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8" r:id="rId3"/>
    <p:sldId id="260" r:id="rId4"/>
    <p:sldId id="306" r:id="rId5"/>
    <p:sldId id="301" r:id="rId6"/>
    <p:sldId id="302" r:id="rId7"/>
    <p:sldId id="297" r:id="rId8"/>
    <p:sldId id="303" r:id="rId9"/>
    <p:sldId id="299" r:id="rId10"/>
    <p:sldId id="304" r:id="rId11"/>
    <p:sldId id="305" r:id="rId12"/>
    <p:sldId id="300" r:id="rId13"/>
    <p:sldId id="27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Dosis" panose="020B0604020202020204" charset="0"/>
      <p:regular r:id="rId20"/>
      <p:bold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a:srgbClr val="339966"/>
    <a:srgbClr val="808000"/>
    <a:srgbClr val="CCCC00"/>
    <a:srgbClr val="CC3300"/>
    <a:srgbClr val="009900"/>
    <a:srgbClr val="0066CC"/>
    <a:srgbClr val="00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4E4698-A93F-4315-B7E4-BECB6238099A}">
  <a:tblStyle styleId="{9C4E4698-A93F-4315-B7E4-BECB623809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7" d="100"/>
          <a:sy n="107" d="100"/>
        </p:scale>
        <p:origin x="75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991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726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4301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Google Shape;23;p4"/>
          <p:cNvSpPr/>
          <p:nvPr/>
        </p:nvSpPr>
        <p:spPr>
          <a:xfrm flipH="1">
            <a:off x="-647600" y="-14750"/>
            <a:ext cx="24819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Google Shape;32;p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9" name="Google Shape;39;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95"/>
        <p:cNvGrpSpPr/>
        <p:nvPr/>
      </p:nvGrpSpPr>
      <p:grpSpPr>
        <a:xfrm>
          <a:off x="0" y="0"/>
          <a:ext cx="0" cy="0"/>
          <a:chOff x="0" y="0"/>
          <a:chExt cx="0" cy="0"/>
        </a:xfrm>
      </p:grpSpPr>
      <p:sp>
        <p:nvSpPr>
          <p:cNvPr id="96" name="Google Shape;96;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Google Shape;97;p12"/>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2"/>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marL="914400" lvl="1"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marL="1371600" lvl="2"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marL="1828800" lvl="3"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marL="2286000" lvl="4"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marL="2743200" lvl="5"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marL="3200400" lvl="6"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marL="3657600" lvl="7"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marL="4114800" lvl="8"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FFFFFF"/>
                </a:solidFill>
                <a:latin typeface="Roboto"/>
                <a:ea typeface="Roboto"/>
                <a:cs typeface="Roboto"/>
                <a:sym typeface="Roboto"/>
              </a:defRPr>
            </a:lvl1pPr>
            <a:lvl2pPr lvl="1" algn="ctr">
              <a:buNone/>
              <a:defRPr sz="1300" b="1">
                <a:solidFill>
                  <a:srgbClr val="FFFFFF"/>
                </a:solidFill>
                <a:latin typeface="Roboto"/>
                <a:ea typeface="Roboto"/>
                <a:cs typeface="Roboto"/>
                <a:sym typeface="Roboto"/>
              </a:defRPr>
            </a:lvl2pPr>
            <a:lvl3pPr lvl="2" algn="ctr">
              <a:buNone/>
              <a:defRPr sz="1300" b="1">
                <a:solidFill>
                  <a:srgbClr val="FFFFFF"/>
                </a:solidFill>
                <a:latin typeface="Roboto"/>
                <a:ea typeface="Roboto"/>
                <a:cs typeface="Roboto"/>
                <a:sym typeface="Roboto"/>
              </a:defRPr>
            </a:lvl3pPr>
            <a:lvl4pPr lvl="3" algn="ctr">
              <a:buNone/>
              <a:defRPr sz="1300" b="1">
                <a:solidFill>
                  <a:srgbClr val="FFFFFF"/>
                </a:solidFill>
                <a:latin typeface="Roboto"/>
                <a:ea typeface="Roboto"/>
                <a:cs typeface="Roboto"/>
                <a:sym typeface="Roboto"/>
              </a:defRPr>
            </a:lvl4pPr>
            <a:lvl5pPr lvl="4" algn="ctr">
              <a:buNone/>
              <a:defRPr sz="1300" b="1">
                <a:solidFill>
                  <a:srgbClr val="FFFFFF"/>
                </a:solidFill>
                <a:latin typeface="Roboto"/>
                <a:ea typeface="Roboto"/>
                <a:cs typeface="Roboto"/>
                <a:sym typeface="Roboto"/>
              </a:defRPr>
            </a:lvl5pPr>
            <a:lvl6pPr lvl="5" algn="ctr">
              <a:buNone/>
              <a:defRPr sz="1300" b="1">
                <a:solidFill>
                  <a:srgbClr val="FFFFFF"/>
                </a:solidFill>
                <a:latin typeface="Roboto"/>
                <a:ea typeface="Roboto"/>
                <a:cs typeface="Roboto"/>
                <a:sym typeface="Roboto"/>
              </a:defRPr>
            </a:lvl6pPr>
            <a:lvl7pPr lvl="6" algn="ctr">
              <a:buNone/>
              <a:defRPr sz="1300" b="1">
                <a:solidFill>
                  <a:srgbClr val="FFFFFF"/>
                </a:solidFill>
                <a:latin typeface="Roboto"/>
                <a:ea typeface="Roboto"/>
                <a:cs typeface="Roboto"/>
                <a:sym typeface="Roboto"/>
              </a:defRPr>
            </a:lvl7pPr>
            <a:lvl8pPr lvl="7" algn="ctr">
              <a:buNone/>
              <a:defRPr sz="1300" b="1">
                <a:solidFill>
                  <a:srgbClr val="FFFFFF"/>
                </a:solidFill>
                <a:latin typeface="Roboto"/>
                <a:ea typeface="Roboto"/>
                <a:cs typeface="Roboto"/>
                <a:sym typeface="Roboto"/>
              </a:defRPr>
            </a:lvl8pPr>
            <a:lvl9pPr lvl="8" algn="ctr">
              <a:buNone/>
              <a:defRPr sz="1300" b="1">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278607" y="805712"/>
            <a:ext cx="4864894" cy="430887"/>
          </a:xfrm>
          <a:prstGeom prst="rect">
            <a:avLst/>
          </a:prstGeom>
        </p:spPr>
        <p:txBody>
          <a:bodyPr spcFirstLastPara="1" wrap="square" lIns="91425" tIns="91425" rIns="91425" bIns="91425" anchor="b" anchorCtr="0">
            <a:noAutofit/>
          </a:bodyPr>
          <a:lstStyle/>
          <a:p>
            <a:r>
              <a:rPr lang="en-US" sz="3200" b="1" dirty="0">
                <a:latin typeface="Times New Roman" panose="02020603050405020304" pitchFamily="18" charset="0"/>
                <a:cs typeface="Times New Roman" panose="02020603050405020304" pitchFamily="18" charset="0"/>
              </a:rPr>
              <a:t>  </a:t>
            </a:r>
            <a:br>
              <a:rPr lang="en-CA" sz="3600" b="1" dirty="0"/>
            </a:br>
            <a:r>
              <a:rPr lang="en-US" sz="2800" b="1" dirty="0">
                <a:latin typeface="Calibri" panose="020F0502020204030204" pitchFamily="34" charset="0"/>
                <a:cs typeface="Calibri" panose="020F0502020204030204" pitchFamily="34" charset="0"/>
              </a:rPr>
              <a:t>Statistical and Predictive Modeling for Analytics II</a:t>
            </a:r>
          </a:p>
        </p:txBody>
      </p:sp>
      <p:sp>
        <p:nvSpPr>
          <p:cNvPr id="2" name="Rectangle 1">
            <a:extLst>
              <a:ext uri="{FF2B5EF4-FFF2-40B4-BE49-F238E27FC236}">
                <a16:creationId xmlns:a16="http://schemas.microsoft.com/office/drawing/2014/main" id="{739BE994-F180-4509-9728-5B705317FB92}"/>
              </a:ext>
            </a:extLst>
          </p:cNvPr>
          <p:cNvSpPr/>
          <p:nvPr/>
        </p:nvSpPr>
        <p:spPr>
          <a:xfrm>
            <a:off x="282586" y="3061416"/>
            <a:ext cx="2282019" cy="430887"/>
          </a:xfrm>
          <a:prstGeom prst="rect">
            <a:avLst/>
          </a:prstGeom>
        </p:spPr>
        <p:txBody>
          <a:bodyPr wrap="square">
            <a:spAutoFit/>
          </a:bodyPr>
          <a:lstStyle/>
          <a:p>
            <a:r>
              <a:rPr lang="en-CA" sz="2200" b="1" dirty="0">
                <a:solidFill>
                  <a:srgbClr val="FF8700"/>
                </a:solidFill>
                <a:latin typeface="Calibri" panose="020F0502020204030204" pitchFamily="34" charset="0"/>
                <a:cs typeface="Calibri" panose="020F0502020204030204" pitchFamily="34" charset="0"/>
              </a:rPr>
              <a:t>Presented By</a:t>
            </a:r>
            <a:endParaRPr lang="en-CA" sz="22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CB54DBEE-8234-4F6F-8A66-CC16233F6B97}"/>
              </a:ext>
            </a:extLst>
          </p:cNvPr>
          <p:cNvSpPr/>
          <p:nvPr/>
        </p:nvSpPr>
        <p:spPr>
          <a:xfrm>
            <a:off x="282586" y="3461526"/>
            <a:ext cx="3233578" cy="430887"/>
          </a:xfrm>
          <a:prstGeom prst="rect">
            <a:avLst/>
          </a:prstGeom>
        </p:spPr>
        <p:txBody>
          <a:bodyPr wrap="none">
            <a:spAutoFit/>
          </a:bodyPr>
          <a:lstStyle/>
          <a:p>
            <a:pPr marL="0" lvl="0" indent="0">
              <a:buNone/>
            </a:pPr>
            <a:r>
              <a:rPr lang="en-CA" sz="2200" b="1" dirty="0">
                <a:solidFill>
                  <a:srgbClr val="FFFFFF"/>
                </a:solidFill>
                <a:latin typeface="Calibri" panose="020F0502020204030204" pitchFamily="34" charset="0"/>
                <a:ea typeface="Roboto" panose="020B0604020202020204" charset="0"/>
                <a:cs typeface="Calibri" panose="020F0502020204030204" pitchFamily="34" charset="0"/>
              </a:rPr>
              <a:t>Kartik Sojitra (100723768)</a:t>
            </a:r>
          </a:p>
        </p:txBody>
      </p:sp>
      <p:sp>
        <p:nvSpPr>
          <p:cNvPr id="4" name="TextBox 3">
            <a:extLst>
              <a:ext uri="{FF2B5EF4-FFF2-40B4-BE49-F238E27FC236}">
                <a16:creationId xmlns:a16="http://schemas.microsoft.com/office/drawing/2014/main" id="{CE11CF60-C91F-4A41-BAD8-023B36A07742}"/>
              </a:ext>
            </a:extLst>
          </p:cNvPr>
          <p:cNvSpPr txBox="1"/>
          <p:nvPr/>
        </p:nvSpPr>
        <p:spPr>
          <a:xfrm>
            <a:off x="278607" y="1681974"/>
            <a:ext cx="4914900" cy="769441"/>
          </a:xfrm>
          <a:prstGeom prst="rect">
            <a:avLst/>
          </a:prstGeom>
          <a:noFill/>
        </p:spPr>
        <p:txBody>
          <a:bodyPr wrap="square" rtlCol="0">
            <a:spAutoFit/>
          </a:bodyPr>
          <a:lstStyle/>
          <a:p>
            <a:r>
              <a:rPr lang="en-US" sz="2200" dirty="0">
                <a:solidFill>
                  <a:schemeClr val="bg1"/>
                </a:solidFill>
                <a:latin typeface="Calibri" panose="020F0502020204030204" pitchFamily="34" charset="0"/>
                <a:cs typeface="Calibri" panose="020F0502020204030204" pitchFamily="34" charset="0"/>
              </a:rPr>
              <a:t>Assignment – 3</a:t>
            </a:r>
          </a:p>
          <a:p>
            <a:r>
              <a:rPr lang="en-US" sz="2200" dirty="0">
                <a:solidFill>
                  <a:schemeClr val="bg1"/>
                </a:solidFill>
                <a:latin typeface="Calibri" panose="020F0502020204030204" pitchFamily="34" charset="0"/>
                <a:cs typeface="Calibri" panose="020F0502020204030204" pitchFamily="34" charset="0"/>
              </a:rPr>
              <a:t>Discriminant Analysis</a:t>
            </a:r>
            <a:endParaRPr lang="en-CA" sz="22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1149667" y="1103620"/>
            <a:ext cx="7025640" cy="646331"/>
          </a:xfrm>
          <a:prstGeom prst="rect">
            <a:avLst/>
          </a:prstGeom>
          <a:noFill/>
        </p:spPr>
        <p:txBody>
          <a:bodyPr wrap="square" rtlCol="0">
            <a:spAutoFit/>
          </a:bodyPr>
          <a:lstStyle/>
          <a:p>
            <a:pPr lvl="0"/>
            <a:endParaRPr lang="en-CA" sz="1800" dirty="0">
              <a:latin typeface="Calibri" panose="020F0502020204030204" pitchFamily="34" charset="0"/>
              <a:cs typeface="Calibri" panose="020F0502020204030204" pitchFamily="34" charset="0"/>
            </a:endParaRPr>
          </a:p>
          <a:p>
            <a:pPr lvl="0"/>
            <a:endParaRPr lang="en-CA" sz="1800" dirty="0"/>
          </a:p>
        </p:txBody>
      </p:sp>
      <p:sp>
        <p:nvSpPr>
          <p:cNvPr id="5" name="Rectangle 4">
            <a:extLst>
              <a:ext uri="{FF2B5EF4-FFF2-40B4-BE49-F238E27FC236}">
                <a16:creationId xmlns:a16="http://schemas.microsoft.com/office/drawing/2014/main" id="{F25FEBB2-4F40-41C2-B534-0BB063899CD6}"/>
              </a:ext>
            </a:extLst>
          </p:cNvPr>
          <p:cNvSpPr/>
          <p:nvPr/>
        </p:nvSpPr>
        <p:spPr>
          <a:xfrm>
            <a:off x="785813" y="1135677"/>
            <a:ext cx="8008144" cy="3416320"/>
          </a:xfrm>
          <a:prstGeom prst="rect">
            <a:avLst/>
          </a:prstGeom>
        </p:spPr>
        <p:txBody>
          <a:bodyPr wrap="square">
            <a:spAutoFit/>
          </a:bodyPr>
          <a:lstStyle/>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optimized regression model and optimized LDA model has 99% accuracy which depicts that both models are more accurate to perform discriminant analysis.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Optimized LDA model has a higher recall value of 99% and 100% for outcome 0 and outcome 1 that is higher than the optimized regression model that means it is predicted 99% and 100% accurate positive observations to all observations in an actual class.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NestedCV for optimized regression model and optimized LDA model is 0.97 +/- 0.02 and 0.96 +/- 0.03 respectively which is often used to train a model in which hyperparameters also need to be optimized.</a:t>
            </a:r>
          </a:p>
        </p:txBody>
      </p:sp>
      <p:sp>
        <p:nvSpPr>
          <p:cNvPr id="6" name="Rectangle 5">
            <a:extLst>
              <a:ext uri="{FF2B5EF4-FFF2-40B4-BE49-F238E27FC236}">
                <a16:creationId xmlns:a16="http://schemas.microsoft.com/office/drawing/2014/main" id="{8AC89226-7419-4451-B021-BA2A9708CE99}"/>
              </a:ext>
            </a:extLst>
          </p:cNvPr>
          <p:cNvSpPr/>
          <p:nvPr/>
        </p:nvSpPr>
        <p:spPr>
          <a:xfrm>
            <a:off x="7935635" y="4491721"/>
            <a:ext cx="845103" cy="369332"/>
          </a:xfrm>
          <a:prstGeom prst="rect">
            <a:avLst/>
          </a:prstGeom>
        </p:spPr>
        <p:txBody>
          <a:bodyPr wrap="none">
            <a:spAutoFit/>
          </a:bodyPr>
          <a:lstStyle/>
          <a:p>
            <a:r>
              <a:rPr lang="en-US" sz="1800" dirty="0">
                <a:latin typeface="Calibri" panose="020F0502020204030204" pitchFamily="34" charset="0"/>
                <a:cs typeface="Calibri" panose="020F0502020204030204" pitchFamily="34" charset="0"/>
              </a:rPr>
              <a:t>Con’t…</a:t>
            </a:r>
            <a:endParaRPr lang="en-CA"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802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1149667" y="1103620"/>
            <a:ext cx="7025640" cy="646331"/>
          </a:xfrm>
          <a:prstGeom prst="rect">
            <a:avLst/>
          </a:prstGeom>
          <a:noFill/>
        </p:spPr>
        <p:txBody>
          <a:bodyPr wrap="square" rtlCol="0">
            <a:spAutoFit/>
          </a:bodyPr>
          <a:lstStyle/>
          <a:p>
            <a:pPr lvl="0"/>
            <a:endParaRPr lang="en-CA" sz="1800" dirty="0">
              <a:latin typeface="Calibri" panose="020F0502020204030204" pitchFamily="34" charset="0"/>
              <a:cs typeface="Calibri" panose="020F0502020204030204" pitchFamily="34" charset="0"/>
            </a:endParaRPr>
          </a:p>
          <a:p>
            <a:pPr lvl="0"/>
            <a:endParaRPr lang="en-CA" sz="1800" dirty="0"/>
          </a:p>
        </p:txBody>
      </p:sp>
      <p:sp>
        <p:nvSpPr>
          <p:cNvPr id="5" name="Rectangle 4">
            <a:extLst>
              <a:ext uri="{FF2B5EF4-FFF2-40B4-BE49-F238E27FC236}">
                <a16:creationId xmlns:a16="http://schemas.microsoft.com/office/drawing/2014/main" id="{F25FEBB2-4F40-41C2-B534-0BB063899CD6}"/>
              </a:ext>
            </a:extLst>
          </p:cNvPr>
          <p:cNvSpPr/>
          <p:nvPr/>
        </p:nvSpPr>
        <p:spPr>
          <a:xfrm>
            <a:off x="764381" y="1024057"/>
            <a:ext cx="8008144" cy="646331"/>
          </a:xfrm>
          <a:prstGeom prst="rect">
            <a:avLst/>
          </a:prstGeom>
        </p:spPr>
        <p:txBody>
          <a:bodyPr wrap="square">
            <a:spAutoFit/>
          </a:bodyPr>
          <a:lstStyle/>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8AA8EB14-F55E-4F09-A28F-AE79152D4F88}"/>
              </a:ext>
            </a:extLst>
          </p:cNvPr>
          <p:cNvPicPr>
            <a:picLocks noChangeAspect="1"/>
          </p:cNvPicPr>
          <p:nvPr/>
        </p:nvPicPr>
        <p:blipFill>
          <a:blip r:embed="rId2"/>
          <a:stretch>
            <a:fillRect/>
          </a:stretch>
        </p:blipFill>
        <p:spPr>
          <a:xfrm>
            <a:off x="4817402" y="1347221"/>
            <a:ext cx="4119429" cy="3360509"/>
          </a:xfrm>
          <a:prstGeom prst="rect">
            <a:avLst/>
          </a:prstGeom>
        </p:spPr>
      </p:pic>
      <p:sp>
        <p:nvSpPr>
          <p:cNvPr id="10" name="Rectangle 9">
            <a:extLst>
              <a:ext uri="{FF2B5EF4-FFF2-40B4-BE49-F238E27FC236}">
                <a16:creationId xmlns:a16="http://schemas.microsoft.com/office/drawing/2014/main" id="{708C193C-DD87-4EC8-9118-719DDE3D02C2}"/>
              </a:ext>
            </a:extLst>
          </p:cNvPr>
          <p:cNvSpPr/>
          <p:nvPr/>
        </p:nvSpPr>
        <p:spPr>
          <a:xfrm>
            <a:off x="764381" y="1174847"/>
            <a:ext cx="3614738" cy="3693319"/>
          </a:xfrm>
          <a:prstGeom prst="rect">
            <a:avLst/>
          </a:prstGeom>
        </p:spPr>
        <p:txBody>
          <a:bodyPr wrap="square">
            <a:spAutoFit/>
          </a:bodyPr>
          <a:lstStyle/>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area included by the curve is the area within the blue line (ROC) and the axis called Area Under Curve (AUC).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value of AUC for the optimized LDA model is 0.99.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area covered under the curve is greater for the optimized LDA model that represents better the model is at distinguishing the given classes.</a:t>
            </a:r>
            <a:endParaRPr lang="en-CA" sz="18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97001F27-1BA2-43A1-8965-D78A86E21AE3}"/>
              </a:ext>
            </a:extLst>
          </p:cNvPr>
          <p:cNvSpPr txBox="1"/>
          <p:nvPr/>
        </p:nvSpPr>
        <p:spPr>
          <a:xfrm>
            <a:off x="1149667" y="317481"/>
            <a:ext cx="4171950" cy="584775"/>
          </a:xfrm>
          <a:prstGeom prst="rect">
            <a:avLst/>
          </a:prstGeom>
          <a:noFill/>
        </p:spPr>
        <p:txBody>
          <a:bodyPr wrap="square" rtlCol="0">
            <a:spAutoFit/>
          </a:bodyPr>
          <a:lstStyle/>
          <a:p>
            <a:r>
              <a:rPr lang="en-CA" sz="3200" b="1" dirty="0">
                <a:solidFill>
                  <a:schemeClr val="bg1"/>
                </a:solidFill>
                <a:latin typeface="Calibri" panose="020F0502020204030204" pitchFamily="34" charset="0"/>
                <a:cs typeface="Calibri" panose="020F0502020204030204" pitchFamily="34" charset="0"/>
              </a:rPr>
              <a:t>ROC Curve</a:t>
            </a:r>
          </a:p>
        </p:txBody>
      </p:sp>
    </p:spTree>
    <p:extLst>
      <p:ext uri="{BB962C8B-B14F-4D97-AF65-F5344CB8AC3E}">
        <p14:creationId xmlns:p14="http://schemas.microsoft.com/office/powerpoint/2010/main" val="63222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1149667" y="1103620"/>
            <a:ext cx="7025640" cy="646331"/>
          </a:xfrm>
          <a:prstGeom prst="rect">
            <a:avLst/>
          </a:prstGeom>
          <a:noFill/>
        </p:spPr>
        <p:txBody>
          <a:bodyPr wrap="square" rtlCol="0">
            <a:spAutoFit/>
          </a:bodyPr>
          <a:lstStyle/>
          <a:p>
            <a:pPr lvl="0"/>
            <a:endParaRPr lang="en-CA" sz="1800" dirty="0">
              <a:latin typeface="Calibri" panose="020F0502020204030204" pitchFamily="34" charset="0"/>
              <a:cs typeface="Calibri" panose="020F0502020204030204" pitchFamily="34" charset="0"/>
            </a:endParaRPr>
          </a:p>
          <a:p>
            <a:pPr lvl="0"/>
            <a:endParaRPr lang="en-CA" sz="1800" dirty="0"/>
          </a:p>
        </p:txBody>
      </p:sp>
      <p:sp>
        <p:nvSpPr>
          <p:cNvPr id="10" name="TextBox 9">
            <a:extLst>
              <a:ext uri="{FF2B5EF4-FFF2-40B4-BE49-F238E27FC236}">
                <a16:creationId xmlns:a16="http://schemas.microsoft.com/office/drawing/2014/main" id="{CADE799B-A65F-465D-AB67-2553CC1D2C27}"/>
              </a:ext>
            </a:extLst>
          </p:cNvPr>
          <p:cNvSpPr txBox="1"/>
          <p:nvPr/>
        </p:nvSpPr>
        <p:spPr>
          <a:xfrm>
            <a:off x="850106" y="731700"/>
            <a:ext cx="7943850" cy="4247317"/>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Optimized regression model and optimized LDA model, both have a higher recall value and f1- a score which depicts that both models are more accurate to perform discriminant analysis.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Also, the optimized LDA model has f1-score 0.99 which is quite higher compared to the optimized regression model, but Mr. John Hughes should use an optimized regression model to perform analysis because it is simple model and perform well in large dataset.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To improve the accuracy of optimizing the LDA model Mr. John Hughes can collect more training data, reduce the complexity of the model.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To improve the f1 score and recall value Mr. John Hughes can transform and modify the dataset.</a:t>
            </a:r>
            <a:endParaRPr lang="en-CA" sz="18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6ECF5DB-6EF5-47EA-9261-077F10785881}"/>
              </a:ext>
            </a:extLst>
          </p:cNvPr>
          <p:cNvSpPr txBox="1"/>
          <p:nvPr/>
        </p:nvSpPr>
        <p:spPr>
          <a:xfrm>
            <a:off x="1187355" y="328523"/>
            <a:ext cx="4572000" cy="584775"/>
          </a:xfrm>
          <a:prstGeom prst="rect">
            <a:avLst/>
          </a:prstGeom>
          <a:noFill/>
        </p:spPr>
        <p:txBody>
          <a:bodyPr wrap="square" rtlCol="0">
            <a:spAutoFit/>
          </a:bodyPr>
          <a:lstStyle/>
          <a:p>
            <a:r>
              <a:rPr lang="en-US" sz="3200" b="1" dirty="0">
                <a:solidFill>
                  <a:schemeClr val="bg1"/>
                </a:solidFill>
                <a:latin typeface="Calibri" panose="020F0502020204030204" pitchFamily="34" charset="0"/>
                <a:cs typeface="Calibri" panose="020F0502020204030204" pitchFamily="34" charset="0"/>
              </a:rPr>
              <a:t>Recommendation</a:t>
            </a:r>
            <a:endParaRPr lang="en-CA"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067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5" name="Picture 4" descr="A close up of a computer&#10;&#10;Description automatically generated">
            <a:extLst>
              <a:ext uri="{FF2B5EF4-FFF2-40B4-BE49-F238E27FC236}">
                <a16:creationId xmlns:a16="http://schemas.microsoft.com/office/drawing/2014/main" id="{83A4418D-7F7A-4479-A7C4-ACC55E421AE0}"/>
              </a:ext>
            </a:extLst>
          </p:cNvPr>
          <p:cNvPicPr>
            <a:picLocks noChangeAspect="1"/>
          </p:cNvPicPr>
          <p:nvPr/>
        </p:nvPicPr>
        <p:blipFill>
          <a:blip r:embed="rId3"/>
          <a:stretch>
            <a:fillRect/>
          </a:stretch>
        </p:blipFill>
        <p:spPr>
          <a:xfrm>
            <a:off x="0" y="731700"/>
            <a:ext cx="9144000" cy="41903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5" name="Rectangle 24">
            <a:extLst>
              <a:ext uri="{FF2B5EF4-FFF2-40B4-BE49-F238E27FC236}">
                <a16:creationId xmlns:a16="http://schemas.microsoft.com/office/drawing/2014/main" id="{E06FB15A-A671-49CD-96E9-93DB41922329}"/>
              </a:ext>
            </a:extLst>
          </p:cNvPr>
          <p:cNvSpPr/>
          <p:nvPr/>
        </p:nvSpPr>
        <p:spPr>
          <a:xfrm>
            <a:off x="4979194" y="1518130"/>
            <a:ext cx="3500437" cy="5016758"/>
          </a:xfrm>
          <a:prstGeom prst="rect">
            <a:avLst/>
          </a:prstGeom>
        </p:spPr>
        <p:txBody>
          <a:bodyPr wrap="square">
            <a:spAutoFit/>
          </a:bodyPr>
          <a:lstStyle/>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Description of the Problem</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Data Evaluation</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Learning Curve of the LDA Model </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SMOTE</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Standard and Optimized LDA Model</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Comparison of Results</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Recommendations</a:t>
            </a:r>
          </a:p>
          <a:p>
            <a:endParaRPr lang="en-CA" sz="2000" b="1" dirty="0">
              <a:solidFill>
                <a:srgbClr val="FFFFFF"/>
              </a:solidFill>
              <a:latin typeface="Times New Roman" panose="02020603050405020304" pitchFamily="18" charset="0"/>
              <a:ea typeface="Roboto" panose="020B0604020202020204" charset="0"/>
              <a:cs typeface="Times New Roman" panose="02020603050405020304" pitchFamily="18" charset="0"/>
            </a:endParaRPr>
          </a:p>
          <a:p>
            <a:endParaRPr lang="en-CA" sz="2000" b="1" dirty="0">
              <a:solidFill>
                <a:srgbClr val="FFFFFF"/>
              </a:solidFill>
              <a:latin typeface="Times New Roman" panose="02020603050405020304" pitchFamily="18" charset="0"/>
              <a:ea typeface="Roboto" panose="020B0604020202020204" charset="0"/>
              <a:cs typeface="Times New Roman" panose="02020603050405020304" pitchFamily="18" charset="0"/>
            </a:endParaRPr>
          </a:p>
          <a:p>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a:p>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p:txBody>
      </p:sp>
      <p:sp>
        <p:nvSpPr>
          <p:cNvPr id="32" name="Rectangle 31">
            <a:extLst>
              <a:ext uri="{FF2B5EF4-FFF2-40B4-BE49-F238E27FC236}">
                <a16:creationId xmlns:a16="http://schemas.microsoft.com/office/drawing/2014/main" id="{5E4AA94F-59BA-4688-9D9B-EF348D89DD04}"/>
              </a:ext>
            </a:extLst>
          </p:cNvPr>
          <p:cNvSpPr/>
          <p:nvPr/>
        </p:nvSpPr>
        <p:spPr>
          <a:xfrm>
            <a:off x="5079207" y="912885"/>
            <a:ext cx="2919389" cy="523220"/>
          </a:xfrm>
          <a:prstGeom prst="rect">
            <a:avLst/>
          </a:prstGeom>
        </p:spPr>
        <p:txBody>
          <a:bodyPr wrap="none">
            <a:spAutoFit/>
          </a:bodyPr>
          <a:lstStyle/>
          <a:p>
            <a:r>
              <a:rPr lang="en-CA" sz="2800" b="1" dirty="0">
                <a:solidFill>
                  <a:srgbClr val="FF8700"/>
                </a:solidFill>
                <a:latin typeface="Times New Roman" panose="02020603050405020304" pitchFamily="18" charset="0"/>
                <a:cs typeface="Times New Roman" panose="02020603050405020304" pitchFamily="18" charset="0"/>
              </a:rPr>
              <a:t>Table of Contents</a:t>
            </a:r>
            <a:endParaRPr lang="en-CA" sz="2800" dirty="0">
              <a:latin typeface="Times New Roman" panose="02020603050405020304" pitchFamily="18" charset="0"/>
              <a:cs typeface="Times New Roman" panose="02020603050405020304" pitchFamily="18" charset="0"/>
            </a:endParaRPr>
          </a:p>
        </p:txBody>
      </p:sp>
      <p:pic>
        <p:nvPicPr>
          <p:cNvPr id="21" name="Picture 2">
            <a:extLst>
              <a:ext uri="{FF2B5EF4-FFF2-40B4-BE49-F238E27FC236}">
                <a16:creationId xmlns:a16="http://schemas.microsoft.com/office/drawing/2014/main" id="{08E5E542-0ED5-4A71-A428-D712190FD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70" y="1162340"/>
            <a:ext cx="4174399" cy="2309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77" name="Slide Number Placeholder 3">
            <a:extLst>
              <a:ext uri="{FF2B5EF4-FFF2-40B4-BE49-F238E27FC236}">
                <a16:creationId xmlns:a16="http://schemas.microsoft.com/office/drawing/2014/main" id="{5B439AA6-3BC4-4E5E-9037-AC8B6DB23B2C}"/>
              </a:ext>
            </a:extLst>
          </p:cNvPr>
          <p:cNvSpPr>
            <a:spLocks noGrp="1"/>
          </p:cNvSpPr>
          <p:nvPr>
            <p:ph type="sldNum" idx="12"/>
          </p:nvPr>
        </p:nvSpPr>
        <p:spPr>
          <a:xfrm>
            <a:off x="0" y="0"/>
            <a:ext cx="594900" cy="731700"/>
          </a:xfrm>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a:t>
            </a:fld>
            <a:endParaRPr lang="en"/>
          </a:p>
        </p:txBody>
      </p:sp>
      <p:sp>
        <p:nvSpPr>
          <p:cNvPr id="6" name="TextBox 5">
            <a:extLst>
              <a:ext uri="{FF2B5EF4-FFF2-40B4-BE49-F238E27FC236}">
                <a16:creationId xmlns:a16="http://schemas.microsoft.com/office/drawing/2014/main" id="{FF66DC0A-41C9-4E6C-A2DB-F09F1C8C864B}"/>
              </a:ext>
            </a:extLst>
          </p:cNvPr>
          <p:cNvSpPr txBox="1"/>
          <p:nvPr/>
        </p:nvSpPr>
        <p:spPr>
          <a:xfrm>
            <a:off x="1171575" y="352575"/>
            <a:ext cx="5779293" cy="584775"/>
          </a:xfrm>
          <a:prstGeom prst="rect">
            <a:avLst/>
          </a:prstGeom>
          <a:noFill/>
        </p:spPr>
        <p:txBody>
          <a:bodyPr wrap="square" rtlCol="0">
            <a:spAutoFit/>
          </a:bodyPr>
          <a:lstStyle/>
          <a:p>
            <a:pPr lvl="0">
              <a:buClr>
                <a:srgbClr val="FF9900"/>
              </a:buClr>
            </a:pPr>
            <a:r>
              <a:rPr lang="en-CA" sz="3200" b="1" dirty="0">
                <a:solidFill>
                  <a:schemeClr val="bg1"/>
                </a:solidFill>
                <a:latin typeface="Calibri" panose="020F0502020204030204" pitchFamily="34" charset="0"/>
                <a:cs typeface="Calibri" panose="020F0502020204030204" pitchFamily="34" charset="0"/>
              </a:rPr>
              <a:t>Description of the Problem </a:t>
            </a:r>
          </a:p>
        </p:txBody>
      </p:sp>
      <p:pic>
        <p:nvPicPr>
          <p:cNvPr id="7" name="Graphic 6" descr="Document">
            <a:extLst>
              <a:ext uri="{FF2B5EF4-FFF2-40B4-BE49-F238E27FC236}">
                <a16:creationId xmlns:a16="http://schemas.microsoft.com/office/drawing/2014/main" id="{69AB2AFD-B303-422A-AD7A-8C5CF808F4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12278" y="231755"/>
            <a:ext cx="852966" cy="852966"/>
          </a:xfrm>
          <a:prstGeom prst="rect">
            <a:avLst/>
          </a:prstGeom>
        </p:spPr>
      </p:pic>
      <p:sp>
        <p:nvSpPr>
          <p:cNvPr id="4" name="TextBox 3">
            <a:extLst>
              <a:ext uri="{FF2B5EF4-FFF2-40B4-BE49-F238E27FC236}">
                <a16:creationId xmlns:a16="http://schemas.microsoft.com/office/drawing/2014/main" id="{1548946A-4319-428B-9107-0279496DFEE3}"/>
              </a:ext>
            </a:extLst>
          </p:cNvPr>
          <p:cNvSpPr txBox="1"/>
          <p:nvPr/>
        </p:nvSpPr>
        <p:spPr>
          <a:xfrm>
            <a:off x="921545" y="1363081"/>
            <a:ext cx="7465219" cy="3548664"/>
          </a:xfrm>
          <a:prstGeom prst="rect">
            <a:avLst/>
          </a:prstGeom>
          <a:noFill/>
        </p:spPr>
        <p:txBody>
          <a:bodyPr wrap="square" rtlCol="0">
            <a:spAutoFit/>
          </a:bodyPr>
          <a:lstStyle/>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Mr. John Hughes is examining how the optimized Logistic regression model and optimized LDA model would better help to distinguish different independent variables that are affecting the dependent variable (Class). </a:t>
            </a:r>
          </a:p>
          <a:p>
            <a:pPr marL="285750" indent="-285750" algn="just">
              <a:lnSpc>
                <a:spcPct val="90000"/>
              </a:lnSpc>
              <a:buClr>
                <a:srgbClr val="FF9900"/>
              </a:buClr>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To solves the above problem we are using cancer2.csv dataset and creating a standard and optimized logistic regression model.</a:t>
            </a:r>
          </a:p>
          <a:p>
            <a:pPr marL="285750" indent="-285750" algn="just">
              <a:lnSpc>
                <a:spcPct val="90000"/>
              </a:lnSpc>
              <a:buClr>
                <a:srgbClr val="FF9900"/>
              </a:buClr>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Furthermore, the dataset is likely to be more difficult by analyzing the independent variables and the dependent variable.</a:t>
            </a:r>
          </a:p>
          <a:p>
            <a:pPr marL="285750" indent="-285750" algn="just">
              <a:lnSpc>
                <a:spcPct val="90000"/>
              </a:lnSpc>
              <a:buClr>
                <a:srgbClr val="FF9900"/>
              </a:buClr>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In the dataset, there are 10 independent variables (id, Clump Thickness, </a:t>
            </a:r>
            <a:r>
              <a:rPr lang="en-CA" sz="1800" dirty="0">
                <a:latin typeface="Calibri" panose="020F0502020204030204" pitchFamily="34" charset="0"/>
                <a:cs typeface="Calibri" panose="020F0502020204030204" pitchFamily="34" charset="0"/>
              </a:rPr>
              <a:t>UofCSize, UofCShape, Marginal Adhesion, SECSize, Bare Nuclei, Bland Chromatin, Normal Nucleoli, Mitoses</a:t>
            </a:r>
            <a:r>
              <a:rPr lang="en-US" sz="1800" dirty="0">
                <a:solidFill>
                  <a:schemeClr val="tx1"/>
                </a:solidFill>
                <a:latin typeface="Calibri" panose="020F0502020204030204" pitchFamily="34" charset="0"/>
                <a:cs typeface="Calibri" panose="020F0502020204030204" pitchFamily="34" charset="0"/>
              </a:rPr>
              <a:t>) and 1 dependent variable (CMS).</a:t>
            </a:r>
            <a:endParaRPr lang="en-CA" sz="1800" dirty="0">
              <a:solidFill>
                <a:schemeClr val="tx1"/>
              </a:solidFill>
              <a:latin typeface="Calibri" panose="020F0502020204030204" pitchFamily="34" charset="0"/>
              <a:cs typeface="Calibri" panose="020F0502020204030204" pitchFamily="34" charset="0"/>
            </a:endParaRPr>
          </a:p>
          <a:p>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FAE3B3F9-C3EF-41F2-86AE-C1A1D087ABEE}"/>
              </a:ext>
            </a:extLst>
          </p:cNvPr>
          <p:cNvSpPr txBox="1"/>
          <p:nvPr/>
        </p:nvSpPr>
        <p:spPr>
          <a:xfrm>
            <a:off x="1113441" y="321114"/>
            <a:ext cx="7122321" cy="646331"/>
          </a:xfrm>
          <a:prstGeom prst="rect">
            <a:avLst/>
          </a:prstGeom>
          <a:noFill/>
        </p:spPr>
        <p:txBody>
          <a:bodyPr wrap="square" rtlCol="0">
            <a:spAutoFit/>
          </a:bodyPr>
          <a:lstStyle/>
          <a:p>
            <a:pPr>
              <a:buClr>
                <a:srgbClr val="FF9900"/>
              </a:buClr>
            </a:pPr>
            <a:r>
              <a:rPr lang="en-CA" sz="3600" b="1" dirty="0">
                <a:solidFill>
                  <a:schemeClr val="bg1"/>
                </a:solidFill>
                <a:latin typeface="Calibri" panose="020F0502020204030204" pitchFamily="34" charset="0"/>
                <a:cs typeface="Calibri" panose="020F0502020204030204" pitchFamily="34" charset="0"/>
              </a:rPr>
              <a:t> Data Evaluation</a:t>
            </a:r>
            <a:endParaRPr lang="en-CA" dirty="0"/>
          </a:p>
        </p:txBody>
      </p:sp>
      <p:sp>
        <p:nvSpPr>
          <p:cNvPr id="5" name="Rectangle 4">
            <a:extLst>
              <a:ext uri="{FF2B5EF4-FFF2-40B4-BE49-F238E27FC236}">
                <a16:creationId xmlns:a16="http://schemas.microsoft.com/office/drawing/2014/main" id="{299EB735-EDA6-47E7-B026-6B932CB3C8B7}"/>
              </a:ext>
            </a:extLst>
          </p:cNvPr>
          <p:cNvSpPr/>
          <p:nvPr/>
        </p:nvSpPr>
        <p:spPr>
          <a:xfrm>
            <a:off x="0" y="1622466"/>
            <a:ext cx="2833191" cy="313932"/>
          </a:xfrm>
          <a:prstGeom prst="rect">
            <a:avLst/>
          </a:prstGeom>
        </p:spPr>
        <p:txBody>
          <a:bodyPr wrap="square">
            <a:spAutoFit/>
          </a:bodyPr>
          <a:lstStyle/>
          <a:p>
            <a:pPr marL="38100" lvl="0" indent="0" algn="just">
              <a:lnSpc>
                <a:spcPct val="90000"/>
              </a:lnSpc>
              <a:buNone/>
            </a:pPr>
            <a:r>
              <a:rPr lang="en-US" sz="1600" b="1" dirty="0">
                <a:solidFill>
                  <a:srgbClr val="FF9933"/>
                </a:solidFill>
                <a:latin typeface="Calibri" panose="020F0502020204030204" pitchFamily="34" charset="0"/>
                <a:cs typeface="Calibri" panose="020F0502020204030204" pitchFamily="34" charset="0"/>
              </a:rPr>
              <a:t> </a:t>
            </a:r>
            <a:endParaRPr lang="en-CA" sz="1600" dirty="0">
              <a:solidFill>
                <a:srgbClr val="FF9933"/>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DD5DA6E0-DEFF-4E42-B609-E6527E8AD725}"/>
              </a:ext>
            </a:extLst>
          </p:cNvPr>
          <p:cNvSpPr txBox="1"/>
          <p:nvPr/>
        </p:nvSpPr>
        <p:spPr>
          <a:xfrm>
            <a:off x="7508081" y="4486275"/>
            <a:ext cx="1228725"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Con’t…</a:t>
            </a:r>
            <a:endParaRPr lang="en-CA" sz="18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08372B6-CB65-4D7E-8CE1-037660E3CA0B}"/>
              </a:ext>
            </a:extLst>
          </p:cNvPr>
          <p:cNvSpPr txBox="1"/>
          <p:nvPr/>
        </p:nvSpPr>
        <p:spPr>
          <a:xfrm>
            <a:off x="512888" y="1330972"/>
            <a:ext cx="4161714" cy="1415772"/>
          </a:xfrm>
          <a:prstGeom prst="rect">
            <a:avLst/>
          </a:prstGeom>
          <a:noFill/>
        </p:spPr>
        <p:txBody>
          <a:bodyPr wrap="square" rtlCol="0">
            <a:spAutoFit/>
          </a:bodyPr>
          <a:lstStyle/>
          <a:p>
            <a:pPr marL="285750" indent="-285750">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Std = 0.95</a:t>
            </a:r>
          </a:p>
          <a:p>
            <a:pPr marL="285750" indent="-285750">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Mean = 2.69</a:t>
            </a:r>
          </a:p>
          <a:p>
            <a:pPr marL="285750" indent="-285750">
              <a:buClr>
                <a:srgbClr val="FF9900"/>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Min = 2.00</a:t>
            </a:r>
          </a:p>
          <a:p>
            <a:pPr marL="285750" indent="-285750">
              <a:buClr>
                <a:srgbClr val="FF9900"/>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Max = 4.00</a:t>
            </a:r>
          </a:p>
          <a:p>
            <a:endParaRPr lang="en-CA" dirty="0"/>
          </a:p>
        </p:txBody>
      </p:sp>
      <p:sp>
        <p:nvSpPr>
          <p:cNvPr id="11" name="TextBox 10">
            <a:extLst>
              <a:ext uri="{FF2B5EF4-FFF2-40B4-BE49-F238E27FC236}">
                <a16:creationId xmlns:a16="http://schemas.microsoft.com/office/drawing/2014/main" id="{C957DF50-0E2A-48AC-9DE4-FF515D9E0DC7}"/>
              </a:ext>
            </a:extLst>
          </p:cNvPr>
          <p:cNvSpPr txBox="1"/>
          <p:nvPr/>
        </p:nvSpPr>
        <p:spPr>
          <a:xfrm>
            <a:off x="298745" y="2500255"/>
            <a:ext cx="4273255" cy="2585323"/>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For those factors who’s mean and, the standard deviation is high they influence the Class to affect most as compares to a variable whose gap is little. </a:t>
            </a: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There is normal distribution in data with one outlier which are shown in the box plot.</a:t>
            </a: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14AFEBF2-9847-41A0-A4B1-F2EA388F9532}"/>
              </a:ext>
            </a:extLst>
          </p:cNvPr>
          <p:cNvSpPr>
            <a:spLocks noChangeArrowheads="1"/>
          </p:cNvSpPr>
          <p:nvPr/>
        </p:nvSpPr>
        <p:spPr bwMode="auto">
          <a:xfrm>
            <a:off x="450056" y="151656"/>
            <a:ext cx="8693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Model Evaluation - Recall Score LDA 0.96 +/- 0.02</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descr="A screenshot of a cell phone&#10;&#10;Description automatically generated">
            <a:extLst>
              <a:ext uri="{FF2B5EF4-FFF2-40B4-BE49-F238E27FC236}">
                <a16:creationId xmlns:a16="http://schemas.microsoft.com/office/drawing/2014/main" id="{DC54F4E4-D4D8-45C9-9CB4-B41AFC9D88D6}"/>
              </a:ext>
            </a:extLst>
          </p:cNvPr>
          <p:cNvPicPr>
            <a:picLocks noChangeAspect="1"/>
          </p:cNvPicPr>
          <p:nvPr/>
        </p:nvPicPr>
        <p:blipFill>
          <a:blip r:embed="rId3"/>
          <a:stretch>
            <a:fillRect/>
          </a:stretch>
        </p:blipFill>
        <p:spPr>
          <a:xfrm>
            <a:off x="5187490" y="1083586"/>
            <a:ext cx="3414021" cy="34026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FAE3B3F9-C3EF-41F2-86AE-C1A1D087ABEE}"/>
              </a:ext>
            </a:extLst>
          </p:cNvPr>
          <p:cNvSpPr txBox="1"/>
          <p:nvPr/>
        </p:nvSpPr>
        <p:spPr>
          <a:xfrm>
            <a:off x="1218008" y="315309"/>
            <a:ext cx="7122321" cy="646331"/>
          </a:xfrm>
          <a:prstGeom prst="rect">
            <a:avLst/>
          </a:prstGeom>
          <a:noFill/>
        </p:spPr>
        <p:txBody>
          <a:bodyPr wrap="square" rtlCol="0">
            <a:spAutoFit/>
          </a:bodyPr>
          <a:lstStyle/>
          <a:p>
            <a:pPr>
              <a:buClr>
                <a:srgbClr val="FF9900"/>
              </a:buClr>
            </a:pPr>
            <a:r>
              <a:rPr lang="en-CA" sz="3600" b="1" dirty="0">
                <a:solidFill>
                  <a:schemeClr val="bg1"/>
                </a:solidFill>
                <a:latin typeface="Calibri" panose="020F0502020204030204" pitchFamily="34" charset="0"/>
                <a:cs typeface="Calibri" panose="020F0502020204030204" pitchFamily="34" charset="0"/>
              </a:rPr>
              <a:t> Learning Curve of the LDA Model</a:t>
            </a:r>
            <a:endParaRPr lang="en-CA" dirty="0"/>
          </a:p>
        </p:txBody>
      </p:sp>
      <p:sp>
        <p:nvSpPr>
          <p:cNvPr id="5" name="Rectangle 4">
            <a:extLst>
              <a:ext uri="{FF2B5EF4-FFF2-40B4-BE49-F238E27FC236}">
                <a16:creationId xmlns:a16="http://schemas.microsoft.com/office/drawing/2014/main" id="{299EB735-EDA6-47E7-B026-6B932CB3C8B7}"/>
              </a:ext>
            </a:extLst>
          </p:cNvPr>
          <p:cNvSpPr/>
          <p:nvPr/>
        </p:nvSpPr>
        <p:spPr>
          <a:xfrm>
            <a:off x="0" y="1622466"/>
            <a:ext cx="2833191" cy="313932"/>
          </a:xfrm>
          <a:prstGeom prst="rect">
            <a:avLst/>
          </a:prstGeom>
        </p:spPr>
        <p:txBody>
          <a:bodyPr wrap="square">
            <a:spAutoFit/>
          </a:bodyPr>
          <a:lstStyle/>
          <a:p>
            <a:pPr marL="38100" lvl="0" indent="0" algn="just">
              <a:lnSpc>
                <a:spcPct val="90000"/>
              </a:lnSpc>
              <a:buNone/>
            </a:pPr>
            <a:r>
              <a:rPr lang="en-US" sz="1600" b="1" dirty="0">
                <a:solidFill>
                  <a:srgbClr val="FF9933"/>
                </a:solidFill>
                <a:latin typeface="Calibri" panose="020F0502020204030204" pitchFamily="34" charset="0"/>
                <a:cs typeface="Calibri" panose="020F0502020204030204" pitchFamily="34" charset="0"/>
              </a:rPr>
              <a:t> </a:t>
            </a:r>
            <a:endParaRPr lang="en-CA" sz="1600" dirty="0">
              <a:solidFill>
                <a:srgbClr val="FF9933"/>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DD5DA6E0-DEFF-4E42-B609-E6527E8AD725}"/>
              </a:ext>
            </a:extLst>
          </p:cNvPr>
          <p:cNvSpPr txBox="1"/>
          <p:nvPr/>
        </p:nvSpPr>
        <p:spPr>
          <a:xfrm>
            <a:off x="7615237" y="4582961"/>
            <a:ext cx="1228725"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Con’t…</a:t>
            </a:r>
            <a:endParaRPr lang="en-CA" sz="18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C957DF50-0E2A-48AC-9DE4-FF515D9E0DC7}"/>
              </a:ext>
            </a:extLst>
          </p:cNvPr>
          <p:cNvSpPr txBox="1"/>
          <p:nvPr/>
        </p:nvSpPr>
        <p:spPr>
          <a:xfrm>
            <a:off x="775480" y="1225713"/>
            <a:ext cx="4250531" cy="3139321"/>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X = Number of training samples</a:t>
            </a:r>
          </a:p>
          <a:p>
            <a:r>
              <a:rPr lang="en-US" sz="1800" dirty="0">
                <a:latin typeface="Calibri" panose="020F0502020204030204" pitchFamily="34" charset="0"/>
                <a:cs typeface="Calibri" panose="020F0502020204030204" pitchFamily="34" charset="0"/>
              </a:rPr>
              <a:t>Y = Recall</a:t>
            </a:r>
          </a:p>
          <a:p>
            <a:r>
              <a:rPr lang="en-US" sz="1800" dirty="0">
                <a:latin typeface="Calibri" panose="020F0502020204030204" pitchFamily="34" charset="0"/>
                <a:cs typeface="Calibri" panose="020F0502020204030204" pitchFamily="34" charset="0"/>
              </a:rPr>
              <a:t>alpha = 0.15</a:t>
            </a:r>
          </a:p>
          <a:p>
            <a:r>
              <a:rPr lang="en-US" sz="1800" dirty="0" err="1">
                <a:latin typeface="Calibri" panose="020F0502020204030204" pitchFamily="34" charset="0"/>
                <a:cs typeface="Calibri" panose="020F0502020204030204" pitchFamily="34" charset="0"/>
              </a:rPr>
              <a:t>random_state</a:t>
            </a:r>
            <a:r>
              <a:rPr lang="en-US" sz="1800" dirty="0">
                <a:latin typeface="Calibri" panose="020F0502020204030204" pitchFamily="34" charset="0"/>
                <a:cs typeface="Calibri" panose="020F0502020204030204" pitchFamily="34" charset="0"/>
              </a:rPr>
              <a:t> = 100</a:t>
            </a:r>
          </a:p>
          <a:p>
            <a:r>
              <a:rPr lang="en-US" sz="1800" dirty="0">
                <a:latin typeface="Calibri" panose="020F0502020204030204" pitchFamily="34" charset="0"/>
                <a:cs typeface="Calibri" panose="020F0502020204030204" pitchFamily="34" charset="0"/>
              </a:rPr>
              <a:t>cv = 10</a:t>
            </a:r>
          </a:p>
          <a:p>
            <a:r>
              <a:rPr lang="en-US" sz="1800" dirty="0" err="1">
                <a:latin typeface="Calibri" panose="020F0502020204030204" pitchFamily="34" charset="0"/>
                <a:cs typeface="Calibri" panose="020F0502020204030204" pitchFamily="34" charset="0"/>
              </a:rPr>
              <a:t>n_jobs</a:t>
            </a:r>
            <a:r>
              <a:rPr lang="en-US" sz="1800" dirty="0">
                <a:latin typeface="Calibri" panose="020F0502020204030204" pitchFamily="34" charset="0"/>
                <a:cs typeface="Calibri" panose="020F0502020204030204" pitchFamily="34" charset="0"/>
              </a:rPr>
              <a:t> = 1</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R2 = 0.90</a:t>
            </a:r>
          </a:p>
          <a:p>
            <a:r>
              <a:rPr lang="en-US" sz="1800" dirty="0">
                <a:latin typeface="Calibri" panose="020F0502020204030204" pitchFamily="34" charset="0"/>
                <a:cs typeface="Calibri" panose="020F0502020204030204" pitchFamily="34" charset="0"/>
              </a:rPr>
              <a:t>Mean Absolute Error = 0.04</a:t>
            </a:r>
          </a:p>
          <a:p>
            <a:r>
              <a:rPr lang="en-US" sz="1800" dirty="0">
                <a:latin typeface="Calibri" panose="020F0502020204030204" pitchFamily="34" charset="0"/>
                <a:cs typeface="Calibri" panose="020F0502020204030204" pitchFamily="34" charset="0"/>
              </a:rPr>
              <a:t>Mean Squared Error = 0.09</a:t>
            </a:r>
          </a:p>
          <a:p>
            <a:r>
              <a:rPr lang="en-US" sz="1800" dirty="0">
                <a:latin typeface="Calibri" panose="020F0502020204030204" pitchFamily="34" charset="0"/>
                <a:cs typeface="Calibri" panose="020F0502020204030204" pitchFamily="34" charset="0"/>
              </a:rPr>
              <a:t>Root Mean Squared Error = 0.30</a:t>
            </a:r>
            <a:endParaRPr lang="en-CA" sz="1800" dirty="0">
              <a:latin typeface="Calibri" panose="020F0502020204030204" pitchFamily="34" charset="0"/>
              <a:cs typeface="Calibri" panose="020F050202020403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0F7C9BD5-2EFD-452A-9DB3-8A6ECB85A260}"/>
              </a:ext>
            </a:extLst>
          </p:cNvPr>
          <p:cNvPicPr>
            <a:picLocks noChangeAspect="1"/>
          </p:cNvPicPr>
          <p:nvPr/>
        </p:nvPicPr>
        <p:blipFill>
          <a:blip r:embed="rId3"/>
          <a:stretch>
            <a:fillRect/>
          </a:stretch>
        </p:blipFill>
        <p:spPr>
          <a:xfrm>
            <a:off x="5026011" y="1444344"/>
            <a:ext cx="3817951" cy="2812024"/>
          </a:xfrm>
          <a:prstGeom prst="rect">
            <a:avLst/>
          </a:prstGeom>
        </p:spPr>
      </p:pic>
    </p:spTree>
    <p:extLst>
      <p:ext uri="{BB962C8B-B14F-4D97-AF65-F5344CB8AC3E}">
        <p14:creationId xmlns:p14="http://schemas.microsoft.com/office/powerpoint/2010/main" val="287527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 name="TextBox 1">
            <a:extLst>
              <a:ext uri="{FF2B5EF4-FFF2-40B4-BE49-F238E27FC236}">
                <a16:creationId xmlns:a16="http://schemas.microsoft.com/office/drawing/2014/main" id="{FAE3B3F9-C3EF-41F2-86AE-C1A1D087ABEE}"/>
              </a:ext>
            </a:extLst>
          </p:cNvPr>
          <p:cNvSpPr txBox="1"/>
          <p:nvPr/>
        </p:nvSpPr>
        <p:spPr>
          <a:xfrm>
            <a:off x="1139427" y="315401"/>
            <a:ext cx="7818834" cy="461665"/>
          </a:xfrm>
          <a:prstGeom prst="rect">
            <a:avLst/>
          </a:prstGeom>
          <a:noFill/>
        </p:spPr>
        <p:txBody>
          <a:bodyPr wrap="square" rtlCol="0">
            <a:spAutoFit/>
          </a:bodyPr>
          <a:lstStyle/>
          <a:p>
            <a:pPr>
              <a:buClr>
                <a:srgbClr val="FF9900"/>
              </a:buClr>
            </a:pPr>
            <a:r>
              <a:rPr lang="en-CA" sz="2400" b="1" dirty="0">
                <a:solidFill>
                  <a:schemeClr val="bg1"/>
                </a:solidFill>
                <a:latin typeface="Calibri" panose="020F0502020204030204" pitchFamily="34" charset="0"/>
                <a:cs typeface="Calibri" panose="020F0502020204030204" pitchFamily="34" charset="0"/>
              </a:rPr>
              <a:t> </a:t>
            </a:r>
            <a:endParaRPr lang="en-CA" sz="3200" dirty="0"/>
          </a:p>
        </p:txBody>
      </p:sp>
      <p:sp>
        <p:nvSpPr>
          <p:cNvPr id="5" name="Rectangle 4">
            <a:extLst>
              <a:ext uri="{FF2B5EF4-FFF2-40B4-BE49-F238E27FC236}">
                <a16:creationId xmlns:a16="http://schemas.microsoft.com/office/drawing/2014/main" id="{299EB735-EDA6-47E7-B026-6B932CB3C8B7}"/>
              </a:ext>
            </a:extLst>
          </p:cNvPr>
          <p:cNvSpPr/>
          <p:nvPr/>
        </p:nvSpPr>
        <p:spPr>
          <a:xfrm>
            <a:off x="0" y="1622466"/>
            <a:ext cx="2833191" cy="313932"/>
          </a:xfrm>
          <a:prstGeom prst="rect">
            <a:avLst/>
          </a:prstGeom>
        </p:spPr>
        <p:txBody>
          <a:bodyPr wrap="square">
            <a:spAutoFit/>
          </a:bodyPr>
          <a:lstStyle/>
          <a:p>
            <a:pPr marL="38100" lvl="0" indent="0" algn="just">
              <a:lnSpc>
                <a:spcPct val="90000"/>
              </a:lnSpc>
              <a:buNone/>
            </a:pPr>
            <a:r>
              <a:rPr lang="en-US" sz="1600" b="1" dirty="0">
                <a:solidFill>
                  <a:srgbClr val="FF9933"/>
                </a:solidFill>
                <a:latin typeface="Calibri" panose="020F0502020204030204" pitchFamily="34" charset="0"/>
                <a:cs typeface="Calibri" panose="020F0502020204030204" pitchFamily="34" charset="0"/>
              </a:rPr>
              <a:t> </a:t>
            </a:r>
            <a:endParaRPr lang="en-CA" sz="1600" dirty="0">
              <a:solidFill>
                <a:srgbClr val="FF9933"/>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99A3DD9-71F3-417A-B1D1-29355FC6A49F}"/>
              </a:ext>
            </a:extLst>
          </p:cNvPr>
          <p:cNvSpPr txBox="1"/>
          <p:nvPr/>
        </p:nvSpPr>
        <p:spPr>
          <a:xfrm>
            <a:off x="2300287" y="1146078"/>
            <a:ext cx="4643437" cy="369332"/>
          </a:xfrm>
          <a:prstGeom prst="rect">
            <a:avLst/>
          </a:prstGeom>
          <a:noFill/>
        </p:spPr>
        <p:txBody>
          <a:bodyPr wrap="square" rtlCol="0">
            <a:spAutoFit/>
          </a:bodyPr>
          <a:lstStyle/>
          <a:p>
            <a:pPr algn="ctr">
              <a:buClr>
                <a:srgbClr val="FF9900"/>
              </a:buClr>
            </a:pPr>
            <a:r>
              <a:rPr lang="en-CA" sz="1800" b="1" dirty="0">
                <a:solidFill>
                  <a:srgbClr val="FF9900"/>
                </a:solidFill>
                <a:latin typeface="Calibri" panose="020F0502020204030204" pitchFamily="34" charset="0"/>
                <a:cs typeface="Calibri" panose="020F0502020204030204" pitchFamily="34" charset="0"/>
              </a:rPr>
              <a:t> </a:t>
            </a:r>
            <a:endParaRPr lang="en-CA" sz="18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6EDE84D3-EF8F-4518-AA2E-26AD1D46065F}"/>
              </a:ext>
            </a:extLst>
          </p:cNvPr>
          <p:cNvSpPr/>
          <p:nvPr/>
        </p:nvSpPr>
        <p:spPr>
          <a:xfrm>
            <a:off x="889397" y="1246091"/>
            <a:ext cx="7633098" cy="3693319"/>
          </a:xfrm>
          <a:prstGeom prst="rect">
            <a:avLst/>
          </a:prstGeom>
        </p:spPr>
        <p:txBody>
          <a:bodyPr wrap="square">
            <a:spAutoFit/>
          </a:bodyPr>
          <a:lstStyle/>
          <a:p>
            <a:pPr marL="28575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LDA learning curve compares the performance of a model on training and testing data over a varying number of training instances. </a:t>
            </a:r>
          </a:p>
          <a:p>
            <a:pPr marL="285750" indent="-285750" algn="just">
              <a:buClr>
                <a:srgbClr val="FF9933"/>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gap between the training and validation recall is decreasing consistently which represents how well the model can generalize to new data.</a:t>
            </a:r>
          </a:p>
          <a:p>
            <a:pPr marL="285750" indent="-285750" algn="just">
              <a:buClr>
                <a:srgbClr val="FF9933"/>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can determine from the graph that no issue of overfitting and underfitting which illustrates that good bias-variance trade-off that means model learning consistently and performance of model improves as the number of training points increases.</a:t>
            </a:r>
          </a:p>
          <a:p>
            <a:pPr marL="285750" indent="-285750" algn="just">
              <a:buClr>
                <a:srgbClr val="FF9933"/>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Here our y-axis is ‘Recall', not ‘SCORE', so the higher the Recall, the better the performance of the model.</a:t>
            </a:r>
            <a:endParaRPr lang="en-CA"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098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1149667" y="1103620"/>
            <a:ext cx="7025640" cy="646331"/>
          </a:xfrm>
          <a:prstGeom prst="rect">
            <a:avLst/>
          </a:prstGeom>
          <a:noFill/>
        </p:spPr>
        <p:txBody>
          <a:bodyPr wrap="square" rtlCol="0">
            <a:spAutoFit/>
          </a:bodyPr>
          <a:lstStyle/>
          <a:p>
            <a:pPr lvl="0"/>
            <a:endParaRPr lang="en-CA" sz="1800" dirty="0">
              <a:latin typeface="Calibri" panose="020F0502020204030204" pitchFamily="34" charset="0"/>
              <a:cs typeface="Calibri" panose="020F0502020204030204" pitchFamily="34" charset="0"/>
            </a:endParaRPr>
          </a:p>
          <a:p>
            <a:pPr lvl="0"/>
            <a:endParaRPr lang="en-CA" sz="1800" dirty="0"/>
          </a:p>
        </p:txBody>
      </p:sp>
      <p:sp>
        <p:nvSpPr>
          <p:cNvPr id="2" name="TextBox 1">
            <a:extLst>
              <a:ext uri="{FF2B5EF4-FFF2-40B4-BE49-F238E27FC236}">
                <a16:creationId xmlns:a16="http://schemas.microsoft.com/office/drawing/2014/main" id="{F8C9F3B0-DC27-4DE0-90FB-B0D1124BE8E9}"/>
              </a:ext>
            </a:extLst>
          </p:cNvPr>
          <p:cNvSpPr txBox="1"/>
          <p:nvPr/>
        </p:nvSpPr>
        <p:spPr>
          <a:xfrm>
            <a:off x="1206817" y="344910"/>
            <a:ext cx="7386638" cy="584775"/>
          </a:xfrm>
          <a:prstGeom prst="rect">
            <a:avLst/>
          </a:prstGeom>
          <a:noFill/>
        </p:spPr>
        <p:txBody>
          <a:bodyPr wrap="square" rtlCol="0">
            <a:spAutoFit/>
          </a:bodyPr>
          <a:lstStyle/>
          <a:p>
            <a:r>
              <a:rPr lang="en-CA" sz="3200" b="1" dirty="0">
                <a:solidFill>
                  <a:schemeClr val="bg1"/>
                </a:solidFill>
                <a:latin typeface="Calibri" panose="020F0502020204030204" pitchFamily="34" charset="0"/>
                <a:cs typeface="Calibri" panose="020F0502020204030204" pitchFamily="34" charset="0"/>
              </a:rPr>
              <a:t>SMOTE</a:t>
            </a:r>
          </a:p>
        </p:txBody>
      </p:sp>
      <p:sp>
        <p:nvSpPr>
          <p:cNvPr id="3" name="TextBox 2">
            <a:extLst>
              <a:ext uri="{FF2B5EF4-FFF2-40B4-BE49-F238E27FC236}">
                <a16:creationId xmlns:a16="http://schemas.microsoft.com/office/drawing/2014/main" id="{F9A2258A-FEDE-40ED-B47A-955AC9789BF3}"/>
              </a:ext>
            </a:extLst>
          </p:cNvPr>
          <p:cNvSpPr txBox="1"/>
          <p:nvPr/>
        </p:nvSpPr>
        <p:spPr>
          <a:xfrm>
            <a:off x="818466" y="1217652"/>
            <a:ext cx="5405574" cy="3693319"/>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SMOTE is Synthetic Minority Oversampling Technique. This is a statistical technique for improving the number of cases in cancer.csv dataset in a balanced way.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module accomplishes by creating new examples from being oversampling (minority) cases that we provide as input. This implementation of SMOTE does not change the number of majority events.</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had an imbalanced dataset and change it into a balanced dataset using SMOTE and run the LDA model.</a:t>
            </a:r>
            <a:endParaRPr lang="en-CA" sz="1800" dirty="0">
              <a:latin typeface="Calibri" panose="020F0502020204030204" pitchFamily="34" charset="0"/>
              <a:cs typeface="Calibri" panose="020F0502020204030204" pitchFamily="34" charset="0"/>
            </a:endParaRPr>
          </a:p>
        </p:txBody>
      </p:sp>
      <p:pic>
        <p:nvPicPr>
          <p:cNvPr id="7" name="Picture 6" descr="A picture containing orange, keyboard&#10;&#10;Description automatically generated">
            <a:extLst>
              <a:ext uri="{FF2B5EF4-FFF2-40B4-BE49-F238E27FC236}">
                <a16:creationId xmlns:a16="http://schemas.microsoft.com/office/drawing/2014/main" id="{26998A1F-8323-4CD3-9035-F2FC2473A39C}"/>
              </a:ext>
            </a:extLst>
          </p:cNvPr>
          <p:cNvPicPr>
            <a:picLocks noChangeAspect="1"/>
          </p:cNvPicPr>
          <p:nvPr/>
        </p:nvPicPr>
        <p:blipFill>
          <a:blip r:embed="rId2"/>
          <a:stretch>
            <a:fillRect/>
          </a:stretch>
        </p:blipFill>
        <p:spPr>
          <a:xfrm>
            <a:off x="6813638" y="1426785"/>
            <a:ext cx="1951267" cy="824123"/>
          </a:xfrm>
          <a:prstGeom prst="rect">
            <a:avLst/>
          </a:prstGeom>
        </p:spPr>
      </p:pic>
      <p:pic>
        <p:nvPicPr>
          <p:cNvPr id="10" name="Picture 9" descr="A screen shot of a person&#10;&#10;Description automatically generated">
            <a:extLst>
              <a:ext uri="{FF2B5EF4-FFF2-40B4-BE49-F238E27FC236}">
                <a16:creationId xmlns:a16="http://schemas.microsoft.com/office/drawing/2014/main" id="{EA99FD2E-31FD-4736-A63F-02D0950BDB70}"/>
              </a:ext>
            </a:extLst>
          </p:cNvPr>
          <p:cNvPicPr>
            <a:picLocks noChangeAspect="1"/>
          </p:cNvPicPr>
          <p:nvPr/>
        </p:nvPicPr>
        <p:blipFill>
          <a:blip r:embed="rId3"/>
          <a:stretch>
            <a:fillRect/>
          </a:stretch>
        </p:blipFill>
        <p:spPr>
          <a:xfrm>
            <a:off x="6719237" y="3065926"/>
            <a:ext cx="1797167" cy="973954"/>
          </a:xfrm>
          <a:prstGeom prst="rect">
            <a:avLst/>
          </a:prstGeom>
        </p:spPr>
      </p:pic>
      <p:sp>
        <p:nvSpPr>
          <p:cNvPr id="11" name="Rectangle 10">
            <a:extLst>
              <a:ext uri="{FF2B5EF4-FFF2-40B4-BE49-F238E27FC236}">
                <a16:creationId xmlns:a16="http://schemas.microsoft.com/office/drawing/2014/main" id="{63FC0CD8-7170-49AA-A66D-7FD2A9D0AA0D}"/>
              </a:ext>
            </a:extLst>
          </p:cNvPr>
          <p:cNvSpPr/>
          <p:nvPr/>
        </p:nvSpPr>
        <p:spPr>
          <a:xfrm>
            <a:off x="2891892" y="2417862"/>
            <a:ext cx="3360215" cy="307777"/>
          </a:xfrm>
          <a:prstGeom prst="rect">
            <a:avLst/>
          </a:prstGeom>
        </p:spPr>
        <p:txBody>
          <a:bodyPr wrap="none">
            <a:spAutoFit/>
          </a:bodyPr>
          <a:lstStyle/>
          <a:p>
            <a:r>
              <a:rPr lang="en-US" b="1" dirty="0">
                <a:solidFill>
                  <a:schemeClr val="bg1"/>
                </a:solidFill>
                <a:latin typeface="Calibri" panose="020F0502020204030204" pitchFamily="34" charset="0"/>
                <a:cs typeface="Calibri" panose="020F0502020204030204" pitchFamily="34" charset="0"/>
              </a:rPr>
              <a:t>Standard and Optimized Regression model</a:t>
            </a:r>
            <a:endParaRPr lang="en-CA" b="1" dirty="0">
              <a:solidFill>
                <a:schemeClr val="bg1"/>
              </a:solidFill>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33764A0F-0870-4D48-BF0C-2B0E73C26535}"/>
              </a:ext>
            </a:extLst>
          </p:cNvPr>
          <p:cNvSpPr/>
          <p:nvPr/>
        </p:nvSpPr>
        <p:spPr>
          <a:xfrm>
            <a:off x="2891892" y="2417862"/>
            <a:ext cx="3360215" cy="307777"/>
          </a:xfrm>
          <a:prstGeom prst="rect">
            <a:avLst/>
          </a:prstGeom>
        </p:spPr>
        <p:txBody>
          <a:bodyPr wrap="none">
            <a:spAutoFit/>
          </a:bodyPr>
          <a:lstStyle/>
          <a:p>
            <a:r>
              <a:rPr lang="en-US" b="1" dirty="0">
                <a:solidFill>
                  <a:schemeClr val="bg1"/>
                </a:solidFill>
                <a:latin typeface="Calibri" panose="020F0502020204030204" pitchFamily="34" charset="0"/>
                <a:cs typeface="Calibri" panose="020F0502020204030204" pitchFamily="34" charset="0"/>
              </a:rPr>
              <a:t>Standard and Optimized Regression model</a:t>
            </a:r>
            <a:endParaRPr lang="en-CA" b="1" dirty="0">
              <a:solidFill>
                <a:schemeClr val="bg1"/>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555C4C5C-F80D-43F4-98D8-F09334EF20EB}"/>
              </a:ext>
            </a:extLst>
          </p:cNvPr>
          <p:cNvSpPr/>
          <p:nvPr/>
        </p:nvSpPr>
        <p:spPr>
          <a:xfrm>
            <a:off x="2891892" y="2417862"/>
            <a:ext cx="3360215" cy="307777"/>
          </a:xfrm>
          <a:prstGeom prst="rect">
            <a:avLst/>
          </a:prstGeom>
        </p:spPr>
        <p:txBody>
          <a:bodyPr wrap="none">
            <a:spAutoFit/>
          </a:bodyPr>
          <a:lstStyle/>
          <a:p>
            <a:r>
              <a:rPr lang="en-US" b="1" dirty="0">
                <a:solidFill>
                  <a:schemeClr val="bg1"/>
                </a:solidFill>
                <a:latin typeface="Calibri" panose="020F0502020204030204" pitchFamily="34" charset="0"/>
                <a:cs typeface="Calibri" panose="020F0502020204030204" pitchFamily="34" charset="0"/>
              </a:rPr>
              <a:t>Standard and Optimized Regression model</a:t>
            </a:r>
            <a:endParaRPr lang="en-CA"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4781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1149667" y="1103620"/>
            <a:ext cx="7025640" cy="646331"/>
          </a:xfrm>
          <a:prstGeom prst="rect">
            <a:avLst/>
          </a:prstGeom>
          <a:noFill/>
        </p:spPr>
        <p:txBody>
          <a:bodyPr wrap="square" rtlCol="0">
            <a:spAutoFit/>
          </a:bodyPr>
          <a:lstStyle/>
          <a:p>
            <a:pPr lvl="0"/>
            <a:endParaRPr lang="en-CA" sz="1800" dirty="0">
              <a:latin typeface="Calibri" panose="020F0502020204030204" pitchFamily="34" charset="0"/>
              <a:cs typeface="Calibri" panose="020F0502020204030204" pitchFamily="34" charset="0"/>
            </a:endParaRPr>
          </a:p>
          <a:p>
            <a:pPr lvl="0"/>
            <a:endParaRPr lang="en-CA" sz="1800" dirty="0"/>
          </a:p>
        </p:txBody>
      </p:sp>
      <p:sp>
        <p:nvSpPr>
          <p:cNvPr id="2" name="TextBox 1">
            <a:extLst>
              <a:ext uri="{FF2B5EF4-FFF2-40B4-BE49-F238E27FC236}">
                <a16:creationId xmlns:a16="http://schemas.microsoft.com/office/drawing/2014/main" id="{F8C9F3B0-DC27-4DE0-90FB-B0D1124BE8E9}"/>
              </a:ext>
            </a:extLst>
          </p:cNvPr>
          <p:cNvSpPr txBox="1"/>
          <p:nvPr/>
        </p:nvSpPr>
        <p:spPr>
          <a:xfrm>
            <a:off x="1184909" y="365850"/>
            <a:ext cx="7386638" cy="584775"/>
          </a:xfrm>
          <a:prstGeom prst="rect">
            <a:avLst/>
          </a:prstGeom>
          <a:noFill/>
        </p:spPr>
        <p:txBody>
          <a:bodyPr wrap="square" rtlCol="0">
            <a:spAutoFit/>
          </a:bodyPr>
          <a:lstStyle/>
          <a:p>
            <a:r>
              <a:rPr lang="en-US" sz="3200" b="1" dirty="0">
                <a:solidFill>
                  <a:schemeClr val="bg1"/>
                </a:solidFill>
                <a:latin typeface="Calibri" panose="020F0502020204030204" pitchFamily="34" charset="0"/>
                <a:cs typeface="Calibri" panose="020F0502020204030204" pitchFamily="34" charset="0"/>
              </a:rPr>
              <a:t>Standard and Optimized LDA model</a:t>
            </a:r>
            <a:endParaRPr lang="en-CA" sz="3200" b="1" dirty="0">
              <a:solidFill>
                <a:schemeClr val="bg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9A2258A-FEDE-40ED-B47A-955AC9789BF3}"/>
              </a:ext>
            </a:extLst>
          </p:cNvPr>
          <p:cNvSpPr txBox="1"/>
          <p:nvPr/>
        </p:nvSpPr>
        <p:spPr>
          <a:xfrm>
            <a:off x="665559" y="812750"/>
            <a:ext cx="8199834" cy="4401205"/>
          </a:xfrm>
          <a:prstGeom prst="rect">
            <a:avLst/>
          </a:prstGeom>
          <a:noFill/>
        </p:spPr>
        <p:txBody>
          <a:bodyPr wrap="square" rtlCol="0">
            <a:spAutoFit/>
          </a:bodyPr>
          <a:lstStyle/>
          <a:p>
            <a:pPr algn="just">
              <a:buClr>
                <a:srgbClr val="FF9900"/>
              </a:buClr>
            </a:pPr>
            <a:endParaRPr lang="en-CA"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In the standard LDA model we are going to identify how </a:t>
            </a:r>
            <a:r>
              <a:rPr lang="en-US" sz="1800" dirty="0">
                <a:solidFill>
                  <a:schemeClr val="tx1"/>
                </a:solidFill>
                <a:latin typeface="Calibri" panose="020F0502020204030204" pitchFamily="34" charset="0"/>
                <a:cs typeface="Calibri" panose="020F0502020204030204" pitchFamily="34" charset="0"/>
              </a:rPr>
              <a:t>different independent variables are affecting the dependent variable (Class) and </a:t>
            </a:r>
            <a:r>
              <a:rPr lang="en-CA" sz="1800" dirty="0">
                <a:latin typeface="Calibri" panose="020F0502020204030204" pitchFamily="34" charset="0"/>
                <a:cs typeface="Calibri" panose="020F0502020204030204" pitchFamily="34" charset="0"/>
              </a:rPr>
              <a:t>each number is treated as a weight and the sign (+ or -) is the average effect on Class.</a:t>
            </a: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For those factors who’s mean and, the standard deviation is high they influence the Class to affect most as compares to a variable whose gap is little. </a:t>
            </a: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The value of root mean squared error is 0.30, which is less than 15% of the mean value of the percentages of Class (i.e. 2.69) which implies our algorithm was exceptionally exact but make a very great prediction.</a:t>
            </a: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This model clarifies the division of the fluctuation between the quantities anticipated by the model and the value as opposed to the mean of the actual. This value is between 0 and 1. </a:t>
            </a:r>
          </a:p>
          <a:p>
            <a:pPr marL="285750" indent="-285750" algn="just">
              <a:buClr>
                <a:srgbClr val="FF9900"/>
              </a:buClr>
              <a:buFont typeface="Wingdings" panose="05000000000000000000" pitchFamily="2" charset="2"/>
              <a:buChar char="Ø"/>
            </a:pPr>
            <a:endParaRPr lang="en-CA" dirty="0"/>
          </a:p>
        </p:txBody>
      </p:sp>
    </p:spTree>
    <p:extLst>
      <p:ext uri="{BB962C8B-B14F-4D97-AF65-F5344CB8AC3E}">
        <p14:creationId xmlns:p14="http://schemas.microsoft.com/office/powerpoint/2010/main" val="218118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514350" y="1193006"/>
            <a:ext cx="3043238" cy="923330"/>
          </a:xfrm>
          <a:prstGeom prst="rect">
            <a:avLst/>
          </a:prstGeom>
          <a:noFill/>
        </p:spPr>
        <p:txBody>
          <a:bodyPr wrap="square" rtlCol="0">
            <a:spAutoFit/>
          </a:bodyPr>
          <a:lstStyle/>
          <a:p>
            <a:pPr lvl="0"/>
            <a:r>
              <a:rPr lang="en-CA" sz="1800" b="1" dirty="0">
                <a:solidFill>
                  <a:srgbClr val="FF9900"/>
                </a:solidFill>
                <a:latin typeface="Calibri" panose="020F0502020204030204" pitchFamily="34" charset="0"/>
                <a:cs typeface="Calibri" panose="020F0502020204030204" pitchFamily="34" charset="0"/>
              </a:rPr>
              <a:t>Optimized Regression Model:</a:t>
            </a:r>
          </a:p>
          <a:p>
            <a:pPr lvl="0"/>
            <a:endParaRPr lang="en-CA" sz="1800" dirty="0">
              <a:latin typeface="Calibri" panose="020F0502020204030204" pitchFamily="34" charset="0"/>
              <a:cs typeface="Calibri" panose="020F0502020204030204" pitchFamily="34" charset="0"/>
            </a:endParaRPr>
          </a:p>
          <a:p>
            <a:pPr lvl="0"/>
            <a:endParaRPr lang="en-CA" sz="1800" dirty="0"/>
          </a:p>
        </p:txBody>
      </p:sp>
      <p:sp>
        <p:nvSpPr>
          <p:cNvPr id="3" name="TextBox 2">
            <a:extLst>
              <a:ext uri="{FF2B5EF4-FFF2-40B4-BE49-F238E27FC236}">
                <a16:creationId xmlns:a16="http://schemas.microsoft.com/office/drawing/2014/main" id="{EF0DD3E6-4771-4AC9-A0CA-7B7BA2C516CF}"/>
              </a:ext>
            </a:extLst>
          </p:cNvPr>
          <p:cNvSpPr txBox="1"/>
          <p:nvPr/>
        </p:nvSpPr>
        <p:spPr>
          <a:xfrm>
            <a:off x="1128236" y="331231"/>
            <a:ext cx="7522846" cy="800219"/>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Comparison of Results</a:t>
            </a:r>
          </a:p>
          <a:p>
            <a:endParaRPr lang="en-CA" dirty="0"/>
          </a:p>
        </p:txBody>
      </p:sp>
      <p:sp>
        <p:nvSpPr>
          <p:cNvPr id="6" name="TextBox 5">
            <a:extLst>
              <a:ext uri="{FF2B5EF4-FFF2-40B4-BE49-F238E27FC236}">
                <a16:creationId xmlns:a16="http://schemas.microsoft.com/office/drawing/2014/main" id="{4426FB67-7D8E-4E55-AF07-2C8D9327C4AD}"/>
              </a:ext>
            </a:extLst>
          </p:cNvPr>
          <p:cNvSpPr txBox="1"/>
          <p:nvPr/>
        </p:nvSpPr>
        <p:spPr>
          <a:xfrm>
            <a:off x="4917044" y="1193005"/>
            <a:ext cx="3143250" cy="1138773"/>
          </a:xfrm>
          <a:prstGeom prst="rect">
            <a:avLst/>
          </a:prstGeom>
          <a:noFill/>
        </p:spPr>
        <p:txBody>
          <a:bodyPr wrap="square" rtlCol="0">
            <a:spAutoFit/>
          </a:bodyPr>
          <a:lstStyle/>
          <a:p>
            <a:pPr lvl="0"/>
            <a:r>
              <a:rPr lang="en-CA" sz="1800" b="1" dirty="0">
                <a:solidFill>
                  <a:srgbClr val="FF9900"/>
                </a:solidFill>
                <a:latin typeface="Calibri" panose="020F0502020204030204" pitchFamily="34" charset="0"/>
                <a:cs typeface="Calibri" panose="020F0502020204030204" pitchFamily="34" charset="0"/>
              </a:rPr>
              <a:t>Optimized LDA Model:</a:t>
            </a:r>
          </a:p>
          <a:p>
            <a:pPr lvl="0"/>
            <a:endParaRPr lang="en-CA" sz="1800" dirty="0">
              <a:latin typeface="Calibri" panose="020F0502020204030204" pitchFamily="34" charset="0"/>
              <a:cs typeface="Calibri" panose="020F0502020204030204" pitchFamily="34" charset="0"/>
            </a:endParaRPr>
          </a:p>
          <a:p>
            <a:r>
              <a:rPr lang="en-CA" sz="1800" b="1" dirty="0">
                <a:solidFill>
                  <a:srgbClr val="FF9900"/>
                </a:solidFill>
                <a:latin typeface="Calibri" panose="020F0502020204030204" pitchFamily="34" charset="0"/>
                <a:cs typeface="Calibri" panose="020F0502020204030204" pitchFamily="34" charset="0"/>
              </a:rPr>
              <a:t>:</a:t>
            </a:r>
          </a:p>
          <a:p>
            <a:endParaRPr lang="en-CA" dirty="0"/>
          </a:p>
        </p:txBody>
      </p:sp>
      <p:pic>
        <p:nvPicPr>
          <p:cNvPr id="7" name="Picture 6" descr="A close up of text on a white background&#10;&#10;Description automatically generated">
            <a:extLst>
              <a:ext uri="{FF2B5EF4-FFF2-40B4-BE49-F238E27FC236}">
                <a16:creationId xmlns:a16="http://schemas.microsoft.com/office/drawing/2014/main" id="{F984ACE8-F6AD-4B7E-886F-D94549648BFD}"/>
              </a:ext>
            </a:extLst>
          </p:cNvPr>
          <p:cNvPicPr>
            <a:picLocks noChangeAspect="1"/>
          </p:cNvPicPr>
          <p:nvPr/>
        </p:nvPicPr>
        <p:blipFill>
          <a:blip r:embed="rId2"/>
          <a:stretch>
            <a:fillRect/>
          </a:stretch>
        </p:blipFill>
        <p:spPr>
          <a:xfrm>
            <a:off x="426007" y="1762391"/>
            <a:ext cx="3900249" cy="2473852"/>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1C82DD5F-0B6C-4CFE-80DB-99644C048698}"/>
              </a:ext>
            </a:extLst>
          </p:cNvPr>
          <p:cNvPicPr>
            <a:picLocks noChangeAspect="1"/>
          </p:cNvPicPr>
          <p:nvPr/>
        </p:nvPicPr>
        <p:blipFill>
          <a:blip r:embed="rId3"/>
          <a:stretch>
            <a:fillRect/>
          </a:stretch>
        </p:blipFill>
        <p:spPr>
          <a:xfrm>
            <a:off x="4889659" y="1654671"/>
            <a:ext cx="4135967" cy="2374287"/>
          </a:xfrm>
          <a:prstGeom prst="rect">
            <a:avLst/>
          </a:prstGeom>
        </p:spPr>
      </p:pic>
      <p:sp>
        <p:nvSpPr>
          <p:cNvPr id="2" name="Rectangle 1">
            <a:extLst>
              <a:ext uri="{FF2B5EF4-FFF2-40B4-BE49-F238E27FC236}">
                <a16:creationId xmlns:a16="http://schemas.microsoft.com/office/drawing/2014/main" id="{882A6C38-9F6E-4FF2-82ED-F67B9D78DEEA}"/>
              </a:ext>
            </a:extLst>
          </p:cNvPr>
          <p:cNvSpPr/>
          <p:nvPr/>
        </p:nvSpPr>
        <p:spPr>
          <a:xfrm>
            <a:off x="7694247" y="4490624"/>
            <a:ext cx="871109" cy="369332"/>
          </a:xfrm>
          <a:prstGeom prst="rect">
            <a:avLst/>
          </a:prstGeom>
        </p:spPr>
        <p:txBody>
          <a:bodyPr wrap="square">
            <a:spAutoFit/>
          </a:bodyPr>
          <a:lstStyle/>
          <a:p>
            <a:r>
              <a:rPr lang="en-US" sz="1800" dirty="0">
                <a:latin typeface="Calibri" panose="020F0502020204030204" pitchFamily="34" charset="0"/>
                <a:cs typeface="Calibri" panose="020F0502020204030204" pitchFamily="34" charset="0"/>
              </a:rPr>
              <a:t>Con’t…</a:t>
            </a:r>
            <a:endParaRPr lang="en-CA"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1536046"/>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2752</TotalTime>
  <Words>985</Words>
  <Application>Microsoft Office PowerPoint</Application>
  <PresentationFormat>On-screen Show (16:9)</PresentationFormat>
  <Paragraphs>118</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Wingdings</vt:lpstr>
      <vt:lpstr>Courier New</vt:lpstr>
      <vt:lpstr>Dosis</vt:lpstr>
      <vt:lpstr>Calibri</vt:lpstr>
      <vt:lpstr>Times New Roman</vt:lpstr>
      <vt:lpstr>Roboto</vt:lpstr>
      <vt:lpstr>Arial</vt:lpstr>
      <vt:lpstr>William template</vt:lpstr>
      <vt:lpstr>   Statistical and Predictive Modeling for Analytics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 Assessment</dc:title>
  <dc:creator>kartik sojitra</dc:creator>
  <cp:lastModifiedBy>kartik sojitra</cp:lastModifiedBy>
  <cp:revision>369</cp:revision>
  <dcterms:created xsi:type="dcterms:W3CDTF">2019-12-11T00:20:02Z</dcterms:created>
  <dcterms:modified xsi:type="dcterms:W3CDTF">2020-02-15T01:38:59Z</dcterms:modified>
</cp:coreProperties>
</file>