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58" r:id="rId3"/>
    <p:sldId id="260" r:id="rId4"/>
    <p:sldId id="301" r:id="rId5"/>
    <p:sldId id="302" r:id="rId6"/>
    <p:sldId id="297" r:id="rId7"/>
    <p:sldId id="306" r:id="rId8"/>
    <p:sldId id="303" r:id="rId9"/>
    <p:sldId id="299" r:id="rId10"/>
    <p:sldId id="300" r:id="rId11"/>
    <p:sldId id="279"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Dosis" panose="020B0604020202020204" charset="0"/>
      <p:regular r:id="rId18"/>
      <p:bold r:id="rId19"/>
    </p:embeddedFon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9933"/>
    <a:srgbClr val="339966"/>
    <a:srgbClr val="808000"/>
    <a:srgbClr val="CCCC00"/>
    <a:srgbClr val="CC3300"/>
    <a:srgbClr val="009900"/>
    <a:srgbClr val="0066CC"/>
    <a:srgbClr val="00FF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4E4698-A93F-4315-B7E4-BECB6238099A}">
  <a:tblStyle styleId="{9C4E4698-A93F-4315-B7E4-BECB6238099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991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726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43015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rgbClr val="F3F3F3"/>
          </a:solidFill>
          <a:ln>
            <a:noFill/>
          </a:ln>
        </p:spPr>
      </p:sp>
      <p:sp>
        <p:nvSpPr>
          <p:cNvPr id="23" name="Google Shape;23;p4"/>
          <p:cNvSpPr/>
          <p:nvPr/>
        </p:nvSpPr>
        <p:spPr>
          <a:xfrm flipH="1">
            <a:off x="-647600" y="-14750"/>
            <a:ext cx="24819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32" name="Google Shape;32;p5"/>
          <p:cNvSpPr/>
          <p:nvPr/>
        </p:nvSpPr>
        <p:spPr>
          <a:xfrm flipH="1">
            <a:off x="-903537" y="-17561"/>
            <a:ext cx="17592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flipH="1">
            <a:off x="472134" y="-9525"/>
            <a:ext cx="518400" cy="749100"/>
          </a:xfrm>
          <a:prstGeom prst="parallelogram">
            <a:avLst>
              <a:gd name="adj" fmla="val 75009"/>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742953" y="272850"/>
            <a:ext cx="7505700" cy="749100"/>
          </a:xfrm>
          <a:prstGeom prst="parallelogram">
            <a:avLst>
              <a:gd name="adj" fmla="val 51542"/>
            </a:avLst>
          </a:prstGeom>
          <a:solidFill>
            <a:srgbClr val="22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861618" y="272850"/>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8" name="Google Shape;38;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9" name="Google Shape;39;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rgbClr val="222222"/>
        </a:solidFill>
        <a:effectLst/>
      </p:bgPr>
    </p:bg>
    <p:spTree>
      <p:nvGrpSpPr>
        <p:cNvPr id="1" name="Shape 95"/>
        <p:cNvGrpSpPr/>
        <p:nvPr/>
      </p:nvGrpSpPr>
      <p:grpSpPr>
        <a:xfrm>
          <a:off x="0" y="0"/>
          <a:ext cx="0" cy="0"/>
          <a:chOff x="0" y="0"/>
          <a:chExt cx="0" cy="0"/>
        </a:xfrm>
      </p:grpSpPr>
      <p:sp>
        <p:nvSpPr>
          <p:cNvPr id="96" name="Google Shape;96;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97" name="Google Shape;97;p12"/>
          <p:cNvSpPr/>
          <p:nvPr/>
        </p:nvSpPr>
        <p:spPr>
          <a:xfrm flipH="1">
            <a:off x="-903537" y="-17561"/>
            <a:ext cx="1759200" cy="7491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2"/>
          <p:cNvSpPr/>
          <p:nvPr/>
        </p:nvSpPr>
        <p:spPr>
          <a:xfrm flipH="1">
            <a:off x="472134" y="-9525"/>
            <a:ext cx="518400" cy="749100"/>
          </a:xfrm>
          <a:prstGeom prst="parallelogram">
            <a:avLst>
              <a:gd name="adj" fmla="val 7500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2"/>
          <p:cNvSpPr/>
          <p:nvPr/>
        </p:nvSpPr>
        <p:spPr>
          <a:xfrm flipH="1">
            <a:off x="990375" y="4925850"/>
            <a:ext cx="8369700" cy="228000"/>
          </a:xfrm>
          <a:prstGeom prst="parallelogram">
            <a:avLst>
              <a:gd name="adj" fmla="val 51542"/>
            </a:avLst>
          </a:prstGeom>
          <a:solidFill>
            <a:srgbClr val="FF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1pPr>
            <a:lvl2pPr lvl="1">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2pPr>
            <a:lvl3pPr lvl="2">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3pPr>
            <a:lvl4pPr lvl="3">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4pPr>
            <a:lvl5pPr lvl="4">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5pPr>
            <a:lvl6pPr lvl="5">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6pPr>
            <a:lvl7pPr lvl="6">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7pPr>
            <a:lvl8pPr lvl="7">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8pPr>
            <a:lvl9pPr lvl="8">
              <a:spcBef>
                <a:spcPts val="0"/>
              </a:spcBef>
              <a:spcAft>
                <a:spcPts val="0"/>
              </a:spcAft>
              <a:buClr>
                <a:srgbClr val="FFFFFF"/>
              </a:buClr>
              <a:buSzPts val="2400"/>
              <a:buFont typeface="Dosis"/>
              <a:buNone/>
              <a:defRPr sz="2400">
                <a:solidFill>
                  <a:srgbClr val="FFFFFF"/>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FF8700"/>
              </a:buClr>
              <a:buSzPts val="3000"/>
              <a:buFont typeface="Roboto"/>
              <a:buChar char="▸"/>
              <a:defRPr sz="3000">
                <a:solidFill>
                  <a:srgbClr val="222222"/>
                </a:solidFill>
                <a:latin typeface="Roboto"/>
                <a:ea typeface="Roboto"/>
                <a:cs typeface="Roboto"/>
                <a:sym typeface="Roboto"/>
              </a:defRPr>
            </a:lvl1pPr>
            <a:lvl2pPr marL="914400" lvl="1" indent="-3810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2pPr>
            <a:lvl3pPr marL="1371600" lvl="2" indent="-381000">
              <a:spcBef>
                <a:spcPts val="0"/>
              </a:spcBef>
              <a:spcAft>
                <a:spcPts val="0"/>
              </a:spcAft>
              <a:buClr>
                <a:srgbClr val="FF8700"/>
              </a:buClr>
              <a:buSzPts val="2400"/>
              <a:buFont typeface="Roboto"/>
              <a:buChar char="▹"/>
              <a:defRPr sz="2400">
                <a:solidFill>
                  <a:srgbClr val="222222"/>
                </a:solidFill>
                <a:latin typeface="Roboto"/>
                <a:ea typeface="Roboto"/>
                <a:cs typeface="Roboto"/>
                <a:sym typeface="Roboto"/>
              </a:defRPr>
            </a:lvl3pPr>
            <a:lvl4pPr marL="1828800" lvl="3"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4pPr>
            <a:lvl5pPr marL="2286000" lvl="4"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5pPr>
            <a:lvl6pPr marL="2743200" lvl="5"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6pPr>
            <a:lvl7pPr marL="3200400" lvl="6"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7pPr>
            <a:lvl8pPr marL="3657600" lvl="7"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8pPr>
            <a:lvl9pPr marL="4114800" lvl="8" indent="-342900">
              <a:spcBef>
                <a:spcPts val="0"/>
              </a:spcBef>
              <a:spcAft>
                <a:spcPts val="0"/>
              </a:spcAft>
              <a:buClr>
                <a:srgbClr val="FF8700"/>
              </a:buClr>
              <a:buSzPts val="1800"/>
              <a:buFont typeface="Roboto"/>
              <a:buChar char="▹"/>
              <a:defRPr sz="1800">
                <a:solidFill>
                  <a:srgbClr val="22222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rgbClr val="FFFFFF"/>
                </a:solidFill>
                <a:latin typeface="Roboto"/>
                <a:ea typeface="Roboto"/>
                <a:cs typeface="Roboto"/>
                <a:sym typeface="Roboto"/>
              </a:defRPr>
            </a:lvl1pPr>
            <a:lvl2pPr lvl="1" algn="ctr">
              <a:buNone/>
              <a:defRPr sz="1300" b="1">
                <a:solidFill>
                  <a:srgbClr val="FFFFFF"/>
                </a:solidFill>
                <a:latin typeface="Roboto"/>
                <a:ea typeface="Roboto"/>
                <a:cs typeface="Roboto"/>
                <a:sym typeface="Roboto"/>
              </a:defRPr>
            </a:lvl2pPr>
            <a:lvl3pPr lvl="2" algn="ctr">
              <a:buNone/>
              <a:defRPr sz="1300" b="1">
                <a:solidFill>
                  <a:srgbClr val="FFFFFF"/>
                </a:solidFill>
                <a:latin typeface="Roboto"/>
                <a:ea typeface="Roboto"/>
                <a:cs typeface="Roboto"/>
                <a:sym typeface="Roboto"/>
              </a:defRPr>
            </a:lvl3pPr>
            <a:lvl4pPr lvl="3" algn="ctr">
              <a:buNone/>
              <a:defRPr sz="1300" b="1">
                <a:solidFill>
                  <a:srgbClr val="FFFFFF"/>
                </a:solidFill>
                <a:latin typeface="Roboto"/>
                <a:ea typeface="Roboto"/>
                <a:cs typeface="Roboto"/>
                <a:sym typeface="Roboto"/>
              </a:defRPr>
            </a:lvl4pPr>
            <a:lvl5pPr lvl="4" algn="ctr">
              <a:buNone/>
              <a:defRPr sz="1300" b="1">
                <a:solidFill>
                  <a:srgbClr val="FFFFFF"/>
                </a:solidFill>
                <a:latin typeface="Roboto"/>
                <a:ea typeface="Roboto"/>
                <a:cs typeface="Roboto"/>
                <a:sym typeface="Roboto"/>
              </a:defRPr>
            </a:lvl5pPr>
            <a:lvl6pPr lvl="5" algn="ctr">
              <a:buNone/>
              <a:defRPr sz="1300" b="1">
                <a:solidFill>
                  <a:srgbClr val="FFFFFF"/>
                </a:solidFill>
                <a:latin typeface="Roboto"/>
                <a:ea typeface="Roboto"/>
                <a:cs typeface="Roboto"/>
                <a:sym typeface="Roboto"/>
              </a:defRPr>
            </a:lvl6pPr>
            <a:lvl7pPr lvl="6" algn="ctr">
              <a:buNone/>
              <a:defRPr sz="1300" b="1">
                <a:solidFill>
                  <a:srgbClr val="FFFFFF"/>
                </a:solidFill>
                <a:latin typeface="Roboto"/>
                <a:ea typeface="Roboto"/>
                <a:cs typeface="Roboto"/>
                <a:sym typeface="Roboto"/>
              </a:defRPr>
            </a:lvl7pPr>
            <a:lvl8pPr lvl="7" algn="ctr">
              <a:buNone/>
              <a:defRPr sz="1300" b="1">
                <a:solidFill>
                  <a:srgbClr val="FFFFFF"/>
                </a:solidFill>
                <a:latin typeface="Roboto"/>
                <a:ea typeface="Roboto"/>
                <a:cs typeface="Roboto"/>
                <a:sym typeface="Roboto"/>
              </a:defRPr>
            </a:lvl8pPr>
            <a:lvl9pPr lvl="8" algn="ctr">
              <a:buNone/>
              <a:defRPr sz="1300" b="1">
                <a:solidFill>
                  <a:srgbClr val="FFFFFF"/>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13"/>
          <p:cNvSpPr txBox="1">
            <a:spLocks noGrp="1"/>
          </p:cNvSpPr>
          <p:nvPr>
            <p:ph type="ctrTitle"/>
          </p:nvPr>
        </p:nvSpPr>
        <p:spPr>
          <a:xfrm>
            <a:off x="278607" y="805712"/>
            <a:ext cx="4864894" cy="430887"/>
          </a:xfrm>
          <a:prstGeom prst="rect">
            <a:avLst/>
          </a:prstGeom>
        </p:spPr>
        <p:txBody>
          <a:bodyPr spcFirstLastPara="1" wrap="square" lIns="91425" tIns="91425" rIns="91425" bIns="91425" anchor="b" anchorCtr="0">
            <a:noAutofit/>
          </a:bodyPr>
          <a:lstStyle/>
          <a:p>
            <a:r>
              <a:rPr lang="en-US" sz="3200" b="1" dirty="0">
                <a:latin typeface="Times New Roman" panose="02020603050405020304" pitchFamily="18" charset="0"/>
                <a:cs typeface="Times New Roman" panose="02020603050405020304" pitchFamily="18" charset="0"/>
              </a:rPr>
              <a:t>  </a:t>
            </a:r>
            <a:br>
              <a:rPr lang="en-CA" sz="3600" b="1" dirty="0"/>
            </a:br>
            <a:r>
              <a:rPr lang="en-US" sz="2800" b="1" dirty="0">
                <a:latin typeface="Calibri" panose="020F0502020204030204" pitchFamily="34" charset="0"/>
                <a:cs typeface="Calibri" panose="020F0502020204030204" pitchFamily="34" charset="0"/>
              </a:rPr>
              <a:t>Statistical and Predictive Modeling for Analytics II</a:t>
            </a:r>
          </a:p>
        </p:txBody>
      </p:sp>
      <p:sp>
        <p:nvSpPr>
          <p:cNvPr id="2" name="Rectangle 1">
            <a:extLst>
              <a:ext uri="{FF2B5EF4-FFF2-40B4-BE49-F238E27FC236}">
                <a16:creationId xmlns:a16="http://schemas.microsoft.com/office/drawing/2014/main" id="{739BE994-F180-4509-9728-5B705317FB92}"/>
              </a:ext>
            </a:extLst>
          </p:cNvPr>
          <p:cNvSpPr/>
          <p:nvPr/>
        </p:nvSpPr>
        <p:spPr>
          <a:xfrm>
            <a:off x="282586" y="3061416"/>
            <a:ext cx="2282019" cy="430887"/>
          </a:xfrm>
          <a:prstGeom prst="rect">
            <a:avLst/>
          </a:prstGeom>
        </p:spPr>
        <p:txBody>
          <a:bodyPr wrap="square">
            <a:spAutoFit/>
          </a:bodyPr>
          <a:lstStyle/>
          <a:p>
            <a:r>
              <a:rPr lang="en-CA" sz="2200" b="1" dirty="0">
                <a:solidFill>
                  <a:srgbClr val="FF8700"/>
                </a:solidFill>
                <a:latin typeface="Calibri" panose="020F0502020204030204" pitchFamily="34" charset="0"/>
                <a:cs typeface="Calibri" panose="020F0502020204030204" pitchFamily="34" charset="0"/>
              </a:rPr>
              <a:t>Presented By</a:t>
            </a:r>
            <a:endParaRPr lang="en-CA" sz="22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CB54DBEE-8234-4F6F-8A66-CC16233F6B97}"/>
              </a:ext>
            </a:extLst>
          </p:cNvPr>
          <p:cNvSpPr/>
          <p:nvPr/>
        </p:nvSpPr>
        <p:spPr>
          <a:xfrm>
            <a:off x="282586" y="3461526"/>
            <a:ext cx="3233578" cy="430887"/>
          </a:xfrm>
          <a:prstGeom prst="rect">
            <a:avLst/>
          </a:prstGeom>
        </p:spPr>
        <p:txBody>
          <a:bodyPr wrap="none">
            <a:spAutoFit/>
          </a:bodyPr>
          <a:lstStyle/>
          <a:p>
            <a:pPr marL="0" lvl="0" indent="0">
              <a:buNone/>
            </a:pPr>
            <a:r>
              <a:rPr lang="en-CA" sz="2200" b="1" dirty="0">
                <a:solidFill>
                  <a:srgbClr val="FFFFFF"/>
                </a:solidFill>
                <a:latin typeface="Calibri" panose="020F0502020204030204" pitchFamily="34" charset="0"/>
                <a:ea typeface="Roboto" panose="020B0604020202020204" charset="0"/>
                <a:cs typeface="Calibri" panose="020F0502020204030204" pitchFamily="34" charset="0"/>
              </a:rPr>
              <a:t>Kartik Sojitra (100723768)</a:t>
            </a:r>
          </a:p>
        </p:txBody>
      </p:sp>
      <p:sp>
        <p:nvSpPr>
          <p:cNvPr id="4" name="TextBox 3">
            <a:extLst>
              <a:ext uri="{FF2B5EF4-FFF2-40B4-BE49-F238E27FC236}">
                <a16:creationId xmlns:a16="http://schemas.microsoft.com/office/drawing/2014/main" id="{CE11CF60-C91F-4A41-BAD8-023B36A07742}"/>
              </a:ext>
            </a:extLst>
          </p:cNvPr>
          <p:cNvSpPr txBox="1"/>
          <p:nvPr/>
        </p:nvSpPr>
        <p:spPr>
          <a:xfrm>
            <a:off x="278607" y="1681974"/>
            <a:ext cx="4914900" cy="769441"/>
          </a:xfrm>
          <a:prstGeom prst="rect">
            <a:avLst/>
          </a:prstGeom>
          <a:noFill/>
        </p:spPr>
        <p:txBody>
          <a:bodyPr wrap="square" rtlCol="0">
            <a:spAutoFit/>
          </a:bodyPr>
          <a:lstStyle/>
          <a:p>
            <a:r>
              <a:rPr lang="en-US" sz="2200" dirty="0">
                <a:solidFill>
                  <a:schemeClr val="bg1"/>
                </a:solidFill>
                <a:latin typeface="Calibri" panose="020F0502020204030204" pitchFamily="34" charset="0"/>
                <a:cs typeface="Calibri" panose="020F0502020204030204" pitchFamily="34" charset="0"/>
              </a:rPr>
              <a:t>Assignment – 4</a:t>
            </a:r>
          </a:p>
          <a:p>
            <a:r>
              <a:rPr lang="en-US" sz="2200" dirty="0">
                <a:solidFill>
                  <a:schemeClr val="bg1"/>
                </a:solidFill>
                <a:latin typeface="Calibri" panose="020F0502020204030204" pitchFamily="34" charset="0"/>
                <a:cs typeface="Calibri" panose="020F0502020204030204" pitchFamily="34" charset="0"/>
              </a:rPr>
              <a:t>Regularization</a:t>
            </a:r>
            <a:endParaRPr lang="en-CA" sz="22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595860-E83C-4E02-B2B1-AF83B94C86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dirty="0"/>
          </a:p>
        </p:txBody>
      </p:sp>
      <p:sp>
        <p:nvSpPr>
          <p:cNvPr id="8" name="TextBox 7">
            <a:extLst>
              <a:ext uri="{FF2B5EF4-FFF2-40B4-BE49-F238E27FC236}">
                <a16:creationId xmlns:a16="http://schemas.microsoft.com/office/drawing/2014/main" id="{B4AB8D12-34DE-4D29-9C51-E223CDFD294F}"/>
              </a:ext>
            </a:extLst>
          </p:cNvPr>
          <p:cNvSpPr txBox="1"/>
          <p:nvPr/>
        </p:nvSpPr>
        <p:spPr>
          <a:xfrm>
            <a:off x="1149667" y="1103620"/>
            <a:ext cx="7025640" cy="646331"/>
          </a:xfrm>
          <a:prstGeom prst="rect">
            <a:avLst/>
          </a:prstGeom>
          <a:noFill/>
        </p:spPr>
        <p:txBody>
          <a:bodyPr wrap="square" rtlCol="0">
            <a:spAutoFit/>
          </a:bodyPr>
          <a:lstStyle/>
          <a:p>
            <a:pPr lvl="0"/>
            <a:endParaRPr lang="en-CA" sz="1800" dirty="0">
              <a:latin typeface="Calibri" panose="020F0502020204030204" pitchFamily="34" charset="0"/>
              <a:cs typeface="Calibri" panose="020F0502020204030204" pitchFamily="34" charset="0"/>
            </a:endParaRPr>
          </a:p>
          <a:p>
            <a:pPr lvl="0"/>
            <a:endParaRPr lang="en-CA" sz="1800" dirty="0"/>
          </a:p>
        </p:txBody>
      </p:sp>
      <p:sp>
        <p:nvSpPr>
          <p:cNvPr id="10" name="TextBox 9">
            <a:extLst>
              <a:ext uri="{FF2B5EF4-FFF2-40B4-BE49-F238E27FC236}">
                <a16:creationId xmlns:a16="http://schemas.microsoft.com/office/drawing/2014/main" id="{CADE799B-A65F-465D-AB67-2553CC1D2C27}"/>
              </a:ext>
            </a:extLst>
          </p:cNvPr>
          <p:cNvSpPr txBox="1"/>
          <p:nvPr/>
        </p:nvSpPr>
        <p:spPr>
          <a:xfrm>
            <a:off x="357187" y="846000"/>
            <a:ext cx="8429625" cy="4247317"/>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Optimized linearRegression model and optimized regularization models, all have the same accuracy score around 14.75 which depicts that all models are good to perform analysis. </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Smoke has 0 score in all models which represents has no effects on models and rest has a higher mean value and standard deviation that influence the dependent variable (Active) to affect most as compares to a variable whose mean is little. </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Mr. John Huge would use ElasticNet because it has higher accuracy as it is penalized with both the L1-norm and L2-norm. </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To improve the accuracy of optimizing the regularization models Mr. John Hughes can collect more training data and reduce the complexity of the model. </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06ECF5DB-6EF5-47EA-9261-077F10785881}"/>
              </a:ext>
            </a:extLst>
          </p:cNvPr>
          <p:cNvSpPr txBox="1"/>
          <p:nvPr/>
        </p:nvSpPr>
        <p:spPr>
          <a:xfrm>
            <a:off x="1187355" y="328523"/>
            <a:ext cx="4572000" cy="584775"/>
          </a:xfrm>
          <a:prstGeom prst="rect">
            <a:avLst/>
          </a:prstGeom>
          <a:noFill/>
        </p:spPr>
        <p:txBody>
          <a:bodyPr wrap="square" rtlCol="0">
            <a:spAutoFit/>
          </a:bodyPr>
          <a:lstStyle/>
          <a:p>
            <a:r>
              <a:rPr lang="en-US" sz="3200" b="1" dirty="0">
                <a:solidFill>
                  <a:schemeClr val="bg1"/>
                </a:solidFill>
                <a:latin typeface="Calibri" panose="020F0502020204030204" pitchFamily="34" charset="0"/>
                <a:cs typeface="Calibri" panose="020F0502020204030204" pitchFamily="34" charset="0"/>
              </a:rPr>
              <a:t>Recommendation</a:t>
            </a:r>
            <a:endParaRPr lang="en-CA" sz="32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0678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5" name="Picture 4" descr="A close up of a computer&#10;&#10;Description automatically generated">
            <a:extLst>
              <a:ext uri="{FF2B5EF4-FFF2-40B4-BE49-F238E27FC236}">
                <a16:creationId xmlns:a16="http://schemas.microsoft.com/office/drawing/2014/main" id="{83A4418D-7F7A-4479-A7C4-ACC55E421AE0}"/>
              </a:ext>
            </a:extLst>
          </p:cNvPr>
          <p:cNvPicPr>
            <a:picLocks noChangeAspect="1"/>
          </p:cNvPicPr>
          <p:nvPr/>
        </p:nvPicPr>
        <p:blipFill>
          <a:blip r:embed="rId3"/>
          <a:stretch>
            <a:fillRect/>
          </a:stretch>
        </p:blipFill>
        <p:spPr>
          <a:xfrm>
            <a:off x="0" y="731700"/>
            <a:ext cx="9144000" cy="41903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1" name="Google Shape;121;p1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5" name="Rectangle 24">
            <a:extLst>
              <a:ext uri="{FF2B5EF4-FFF2-40B4-BE49-F238E27FC236}">
                <a16:creationId xmlns:a16="http://schemas.microsoft.com/office/drawing/2014/main" id="{E06FB15A-A671-49CD-96E9-93DB41922329}"/>
              </a:ext>
            </a:extLst>
          </p:cNvPr>
          <p:cNvSpPr/>
          <p:nvPr/>
        </p:nvSpPr>
        <p:spPr>
          <a:xfrm>
            <a:off x="4979194" y="1518130"/>
            <a:ext cx="3500437" cy="4708981"/>
          </a:xfrm>
          <a:prstGeom prst="rect">
            <a:avLst/>
          </a:prstGeom>
        </p:spPr>
        <p:txBody>
          <a:bodyPr wrap="square">
            <a:spAutoFit/>
          </a:bodyPr>
          <a:lstStyle/>
          <a:p>
            <a:pPr marL="342900" lvl="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Description of the Problem</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Learning Curve of the Regularization Model</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Optimized Regularization Models</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Comparison of models </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Comparison of Results</a:t>
            </a:r>
          </a:p>
          <a:p>
            <a:pPr marL="342900" indent="-342900">
              <a:buClr>
                <a:srgbClr val="FF9900"/>
              </a:buClr>
              <a:buFont typeface="Wingdings" panose="05000000000000000000" pitchFamily="2" charset="2"/>
              <a:buChar char="Ø"/>
            </a:pPr>
            <a:r>
              <a:rPr lang="en-CA" sz="2000" b="1" dirty="0">
                <a:solidFill>
                  <a:schemeClr val="bg1"/>
                </a:solidFill>
                <a:latin typeface="Calibri" panose="020F0502020204030204" pitchFamily="34" charset="0"/>
                <a:cs typeface="Calibri" panose="020F0502020204030204" pitchFamily="34" charset="0"/>
              </a:rPr>
              <a:t>Recommendations</a:t>
            </a:r>
          </a:p>
          <a:p>
            <a:endParaRPr lang="en-CA" sz="2000" b="1" dirty="0">
              <a:solidFill>
                <a:srgbClr val="FFFFFF"/>
              </a:solidFill>
              <a:latin typeface="Times New Roman" panose="02020603050405020304" pitchFamily="18" charset="0"/>
              <a:ea typeface="Roboto" panose="020B0604020202020204" charset="0"/>
              <a:cs typeface="Times New Roman" panose="02020603050405020304" pitchFamily="18" charset="0"/>
            </a:endParaRPr>
          </a:p>
          <a:p>
            <a:endParaRPr lang="en-CA" sz="2000" b="1" dirty="0">
              <a:solidFill>
                <a:srgbClr val="FFFFFF"/>
              </a:solidFill>
              <a:latin typeface="Times New Roman" panose="02020603050405020304" pitchFamily="18" charset="0"/>
              <a:ea typeface="Roboto" panose="020B0604020202020204" charset="0"/>
              <a:cs typeface="Times New Roman" panose="02020603050405020304" pitchFamily="18" charset="0"/>
            </a:endParaRPr>
          </a:p>
          <a:p>
            <a:endParaRPr lang="en-CA" sz="2000" b="1" dirty="0">
              <a:solidFill>
                <a:schemeClr val="bg1"/>
              </a:solidFill>
              <a:latin typeface="Calibri" panose="020F0502020204030204" pitchFamily="34" charset="0"/>
              <a:ea typeface="Roboto" panose="020B0604020202020204" charset="0"/>
              <a:cs typeface="Calibri" panose="020F0502020204030204" pitchFamily="34" charset="0"/>
            </a:endParaRPr>
          </a:p>
          <a:p>
            <a:endParaRPr lang="en-CA" sz="2000" b="1" dirty="0">
              <a:solidFill>
                <a:schemeClr val="bg1"/>
              </a:solidFill>
              <a:latin typeface="Calibri" panose="020F0502020204030204" pitchFamily="34" charset="0"/>
              <a:ea typeface="Roboto" panose="020B0604020202020204" charset="0"/>
              <a:cs typeface="Calibri" panose="020F0502020204030204" pitchFamily="34" charset="0"/>
            </a:endParaRPr>
          </a:p>
          <a:p>
            <a:pPr marL="0" lvl="0" indent="0">
              <a:buNone/>
            </a:pPr>
            <a:endParaRPr lang="en-CA" sz="2000" b="1" dirty="0">
              <a:solidFill>
                <a:schemeClr val="bg1"/>
              </a:solidFill>
              <a:latin typeface="Calibri" panose="020F0502020204030204" pitchFamily="34" charset="0"/>
              <a:cs typeface="Calibri" panose="020F0502020204030204" pitchFamily="34" charset="0"/>
            </a:endParaRPr>
          </a:p>
          <a:p>
            <a:pPr marL="0" lvl="0" indent="0">
              <a:buNone/>
            </a:pPr>
            <a:endParaRPr lang="en-CA" sz="2000" b="1" dirty="0">
              <a:solidFill>
                <a:schemeClr val="bg1"/>
              </a:solidFill>
              <a:latin typeface="Calibri" panose="020F0502020204030204" pitchFamily="34" charset="0"/>
              <a:cs typeface="Calibri" panose="020F0502020204030204" pitchFamily="34" charset="0"/>
            </a:endParaRPr>
          </a:p>
          <a:p>
            <a:pPr marL="0" lvl="0" indent="0">
              <a:buNone/>
            </a:pPr>
            <a:endParaRPr lang="en-CA" sz="2000" b="1" dirty="0">
              <a:solidFill>
                <a:schemeClr val="bg1"/>
              </a:solidFill>
              <a:latin typeface="Calibri" panose="020F0502020204030204" pitchFamily="34" charset="0"/>
              <a:ea typeface="Roboto" panose="020B0604020202020204" charset="0"/>
              <a:cs typeface="Calibri" panose="020F0502020204030204" pitchFamily="34" charset="0"/>
            </a:endParaRPr>
          </a:p>
        </p:txBody>
      </p:sp>
      <p:sp>
        <p:nvSpPr>
          <p:cNvPr id="32" name="Rectangle 31">
            <a:extLst>
              <a:ext uri="{FF2B5EF4-FFF2-40B4-BE49-F238E27FC236}">
                <a16:creationId xmlns:a16="http://schemas.microsoft.com/office/drawing/2014/main" id="{5E4AA94F-59BA-4688-9D9B-EF348D89DD04}"/>
              </a:ext>
            </a:extLst>
          </p:cNvPr>
          <p:cNvSpPr/>
          <p:nvPr/>
        </p:nvSpPr>
        <p:spPr>
          <a:xfrm>
            <a:off x="5079207" y="912885"/>
            <a:ext cx="2919389" cy="523220"/>
          </a:xfrm>
          <a:prstGeom prst="rect">
            <a:avLst/>
          </a:prstGeom>
        </p:spPr>
        <p:txBody>
          <a:bodyPr wrap="none">
            <a:spAutoFit/>
          </a:bodyPr>
          <a:lstStyle/>
          <a:p>
            <a:r>
              <a:rPr lang="en-CA" sz="2800" b="1" dirty="0">
                <a:solidFill>
                  <a:srgbClr val="FF8700"/>
                </a:solidFill>
                <a:latin typeface="Times New Roman" panose="02020603050405020304" pitchFamily="18" charset="0"/>
                <a:cs typeface="Times New Roman" panose="02020603050405020304" pitchFamily="18" charset="0"/>
              </a:rPr>
              <a:t>Table of Contents</a:t>
            </a:r>
            <a:endParaRPr lang="en-CA" sz="2800" dirty="0">
              <a:latin typeface="Times New Roman" panose="02020603050405020304" pitchFamily="18" charset="0"/>
              <a:cs typeface="Times New Roman" panose="02020603050405020304" pitchFamily="18" charset="0"/>
            </a:endParaRPr>
          </a:p>
        </p:txBody>
      </p:sp>
      <p:pic>
        <p:nvPicPr>
          <p:cNvPr id="21" name="Picture 2">
            <a:extLst>
              <a:ext uri="{FF2B5EF4-FFF2-40B4-BE49-F238E27FC236}">
                <a16:creationId xmlns:a16="http://schemas.microsoft.com/office/drawing/2014/main" id="{08E5E542-0ED5-4A71-A428-D712190FD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70" y="1162340"/>
            <a:ext cx="4174399" cy="23096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77" name="Slide Number Placeholder 3">
            <a:extLst>
              <a:ext uri="{FF2B5EF4-FFF2-40B4-BE49-F238E27FC236}">
                <a16:creationId xmlns:a16="http://schemas.microsoft.com/office/drawing/2014/main" id="{5B439AA6-3BC4-4E5E-9037-AC8B6DB23B2C}"/>
              </a:ext>
            </a:extLst>
          </p:cNvPr>
          <p:cNvSpPr>
            <a:spLocks noGrp="1"/>
          </p:cNvSpPr>
          <p:nvPr>
            <p:ph type="sldNum" idx="12"/>
          </p:nvPr>
        </p:nvSpPr>
        <p:spPr>
          <a:xfrm>
            <a:off x="0" y="0"/>
            <a:ext cx="594900" cy="731700"/>
          </a:xfrm>
        </p:spPr>
        <p:txBody>
          <a:bodyPr/>
          <a:lstStyle/>
          <a:p>
            <a:pPr marL="0" lvl="0" indent="0" algn="ctr" rtl="0">
              <a:spcBef>
                <a:spcPts val="0"/>
              </a:spcBef>
              <a:spcAft>
                <a:spcPts val="600"/>
              </a:spcAft>
              <a:buNone/>
            </a:pPr>
            <a:fld id="{00000000-1234-1234-1234-123412341234}" type="slidenum">
              <a:rPr lang="en"/>
              <a:pPr marL="0" lvl="0" indent="0" algn="ctr" rtl="0">
                <a:spcBef>
                  <a:spcPts val="0"/>
                </a:spcBef>
                <a:spcAft>
                  <a:spcPts val="600"/>
                </a:spcAft>
                <a:buNone/>
              </a:pPr>
              <a:t>3</a:t>
            </a:fld>
            <a:endParaRPr lang="en"/>
          </a:p>
        </p:txBody>
      </p:sp>
      <p:sp>
        <p:nvSpPr>
          <p:cNvPr id="6" name="TextBox 5">
            <a:extLst>
              <a:ext uri="{FF2B5EF4-FFF2-40B4-BE49-F238E27FC236}">
                <a16:creationId xmlns:a16="http://schemas.microsoft.com/office/drawing/2014/main" id="{FF66DC0A-41C9-4E6C-A2DB-F09F1C8C864B}"/>
              </a:ext>
            </a:extLst>
          </p:cNvPr>
          <p:cNvSpPr txBox="1"/>
          <p:nvPr/>
        </p:nvSpPr>
        <p:spPr>
          <a:xfrm>
            <a:off x="1171575" y="352575"/>
            <a:ext cx="5779293" cy="584775"/>
          </a:xfrm>
          <a:prstGeom prst="rect">
            <a:avLst/>
          </a:prstGeom>
          <a:noFill/>
        </p:spPr>
        <p:txBody>
          <a:bodyPr wrap="square" rtlCol="0">
            <a:spAutoFit/>
          </a:bodyPr>
          <a:lstStyle/>
          <a:p>
            <a:pPr lvl="0">
              <a:buClr>
                <a:srgbClr val="FF9900"/>
              </a:buClr>
            </a:pPr>
            <a:r>
              <a:rPr lang="en-CA" sz="3200" b="1" dirty="0">
                <a:solidFill>
                  <a:schemeClr val="bg1"/>
                </a:solidFill>
                <a:latin typeface="Calibri" panose="020F0502020204030204" pitchFamily="34" charset="0"/>
                <a:cs typeface="Calibri" panose="020F0502020204030204" pitchFamily="34" charset="0"/>
              </a:rPr>
              <a:t>Description of the Problem </a:t>
            </a:r>
          </a:p>
        </p:txBody>
      </p:sp>
      <p:pic>
        <p:nvPicPr>
          <p:cNvPr id="7" name="Graphic 6" descr="Document">
            <a:extLst>
              <a:ext uri="{FF2B5EF4-FFF2-40B4-BE49-F238E27FC236}">
                <a16:creationId xmlns:a16="http://schemas.microsoft.com/office/drawing/2014/main" id="{69AB2AFD-B303-422A-AD7A-8C5CF808F4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12278" y="231755"/>
            <a:ext cx="852966" cy="852966"/>
          </a:xfrm>
          <a:prstGeom prst="rect">
            <a:avLst/>
          </a:prstGeom>
        </p:spPr>
      </p:pic>
      <p:sp>
        <p:nvSpPr>
          <p:cNvPr id="4" name="TextBox 3">
            <a:extLst>
              <a:ext uri="{FF2B5EF4-FFF2-40B4-BE49-F238E27FC236}">
                <a16:creationId xmlns:a16="http://schemas.microsoft.com/office/drawing/2014/main" id="{1548946A-4319-428B-9107-0279496DFEE3}"/>
              </a:ext>
            </a:extLst>
          </p:cNvPr>
          <p:cNvSpPr txBox="1"/>
          <p:nvPr/>
        </p:nvSpPr>
        <p:spPr>
          <a:xfrm>
            <a:off x="942976" y="1096238"/>
            <a:ext cx="7465219" cy="3582519"/>
          </a:xfrm>
          <a:prstGeom prst="rect">
            <a:avLst/>
          </a:prstGeom>
          <a:noFill/>
        </p:spPr>
        <p:txBody>
          <a:bodyPr wrap="square" rtlCol="0">
            <a:spAutoFit/>
          </a:bodyPr>
          <a:lstStyle/>
          <a:p>
            <a:pPr marL="285750" indent="-285750" algn="just">
              <a:lnSpc>
                <a:spcPct val="90000"/>
              </a:lnSpc>
              <a:buClr>
                <a:srgbClr val="FF9900"/>
              </a:buClr>
              <a:buFont typeface="Wingdings" panose="05000000000000000000" pitchFamily="2" charset="2"/>
              <a:buChar char="Ø"/>
            </a:pPr>
            <a:r>
              <a:rPr lang="en-US" sz="1800" dirty="0">
                <a:solidFill>
                  <a:schemeClr val="tx1"/>
                </a:solidFill>
                <a:latin typeface="Calibri" panose="020F0502020204030204" pitchFamily="34" charset="0"/>
                <a:cs typeface="Calibri" panose="020F0502020204030204" pitchFamily="34" charset="0"/>
              </a:rPr>
              <a:t>Mr. John Hughes is examining how the optimized regularization model would better help to distinguish different independent variables that are affecting the dependent variable (Active) as compared to the optimized linear regression model. </a:t>
            </a:r>
          </a:p>
          <a:p>
            <a:pPr marL="285750" indent="-285750" algn="just">
              <a:lnSpc>
                <a:spcPct val="90000"/>
              </a:lnSpc>
              <a:buClr>
                <a:srgbClr val="FF9900"/>
              </a:buClr>
              <a:buFont typeface="Wingdings" panose="05000000000000000000" pitchFamily="2" charset="2"/>
              <a:buChar char="Ø"/>
            </a:pPr>
            <a:endParaRPr lang="en-US" sz="1800" dirty="0">
              <a:solidFill>
                <a:schemeClr val="tx1"/>
              </a:solidFill>
              <a:latin typeface="Calibri" panose="020F0502020204030204" pitchFamily="34" charset="0"/>
              <a:cs typeface="Calibri" panose="020F0502020204030204" pitchFamily="34" charset="0"/>
            </a:endParaRPr>
          </a:p>
          <a:p>
            <a:pPr marL="285750" indent="-285750" algn="just">
              <a:lnSpc>
                <a:spcPct val="90000"/>
              </a:lnSpc>
              <a:buClr>
                <a:srgbClr val="FF9900"/>
              </a:buClr>
              <a:buFont typeface="Wingdings" panose="05000000000000000000" pitchFamily="2" charset="2"/>
              <a:buChar char="Ø"/>
            </a:pPr>
            <a:r>
              <a:rPr lang="en-US" sz="1800" dirty="0">
                <a:solidFill>
                  <a:schemeClr val="tx1"/>
                </a:solidFill>
                <a:latin typeface="Calibri" panose="020F0502020204030204" pitchFamily="34" charset="0"/>
                <a:cs typeface="Calibri" panose="020F0502020204030204" pitchFamily="34" charset="0"/>
              </a:rPr>
              <a:t>To solves the above problem we are using plusedataset.csv dataset and creating an optimized regularization model (i.e. LASSO, Ridge, and Elastic Nets). </a:t>
            </a:r>
          </a:p>
          <a:p>
            <a:pPr marL="285750" indent="-285750" algn="just">
              <a:lnSpc>
                <a:spcPct val="90000"/>
              </a:lnSpc>
              <a:buClr>
                <a:srgbClr val="FF9900"/>
              </a:buClr>
              <a:buFont typeface="Wingdings" panose="05000000000000000000" pitchFamily="2" charset="2"/>
              <a:buChar char="Ø"/>
            </a:pPr>
            <a:endParaRPr lang="en-US" sz="1800" dirty="0">
              <a:solidFill>
                <a:schemeClr val="tx1"/>
              </a:solidFill>
              <a:latin typeface="Calibri" panose="020F0502020204030204" pitchFamily="34" charset="0"/>
              <a:cs typeface="Calibri" panose="020F0502020204030204" pitchFamily="34" charset="0"/>
            </a:endParaRPr>
          </a:p>
          <a:p>
            <a:pPr marL="285750" indent="-285750" algn="just">
              <a:lnSpc>
                <a:spcPct val="90000"/>
              </a:lnSpc>
              <a:buClr>
                <a:srgbClr val="FF9900"/>
              </a:buClr>
              <a:buFont typeface="Wingdings" panose="05000000000000000000" pitchFamily="2" charset="2"/>
              <a:buChar char="Ø"/>
            </a:pPr>
            <a:r>
              <a:rPr lang="en-US" sz="1800" dirty="0">
                <a:solidFill>
                  <a:schemeClr val="tx1"/>
                </a:solidFill>
                <a:latin typeface="Calibri" panose="020F0502020204030204" pitchFamily="34" charset="0"/>
                <a:cs typeface="Calibri" panose="020F0502020204030204" pitchFamily="34" charset="0"/>
              </a:rPr>
              <a:t>Furthermore, the dataset is likely to be more difficult by analyzing the independent variables and the dependent variable. </a:t>
            </a:r>
          </a:p>
          <a:p>
            <a:pPr marL="285750" indent="-285750" algn="just">
              <a:lnSpc>
                <a:spcPct val="90000"/>
              </a:lnSpc>
              <a:buClr>
                <a:srgbClr val="FF9900"/>
              </a:buClr>
              <a:buFont typeface="Wingdings" panose="05000000000000000000" pitchFamily="2" charset="2"/>
              <a:buChar char="Ø"/>
            </a:pPr>
            <a:endParaRPr lang="en-US" sz="1800" dirty="0">
              <a:solidFill>
                <a:schemeClr val="tx1"/>
              </a:solidFill>
              <a:latin typeface="Calibri" panose="020F0502020204030204" pitchFamily="34" charset="0"/>
              <a:cs typeface="Calibri" panose="020F0502020204030204" pitchFamily="34" charset="0"/>
            </a:endParaRPr>
          </a:p>
          <a:p>
            <a:pPr marL="285750" indent="-285750" algn="just">
              <a:lnSpc>
                <a:spcPct val="90000"/>
              </a:lnSpc>
              <a:buClr>
                <a:srgbClr val="FF9900"/>
              </a:buClr>
              <a:buFont typeface="Wingdings" panose="05000000000000000000" pitchFamily="2" charset="2"/>
              <a:buChar char="Ø"/>
            </a:pPr>
            <a:r>
              <a:rPr lang="en-US" sz="1800" dirty="0">
                <a:solidFill>
                  <a:schemeClr val="tx1"/>
                </a:solidFill>
                <a:latin typeface="Calibri" panose="020F0502020204030204" pitchFamily="34" charset="0"/>
                <a:cs typeface="Calibri" panose="020F0502020204030204" pitchFamily="34" charset="0"/>
              </a:rPr>
              <a:t>In the dataset, there are 6 independent variables (Rest, Smoke, Sex, Exercise, Hgt, Wgt) and 1 dependent variable (Active).</a:t>
            </a:r>
            <a:endParaRPr lang="en-C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2" name="TextBox 1">
            <a:extLst>
              <a:ext uri="{FF2B5EF4-FFF2-40B4-BE49-F238E27FC236}">
                <a16:creationId xmlns:a16="http://schemas.microsoft.com/office/drawing/2014/main" id="{FAE3B3F9-C3EF-41F2-86AE-C1A1D087ABEE}"/>
              </a:ext>
            </a:extLst>
          </p:cNvPr>
          <p:cNvSpPr txBox="1"/>
          <p:nvPr/>
        </p:nvSpPr>
        <p:spPr>
          <a:xfrm>
            <a:off x="1010839" y="251309"/>
            <a:ext cx="7122321" cy="646331"/>
          </a:xfrm>
          <a:prstGeom prst="rect">
            <a:avLst/>
          </a:prstGeom>
          <a:noFill/>
        </p:spPr>
        <p:txBody>
          <a:bodyPr wrap="square" rtlCol="0">
            <a:spAutoFit/>
          </a:bodyPr>
          <a:lstStyle/>
          <a:p>
            <a:pPr>
              <a:buClr>
                <a:srgbClr val="FF9900"/>
              </a:buClr>
            </a:pPr>
            <a:r>
              <a:rPr lang="en-CA" sz="3600" b="1" dirty="0">
                <a:solidFill>
                  <a:schemeClr val="bg1"/>
                </a:solidFill>
                <a:latin typeface="Calibri" panose="020F0502020204030204" pitchFamily="34" charset="0"/>
                <a:cs typeface="Calibri" panose="020F0502020204030204" pitchFamily="34" charset="0"/>
              </a:rPr>
              <a:t> </a:t>
            </a:r>
            <a:r>
              <a:rPr lang="en-CA" sz="2800" b="1" dirty="0">
                <a:solidFill>
                  <a:schemeClr val="bg1"/>
                </a:solidFill>
                <a:latin typeface="Calibri" panose="020F0502020204030204" pitchFamily="34" charset="0"/>
                <a:cs typeface="Calibri" panose="020F0502020204030204" pitchFamily="34" charset="0"/>
              </a:rPr>
              <a:t>Learning Curve of the Regularization Model</a:t>
            </a:r>
            <a:endParaRPr lang="en-CA" sz="2800" dirty="0"/>
          </a:p>
        </p:txBody>
      </p:sp>
      <p:sp>
        <p:nvSpPr>
          <p:cNvPr id="5" name="Rectangle 4">
            <a:extLst>
              <a:ext uri="{FF2B5EF4-FFF2-40B4-BE49-F238E27FC236}">
                <a16:creationId xmlns:a16="http://schemas.microsoft.com/office/drawing/2014/main" id="{299EB735-EDA6-47E7-B026-6B932CB3C8B7}"/>
              </a:ext>
            </a:extLst>
          </p:cNvPr>
          <p:cNvSpPr/>
          <p:nvPr/>
        </p:nvSpPr>
        <p:spPr>
          <a:xfrm>
            <a:off x="0" y="1622466"/>
            <a:ext cx="2833191" cy="313932"/>
          </a:xfrm>
          <a:prstGeom prst="rect">
            <a:avLst/>
          </a:prstGeom>
        </p:spPr>
        <p:txBody>
          <a:bodyPr wrap="square">
            <a:spAutoFit/>
          </a:bodyPr>
          <a:lstStyle/>
          <a:p>
            <a:pPr marL="38100" lvl="0" indent="0" algn="just">
              <a:lnSpc>
                <a:spcPct val="90000"/>
              </a:lnSpc>
              <a:buNone/>
            </a:pPr>
            <a:r>
              <a:rPr lang="en-US" sz="1600" b="1" dirty="0">
                <a:solidFill>
                  <a:srgbClr val="FF9933"/>
                </a:solidFill>
                <a:latin typeface="Calibri" panose="020F0502020204030204" pitchFamily="34" charset="0"/>
                <a:cs typeface="Calibri" panose="020F0502020204030204" pitchFamily="34" charset="0"/>
              </a:rPr>
              <a:t> </a:t>
            </a:r>
            <a:endParaRPr lang="en-CA" sz="1600" dirty="0">
              <a:solidFill>
                <a:srgbClr val="FF9933"/>
              </a:solidFill>
              <a:latin typeface="Calibri" panose="020F0502020204030204" pitchFamily="34" charset="0"/>
              <a:cs typeface="Calibri" panose="020F0502020204030204" pitchFamily="34" charset="0"/>
            </a:endParaRPr>
          </a:p>
        </p:txBody>
      </p:sp>
      <p:pic>
        <p:nvPicPr>
          <p:cNvPr id="10" name="Picture 9" descr="A screenshot of a cell phone&#10;&#10;Description automatically generated">
            <a:extLst>
              <a:ext uri="{FF2B5EF4-FFF2-40B4-BE49-F238E27FC236}">
                <a16:creationId xmlns:a16="http://schemas.microsoft.com/office/drawing/2014/main" id="{FF6636BE-4570-4899-86BA-0486C16075D4}"/>
              </a:ext>
            </a:extLst>
          </p:cNvPr>
          <p:cNvPicPr>
            <a:picLocks noChangeAspect="1"/>
          </p:cNvPicPr>
          <p:nvPr/>
        </p:nvPicPr>
        <p:blipFill>
          <a:blip r:embed="rId3"/>
          <a:stretch>
            <a:fillRect/>
          </a:stretch>
        </p:blipFill>
        <p:spPr>
          <a:xfrm>
            <a:off x="392521" y="2985306"/>
            <a:ext cx="2979329" cy="1933862"/>
          </a:xfrm>
          <a:prstGeom prst="rect">
            <a:avLst/>
          </a:prstGeom>
        </p:spPr>
      </p:pic>
      <p:pic>
        <p:nvPicPr>
          <p:cNvPr id="14" name="Picture 13">
            <a:extLst>
              <a:ext uri="{FF2B5EF4-FFF2-40B4-BE49-F238E27FC236}">
                <a16:creationId xmlns:a16="http://schemas.microsoft.com/office/drawing/2014/main" id="{AB7789B8-5823-4CEC-B7D4-C834F6E6C137}"/>
              </a:ext>
            </a:extLst>
          </p:cNvPr>
          <p:cNvPicPr>
            <a:picLocks noChangeAspect="1"/>
          </p:cNvPicPr>
          <p:nvPr/>
        </p:nvPicPr>
        <p:blipFill>
          <a:blip r:embed="rId4"/>
          <a:stretch>
            <a:fillRect/>
          </a:stretch>
        </p:blipFill>
        <p:spPr>
          <a:xfrm>
            <a:off x="4946183" y="1051444"/>
            <a:ext cx="3043622" cy="1902400"/>
          </a:xfrm>
          <a:prstGeom prst="rect">
            <a:avLst/>
          </a:prstGeom>
        </p:spPr>
      </p:pic>
      <p:pic>
        <p:nvPicPr>
          <p:cNvPr id="16" name="Picture 15">
            <a:extLst>
              <a:ext uri="{FF2B5EF4-FFF2-40B4-BE49-F238E27FC236}">
                <a16:creationId xmlns:a16="http://schemas.microsoft.com/office/drawing/2014/main" id="{3A0BD898-B62E-442F-9CE8-8305B4F0F2EC}"/>
              </a:ext>
            </a:extLst>
          </p:cNvPr>
          <p:cNvPicPr>
            <a:picLocks noChangeAspect="1"/>
          </p:cNvPicPr>
          <p:nvPr/>
        </p:nvPicPr>
        <p:blipFill>
          <a:blip r:embed="rId5"/>
          <a:stretch>
            <a:fillRect/>
          </a:stretch>
        </p:blipFill>
        <p:spPr>
          <a:xfrm>
            <a:off x="4946183" y="3010217"/>
            <a:ext cx="3043621" cy="1902401"/>
          </a:xfrm>
          <a:prstGeom prst="rect">
            <a:avLst/>
          </a:prstGeom>
        </p:spPr>
      </p:pic>
      <p:sp>
        <p:nvSpPr>
          <p:cNvPr id="17" name="TextBox 16">
            <a:extLst>
              <a:ext uri="{FF2B5EF4-FFF2-40B4-BE49-F238E27FC236}">
                <a16:creationId xmlns:a16="http://schemas.microsoft.com/office/drawing/2014/main" id="{8A713229-A545-421C-8E6C-71700D2BFA25}"/>
              </a:ext>
            </a:extLst>
          </p:cNvPr>
          <p:cNvSpPr txBox="1"/>
          <p:nvPr/>
        </p:nvSpPr>
        <p:spPr>
          <a:xfrm>
            <a:off x="8218906" y="4617007"/>
            <a:ext cx="1014412" cy="369332"/>
          </a:xfrm>
          <a:prstGeom prst="rect">
            <a:avLst/>
          </a:prstGeom>
          <a:noFill/>
        </p:spPr>
        <p:txBody>
          <a:bodyPr wrap="square" rtlCol="0">
            <a:spAutoFit/>
          </a:bodyPr>
          <a:lstStyle/>
          <a:p>
            <a:r>
              <a:rPr lang="en-CA" sz="1800" dirty="0">
                <a:latin typeface="Calibri" panose="020F0502020204030204" pitchFamily="34" charset="0"/>
                <a:cs typeface="Calibri" panose="020F0502020204030204" pitchFamily="34" charset="0"/>
              </a:rPr>
              <a:t>Con’t</a:t>
            </a:r>
          </a:p>
        </p:txBody>
      </p:sp>
      <p:pic>
        <p:nvPicPr>
          <p:cNvPr id="19" name="Picture 18" descr="A screenshot of a cell phone&#10;&#10;Description automatically generated">
            <a:extLst>
              <a:ext uri="{FF2B5EF4-FFF2-40B4-BE49-F238E27FC236}">
                <a16:creationId xmlns:a16="http://schemas.microsoft.com/office/drawing/2014/main" id="{84F00B8E-3166-4BB9-83B2-C2DD07676B8A}"/>
              </a:ext>
            </a:extLst>
          </p:cNvPr>
          <p:cNvPicPr>
            <a:picLocks noChangeAspect="1"/>
          </p:cNvPicPr>
          <p:nvPr/>
        </p:nvPicPr>
        <p:blipFill>
          <a:blip r:embed="rId6"/>
          <a:stretch>
            <a:fillRect/>
          </a:stretch>
        </p:blipFill>
        <p:spPr>
          <a:xfrm>
            <a:off x="392522" y="1051444"/>
            <a:ext cx="3043622" cy="1933862"/>
          </a:xfrm>
          <a:prstGeom prst="rect">
            <a:avLst/>
          </a:prstGeom>
        </p:spPr>
      </p:pic>
    </p:spTree>
    <p:extLst>
      <p:ext uri="{BB962C8B-B14F-4D97-AF65-F5344CB8AC3E}">
        <p14:creationId xmlns:p14="http://schemas.microsoft.com/office/powerpoint/2010/main" val="2875273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2" name="TextBox 1">
            <a:extLst>
              <a:ext uri="{FF2B5EF4-FFF2-40B4-BE49-F238E27FC236}">
                <a16:creationId xmlns:a16="http://schemas.microsoft.com/office/drawing/2014/main" id="{FAE3B3F9-C3EF-41F2-86AE-C1A1D087ABEE}"/>
              </a:ext>
            </a:extLst>
          </p:cNvPr>
          <p:cNvSpPr txBox="1"/>
          <p:nvPr/>
        </p:nvSpPr>
        <p:spPr>
          <a:xfrm>
            <a:off x="1139427" y="315401"/>
            <a:ext cx="7818834" cy="461665"/>
          </a:xfrm>
          <a:prstGeom prst="rect">
            <a:avLst/>
          </a:prstGeom>
          <a:noFill/>
        </p:spPr>
        <p:txBody>
          <a:bodyPr wrap="square" rtlCol="0">
            <a:spAutoFit/>
          </a:bodyPr>
          <a:lstStyle/>
          <a:p>
            <a:pPr>
              <a:buClr>
                <a:srgbClr val="FF9900"/>
              </a:buClr>
            </a:pPr>
            <a:r>
              <a:rPr lang="en-CA" sz="2400" b="1" dirty="0">
                <a:solidFill>
                  <a:schemeClr val="bg1"/>
                </a:solidFill>
                <a:latin typeface="Calibri" panose="020F0502020204030204" pitchFamily="34" charset="0"/>
                <a:cs typeface="Calibri" panose="020F0502020204030204" pitchFamily="34" charset="0"/>
              </a:rPr>
              <a:t> </a:t>
            </a:r>
            <a:endParaRPr lang="en-CA" sz="3200" dirty="0"/>
          </a:p>
        </p:txBody>
      </p:sp>
      <p:sp>
        <p:nvSpPr>
          <p:cNvPr id="5" name="Rectangle 4">
            <a:extLst>
              <a:ext uri="{FF2B5EF4-FFF2-40B4-BE49-F238E27FC236}">
                <a16:creationId xmlns:a16="http://schemas.microsoft.com/office/drawing/2014/main" id="{299EB735-EDA6-47E7-B026-6B932CB3C8B7}"/>
              </a:ext>
            </a:extLst>
          </p:cNvPr>
          <p:cNvSpPr/>
          <p:nvPr/>
        </p:nvSpPr>
        <p:spPr>
          <a:xfrm>
            <a:off x="0" y="1622466"/>
            <a:ext cx="2833191" cy="313932"/>
          </a:xfrm>
          <a:prstGeom prst="rect">
            <a:avLst/>
          </a:prstGeom>
        </p:spPr>
        <p:txBody>
          <a:bodyPr wrap="square">
            <a:spAutoFit/>
          </a:bodyPr>
          <a:lstStyle/>
          <a:p>
            <a:pPr marL="38100" lvl="0" indent="0" algn="just">
              <a:lnSpc>
                <a:spcPct val="90000"/>
              </a:lnSpc>
              <a:buNone/>
            </a:pPr>
            <a:r>
              <a:rPr lang="en-US" sz="1600" b="1" dirty="0">
                <a:solidFill>
                  <a:srgbClr val="FF9933"/>
                </a:solidFill>
                <a:latin typeface="Calibri" panose="020F0502020204030204" pitchFamily="34" charset="0"/>
                <a:cs typeface="Calibri" panose="020F0502020204030204" pitchFamily="34" charset="0"/>
              </a:rPr>
              <a:t> </a:t>
            </a:r>
            <a:endParaRPr lang="en-CA" sz="1600" dirty="0">
              <a:solidFill>
                <a:srgbClr val="FF9933"/>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A99A3DD9-71F3-417A-B1D1-29355FC6A49F}"/>
              </a:ext>
            </a:extLst>
          </p:cNvPr>
          <p:cNvSpPr txBox="1"/>
          <p:nvPr/>
        </p:nvSpPr>
        <p:spPr>
          <a:xfrm>
            <a:off x="2300287" y="1146078"/>
            <a:ext cx="4643437" cy="369332"/>
          </a:xfrm>
          <a:prstGeom prst="rect">
            <a:avLst/>
          </a:prstGeom>
          <a:noFill/>
        </p:spPr>
        <p:txBody>
          <a:bodyPr wrap="square" rtlCol="0">
            <a:spAutoFit/>
          </a:bodyPr>
          <a:lstStyle/>
          <a:p>
            <a:pPr algn="ctr">
              <a:buClr>
                <a:srgbClr val="FF9900"/>
              </a:buClr>
            </a:pPr>
            <a:r>
              <a:rPr lang="en-CA" sz="1800" b="1" dirty="0">
                <a:solidFill>
                  <a:srgbClr val="FF9900"/>
                </a:solidFill>
                <a:latin typeface="Calibri" panose="020F0502020204030204" pitchFamily="34" charset="0"/>
                <a:cs typeface="Calibri" panose="020F0502020204030204" pitchFamily="34" charset="0"/>
              </a:rPr>
              <a:t> </a:t>
            </a:r>
            <a:endParaRPr lang="en-CA" sz="18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6EDE84D3-EF8F-4518-AA2E-26AD1D46065F}"/>
              </a:ext>
            </a:extLst>
          </p:cNvPr>
          <p:cNvSpPr/>
          <p:nvPr/>
        </p:nvSpPr>
        <p:spPr>
          <a:xfrm>
            <a:off x="428626" y="1031779"/>
            <a:ext cx="8451056" cy="3970318"/>
          </a:xfrm>
          <a:prstGeom prst="rect">
            <a:avLst/>
          </a:prstGeom>
        </p:spPr>
        <p:txBody>
          <a:bodyPr wrap="square">
            <a:spAutoFit/>
          </a:bodyPr>
          <a:lstStyle/>
          <a:p>
            <a:pPr marL="285750" indent="-285750" algn="just">
              <a:buClr>
                <a:srgbClr val="FF9933"/>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LDA learning curve compares the performance of a model on training and testing data over a varying number of training instances. </a:t>
            </a:r>
          </a:p>
          <a:p>
            <a:pPr marL="285750" indent="-285750" algn="just">
              <a:buClr>
                <a:srgbClr val="FF9933"/>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33"/>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gap between the training and validation accuracy (RMSE) is decreasing consistently which represents how well the optimized generalize model can generalize to new data. </a:t>
            </a:r>
          </a:p>
          <a:p>
            <a:pPr marL="285750" indent="-285750" algn="just">
              <a:buClr>
                <a:srgbClr val="FF9933"/>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33"/>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We can determine from the graph that </a:t>
            </a:r>
            <a:r>
              <a:rPr lang="en-US" sz="1800" b="1" dirty="0">
                <a:latin typeface="Calibri" panose="020F0502020204030204" pitchFamily="34" charset="0"/>
                <a:cs typeface="Calibri" panose="020F0502020204030204" pitchFamily="34" charset="0"/>
              </a:rPr>
              <a:t>no issue of overfitting and underfitting</a:t>
            </a:r>
            <a:r>
              <a:rPr lang="en-US" sz="1800" dirty="0">
                <a:latin typeface="Calibri" panose="020F0502020204030204" pitchFamily="34" charset="0"/>
                <a:cs typeface="Calibri" panose="020F0502020204030204" pitchFamily="34" charset="0"/>
              </a:rPr>
              <a:t> which illustrates that </a:t>
            </a:r>
            <a:r>
              <a:rPr lang="en-US" sz="1800" b="1" dirty="0">
                <a:latin typeface="Calibri" panose="020F0502020204030204" pitchFamily="34" charset="0"/>
                <a:cs typeface="Calibri" panose="020F0502020204030204" pitchFamily="34" charset="0"/>
              </a:rPr>
              <a:t>good bias-variance trade-off </a:t>
            </a:r>
            <a:r>
              <a:rPr lang="en-US" sz="1800" dirty="0">
                <a:latin typeface="Calibri" panose="020F0502020204030204" pitchFamily="34" charset="0"/>
                <a:cs typeface="Calibri" panose="020F0502020204030204" pitchFamily="34" charset="0"/>
              </a:rPr>
              <a:t>that means all models (LinearRegression, LASSO, elastic net, Ridge) are learning consistently and performance of models improve as the number of training points increases. </a:t>
            </a:r>
          </a:p>
          <a:p>
            <a:pPr marL="285750" indent="-285750" algn="just">
              <a:buClr>
                <a:srgbClr val="FF9933"/>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33"/>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All models have higher RMSE values. Here y-axis is ‘RMSE', not ‘SCORE', so the lower the RMSE, the better the performance of the model</a:t>
            </a:r>
            <a:r>
              <a:rPr lang="en-US" sz="1800" dirty="0"/>
              <a:t>.</a:t>
            </a:r>
            <a:endParaRPr lang="en-CA"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098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595860-E83C-4E02-B2B1-AF83B94C86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dirty="0"/>
          </a:p>
        </p:txBody>
      </p:sp>
      <p:sp>
        <p:nvSpPr>
          <p:cNvPr id="8" name="TextBox 7">
            <a:extLst>
              <a:ext uri="{FF2B5EF4-FFF2-40B4-BE49-F238E27FC236}">
                <a16:creationId xmlns:a16="http://schemas.microsoft.com/office/drawing/2014/main" id="{B4AB8D12-34DE-4D29-9C51-E223CDFD294F}"/>
              </a:ext>
            </a:extLst>
          </p:cNvPr>
          <p:cNvSpPr txBox="1"/>
          <p:nvPr/>
        </p:nvSpPr>
        <p:spPr>
          <a:xfrm>
            <a:off x="1149667" y="1103620"/>
            <a:ext cx="7025640" cy="646331"/>
          </a:xfrm>
          <a:prstGeom prst="rect">
            <a:avLst/>
          </a:prstGeom>
          <a:noFill/>
        </p:spPr>
        <p:txBody>
          <a:bodyPr wrap="square" rtlCol="0">
            <a:spAutoFit/>
          </a:bodyPr>
          <a:lstStyle/>
          <a:p>
            <a:pPr lvl="0"/>
            <a:endParaRPr lang="en-CA" sz="1800" dirty="0">
              <a:latin typeface="Calibri" panose="020F0502020204030204" pitchFamily="34" charset="0"/>
              <a:cs typeface="Calibri" panose="020F0502020204030204" pitchFamily="34" charset="0"/>
            </a:endParaRPr>
          </a:p>
          <a:p>
            <a:pPr lvl="0"/>
            <a:endParaRPr lang="en-CA" sz="1800" dirty="0"/>
          </a:p>
        </p:txBody>
      </p:sp>
      <p:sp>
        <p:nvSpPr>
          <p:cNvPr id="2" name="TextBox 1">
            <a:extLst>
              <a:ext uri="{FF2B5EF4-FFF2-40B4-BE49-F238E27FC236}">
                <a16:creationId xmlns:a16="http://schemas.microsoft.com/office/drawing/2014/main" id="{F8C9F3B0-DC27-4DE0-90FB-B0D1124BE8E9}"/>
              </a:ext>
            </a:extLst>
          </p:cNvPr>
          <p:cNvSpPr txBox="1"/>
          <p:nvPr/>
        </p:nvSpPr>
        <p:spPr>
          <a:xfrm>
            <a:off x="1206817" y="344910"/>
            <a:ext cx="7386638" cy="584775"/>
          </a:xfrm>
          <a:prstGeom prst="rect">
            <a:avLst/>
          </a:prstGeom>
          <a:noFill/>
        </p:spPr>
        <p:txBody>
          <a:bodyPr wrap="square" rtlCol="0">
            <a:spAutoFit/>
          </a:bodyPr>
          <a:lstStyle/>
          <a:p>
            <a:r>
              <a:rPr lang="en-CA" sz="3200" b="1" dirty="0">
                <a:solidFill>
                  <a:schemeClr val="bg1"/>
                </a:solidFill>
                <a:latin typeface="Calibri" panose="020F0502020204030204" pitchFamily="34" charset="0"/>
                <a:cs typeface="Calibri" panose="020F0502020204030204" pitchFamily="34" charset="0"/>
              </a:rPr>
              <a:t>Optimized Regularization Models</a:t>
            </a:r>
          </a:p>
        </p:txBody>
      </p:sp>
      <p:sp>
        <p:nvSpPr>
          <p:cNvPr id="3" name="TextBox 2">
            <a:extLst>
              <a:ext uri="{FF2B5EF4-FFF2-40B4-BE49-F238E27FC236}">
                <a16:creationId xmlns:a16="http://schemas.microsoft.com/office/drawing/2014/main" id="{F9A2258A-FEDE-40ED-B47A-955AC9789BF3}"/>
              </a:ext>
            </a:extLst>
          </p:cNvPr>
          <p:cNvSpPr txBox="1"/>
          <p:nvPr/>
        </p:nvSpPr>
        <p:spPr>
          <a:xfrm>
            <a:off x="250031" y="1010483"/>
            <a:ext cx="8701088" cy="3970318"/>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Regularization is a technique used to avoid this overfitting problem. The idea behind regularization is that models that overfit the data are complex models that have for example too many parameters. Regularization works by biasing data towards values near zero. </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LASSO makes a regression model that is punished with the L1-standard. The impact is contracting coefficient esteems permitting some to get zero. </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Edge Regression </a:t>
            </a:r>
            <a:r>
              <a:rPr lang="en-CA" sz="1800" dirty="0">
                <a:latin typeface="Calibri" panose="020F0502020204030204" pitchFamily="34" charset="0"/>
                <a:cs typeface="Calibri" panose="020F0502020204030204" pitchFamily="34" charset="0"/>
              </a:rPr>
              <a:t>creates a linear regression model </a:t>
            </a:r>
            <a:r>
              <a:rPr lang="en-US" sz="1800" dirty="0">
                <a:latin typeface="Calibri" panose="020F0502020204030204" pitchFamily="34" charset="0"/>
                <a:cs typeface="Calibri" panose="020F0502020204030204" pitchFamily="34" charset="0"/>
              </a:rPr>
              <a:t>that is punished with the L2-standard. The impact is contracting the coefficient esteems permitting some to draw near to zero. </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ElasticNet makes a regression model that is punished with both the L1-standard and L2-standard. The impact is contracting coefficients and setting a few coefficients to zero.</a:t>
            </a:r>
          </a:p>
        </p:txBody>
      </p:sp>
    </p:spTree>
    <p:extLst>
      <p:ext uri="{BB962C8B-B14F-4D97-AF65-F5344CB8AC3E}">
        <p14:creationId xmlns:p14="http://schemas.microsoft.com/office/powerpoint/2010/main" val="1334781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5" name="Rectangle 4">
            <a:extLst>
              <a:ext uri="{FF2B5EF4-FFF2-40B4-BE49-F238E27FC236}">
                <a16:creationId xmlns:a16="http://schemas.microsoft.com/office/drawing/2014/main" id="{299EB735-EDA6-47E7-B026-6B932CB3C8B7}"/>
              </a:ext>
            </a:extLst>
          </p:cNvPr>
          <p:cNvSpPr/>
          <p:nvPr/>
        </p:nvSpPr>
        <p:spPr>
          <a:xfrm>
            <a:off x="0" y="1622466"/>
            <a:ext cx="2833191" cy="313932"/>
          </a:xfrm>
          <a:prstGeom prst="rect">
            <a:avLst/>
          </a:prstGeom>
        </p:spPr>
        <p:txBody>
          <a:bodyPr wrap="square">
            <a:spAutoFit/>
          </a:bodyPr>
          <a:lstStyle/>
          <a:p>
            <a:pPr marL="38100" lvl="0" indent="0" algn="just">
              <a:lnSpc>
                <a:spcPct val="90000"/>
              </a:lnSpc>
              <a:buNone/>
            </a:pPr>
            <a:r>
              <a:rPr lang="en-US" sz="1600" b="1" dirty="0">
                <a:solidFill>
                  <a:srgbClr val="FF9933"/>
                </a:solidFill>
                <a:latin typeface="Calibri" panose="020F0502020204030204" pitchFamily="34" charset="0"/>
                <a:cs typeface="Calibri" panose="020F0502020204030204" pitchFamily="34" charset="0"/>
              </a:rPr>
              <a:t> </a:t>
            </a:r>
            <a:endParaRPr lang="en-CA" sz="1600" dirty="0">
              <a:solidFill>
                <a:srgbClr val="FF9933"/>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C957DF50-0E2A-48AC-9DE4-FF515D9E0DC7}"/>
              </a:ext>
            </a:extLst>
          </p:cNvPr>
          <p:cNvSpPr txBox="1"/>
          <p:nvPr/>
        </p:nvSpPr>
        <p:spPr>
          <a:xfrm>
            <a:off x="514351" y="1103175"/>
            <a:ext cx="8508206" cy="3970318"/>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Regularization is a technique that makes slight modifications to the learning algorithm such that the model generalizes better. We need to optimize the value of the regularization coefficient to obtain a well-fitted model.</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Regularization, significantly reduces the variance of the model, without a substantial increase in its bias.</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For those factors who’s mean and, the standard deviation is high they influence the Active to affect most as compares to a variable whose gap is little. </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We are finding outliers based on the quartiles of the data and eliminate outliers from the dataset using the</a:t>
            </a:r>
            <a:r>
              <a:rPr lang="en-US" sz="1800" b="1" dirty="0">
                <a:latin typeface="Calibri" panose="020F0502020204030204" pitchFamily="34" charset="0"/>
                <a:cs typeface="Calibri" panose="020F0502020204030204" pitchFamily="34" charset="0"/>
              </a:rPr>
              <a:t> Tukey method</a:t>
            </a:r>
            <a:r>
              <a:rPr lang="en-US" sz="1800" dirty="0">
                <a:latin typeface="Calibri" panose="020F0502020204030204" pitchFamily="34" charset="0"/>
                <a:cs typeface="Calibri" panose="020F0502020204030204" pitchFamily="34" charset="0"/>
              </a:rPr>
              <a:t>. We are creating an optimized regularization model using a new dataset (</a:t>
            </a:r>
            <a:r>
              <a:rPr lang="en-US" sz="1800" dirty="0" err="1">
                <a:latin typeface="Calibri" panose="020F0502020204030204" pitchFamily="34" charset="0"/>
                <a:cs typeface="Calibri" panose="020F0502020204030204" pitchFamily="34" charset="0"/>
              </a:rPr>
              <a:t>good_data</a:t>
            </a:r>
            <a:r>
              <a:rPr lang="en-US" sz="1800" dirty="0">
                <a:latin typeface="Calibri" panose="020F0502020204030204" pitchFamily="34" charset="0"/>
                <a:cs typeface="Calibri" panose="020F0502020204030204" pitchFamily="34" charset="0"/>
              </a:rPr>
              <a:t>) which has no outliers.</a:t>
            </a:r>
            <a:r>
              <a:rPr lang="en-CA" sz="1800" dirty="0">
                <a:latin typeface="Calibri" panose="020F0502020204030204" pitchFamily="34" charset="0"/>
                <a:cs typeface="Calibri" panose="020F0502020204030204" pitchFamily="34" charset="0"/>
              </a:rPr>
              <a:t>      </a:t>
            </a:r>
          </a:p>
          <a:p>
            <a:pPr algn="just">
              <a:buClr>
                <a:srgbClr val="FF9900"/>
              </a:buClr>
            </a:pPr>
            <a:r>
              <a:rPr lang="en-CA" sz="1800" dirty="0">
                <a:latin typeface="Calibri" panose="020F0502020204030204" pitchFamily="34" charset="0"/>
                <a:cs typeface="Calibri" panose="020F0502020204030204"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595860-E83C-4E02-B2B1-AF83B94C86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dirty="0"/>
          </a:p>
        </p:txBody>
      </p:sp>
      <p:sp>
        <p:nvSpPr>
          <p:cNvPr id="8" name="TextBox 7">
            <a:extLst>
              <a:ext uri="{FF2B5EF4-FFF2-40B4-BE49-F238E27FC236}">
                <a16:creationId xmlns:a16="http://schemas.microsoft.com/office/drawing/2014/main" id="{B4AB8D12-34DE-4D29-9C51-E223CDFD294F}"/>
              </a:ext>
            </a:extLst>
          </p:cNvPr>
          <p:cNvSpPr txBox="1"/>
          <p:nvPr/>
        </p:nvSpPr>
        <p:spPr>
          <a:xfrm>
            <a:off x="0" y="783748"/>
            <a:ext cx="5557838" cy="1754326"/>
          </a:xfrm>
          <a:prstGeom prst="rect">
            <a:avLst/>
          </a:prstGeom>
          <a:noFill/>
        </p:spPr>
        <p:txBody>
          <a:bodyPr wrap="square" rtlCol="0">
            <a:spAutoFit/>
          </a:bodyPr>
          <a:lstStyle/>
          <a:p>
            <a:pPr marL="285750" lvl="0" indent="-285750" algn="just">
              <a:buClr>
                <a:srgbClr val="FF9900"/>
              </a:buClr>
              <a:buFont typeface="Wingdings" panose="05000000000000000000" pitchFamily="2" charset="2"/>
              <a:buChar char="Ø"/>
            </a:pPr>
            <a:endParaRPr lang="en-CA"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lvl="0" indent="-285750" algn="just">
              <a:buClr>
                <a:srgbClr val="FF9900"/>
              </a:buClr>
              <a:buFont typeface="Wingdings" panose="05000000000000000000" pitchFamily="2" charset="2"/>
              <a:buChar char="Ø"/>
            </a:pPr>
            <a:endParaRPr lang="en-CA" sz="1800" dirty="0"/>
          </a:p>
          <a:p>
            <a:pPr marL="285750" lvl="0" indent="-285750" algn="just">
              <a:buClr>
                <a:srgbClr val="FF9900"/>
              </a:buClr>
              <a:buFont typeface="Wingdings" panose="05000000000000000000" pitchFamily="2" charset="2"/>
              <a:buChar char="Ø"/>
            </a:pPr>
            <a:endParaRPr lang="en-CA" sz="1800" dirty="0"/>
          </a:p>
          <a:p>
            <a:pPr marL="285750" lvl="0" indent="-285750">
              <a:buClr>
                <a:srgbClr val="FF9900"/>
              </a:buClr>
              <a:buFont typeface="Wingdings" panose="05000000000000000000" pitchFamily="2" charset="2"/>
              <a:buChar char="Ø"/>
            </a:pPr>
            <a:endParaRPr lang="en-CA" sz="1800" dirty="0"/>
          </a:p>
          <a:p>
            <a:pPr lvl="0">
              <a:buClr>
                <a:srgbClr val="FF9900"/>
              </a:buClr>
            </a:pPr>
            <a:endParaRPr lang="en-CA" sz="1800" dirty="0"/>
          </a:p>
        </p:txBody>
      </p:sp>
      <p:sp>
        <p:nvSpPr>
          <p:cNvPr id="2" name="TextBox 1">
            <a:extLst>
              <a:ext uri="{FF2B5EF4-FFF2-40B4-BE49-F238E27FC236}">
                <a16:creationId xmlns:a16="http://schemas.microsoft.com/office/drawing/2014/main" id="{F8C9F3B0-DC27-4DE0-90FB-B0D1124BE8E9}"/>
              </a:ext>
            </a:extLst>
          </p:cNvPr>
          <p:cNvSpPr txBox="1"/>
          <p:nvPr/>
        </p:nvSpPr>
        <p:spPr>
          <a:xfrm>
            <a:off x="1184909" y="365850"/>
            <a:ext cx="7386638" cy="584775"/>
          </a:xfrm>
          <a:prstGeom prst="rect">
            <a:avLst/>
          </a:prstGeom>
          <a:noFill/>
        </p:spPr>
        <p:txBody>
          <a:bodyPr wrap="square" rtlCol="0">
            <a:spAutoFit/>
          </a:bodyPr>
          <a:lstStyle/>
          <a:p>
            <a:r>
              <a:rPr lang="en-CA" sz="3200" b="1" dirty="0">
                <a:solidFill>
                  <a:schemeClr val="bg1"/>
                </a:solidFill>
                <a:latin typeface="Calibri" panose="020F0502020204030204" pitchFamily="34" charset="0"/>
                <a:cs typeface="Calibri" panose="020F0502020204030204" pitchFamily="34" charset="0"/>
              </a:rPr>
              <a:t>Comparison of models </a:t>
            </a:r>
          </a:p>
        </p:txBody>
      </p:sp>
      <p:pic>
        <p:nvPicPr>
          <p:cNvPr id="6" name="Picture 5" descr="A screenshot of a cell phone&#10;&#10;Description automatically generated">
            <a:extLst>
              <a:ext uri="{FF2B5EF4-FFF2-40B4-BE49-F238E27FC236}">
                <a16:creationId xmlns:a16="http://schemas.microsoft.com/office/drawing/2014/main" id="{6B2D97D2-3F65-46A7-9FED-82029B3A2D6D}"/>
              </a:ext>
            </a:extLst>
          </p:cNvPr>
          <p:cNvPicPr>
            <a:picLocks noChangeAspect="1"/>
          </p:cNvPicPr>
          <p:nvPr/>
        </p:nvPicPr>
        <p:blipFill>
          <a:blip r:embed="rId2"/>
          <a:stretch>
            <a:fillRect/>
          </a:stretch>
        </p:blipFill>
        <p:spPr>
          <a:xfrm>
            <a:off x="537668" y="1149598"/>
            <a:ext cx="4155777" cy="2873462"/>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2AD2CE90-83AD-4706-A240-70E409C1D287}"/>
              </a:ext>
            </a:extLst>
          </p:cNvPr>
          <p:cNvPicPr>
            <a:picLocks noChangeAspect="1"/>
          </p:cNvPicPr>
          <p:nvPr/>
        </p:nvPicPr>
        <p:blipFill>
          <a:blip r:embed="rId3"/>
          <a:stretch>
            <a:fillRect/>
          </a:stretch>
        </p:blipFill>
        <p:spPr>
          <a:xfrm>
            <a:off x="5557838" y="1874260"/>
            <a:ext cx="2507197" cy="1225165"/>
          </a:xfrm>
          <a:prstGeom prst="rect">
            <a:avLst/>
          </a:prstGeom>
        </p:spPr>
      </p:pic>
      <p:sp>
        <p:nvSpPr>
          <p:cNvPr id="10" name="TextBox 9">
            <a:extLst>
              <a:ext uri="{FF2B5EF4-FFF2-40B4-BE49-F238E27FC236}">
                <a16:creationId xmlns:a16="http://schemas.microsoft.com/office/drawing/2014/main" id="{B5AFE9F7-F079-46A3-BBF7-09FF79AC9B90}"/>
              </a:ext>
            </a:extLst>
          </p:cNvPr>
          <p:cNvSpPr txBox="1"/>
          <p:nvPr/>
        </p:nvSpPr>
        <p:spPr>
          <a:xfrm>
            <a:off x="439688" y="4023060"/>
            <a:ext cx="7885747" cy="923330"/>
          </a:xfrm>
          <a:prstGeom prst="rect">
            <a:avLst/>
          </a:prstGeom>
          <a:noFill/>
        </p:spPr>
        <p:txBody>
          <a:bodyPr wrap="square" rtlCol="0">
            <a:spAutoFit/>
          </a:bodyPr>
          <a:lstStyle/>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We can see from the graph that the accuracy of the optimized linear regression model is almost the same as optimized regularization models, but ElasticNet has the highest accuracy of 14.96 among all models. </a:t>
            </a:r>
            <a:endParaRPr lang="en-CA" dirty="0"/>
          </a:p>
        </p:txBody>
      </p:sp>
      <p:sp>
        <p:nvSpPr>
          <p:cNvPr id="11" name="Rectangle 10">
            <a:extLst>
              <a:ext uri="{FF2B5EF4-FFF2-40B4-BE49-F238E27FC236}">
                <a16:creationId xmlns:a16="http://schemas.microsoft.com/office/drawing/2014/main" id="{759C4415-0C58-423A-8339-879695B96A3E}"/>
              </a:ext>
            </a:extLst>
          </p:cNvPr>
          <p:cNvSpPr/>
          <p:nvPr/>
        </p:nvSpPr>
        <p:spPr>
          <a:xfrm>
            <a:off x="8239968" y="4842867"/>
            <a:ext cx="1028700" cy="369332"/>
          </a:xfrm>
          <a:prstGeom prst="rect">
            <a:avLst/>
          </a:prstGeom>
        </p:spPr>
        <p:txBody>
          <a:bodyPr wrap="square">
            <a:spAutoFit/>
          </a:bodyPr>
          <a:lstStyle/>
          <a:p>
            <a:r>
              <a:rPr lang="en-CA" sz="1800" dirty="0">
                <a:latin typeface="Calibri" panose="020F0502020204030204" pitchFamily="34" charset="0"/>
                <a:cs typeface="Calibri" panose="020F0502020204030204" pitchFamily="34" charset="0"/>
              </a:rPr>
              <a:t>Con’t…</a:t>
            </a:r>
          </a:p>
        </p:txBody>
      </p:sp>
    </p:spTree>
    <p:extLst>
      <p:ext uri="{BB962C8B-B14F-4D97-AF65-F5344CB8AC3E}">
        <p14:creationId xmlns:p14="http://schemas.microsoft.com/office/powerpoint/2010/main" val="2181187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595860-E83C-4E02-B2B1-AF83B94C86B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dirty="0"/>
          </a:p>
        </p:txBody>
      </p:sp>
      <p:sp>
        <p:nvSpPr>
          <p:cNvPr id="3" name="TextBox 2">
            <a:extLst>
              <a:ext uri="{FF2B5EF4-FFF2-40B4-BE49-F238E27FC236}">
                <a16:creationId xmlns:a16="http://schemas.microsoft.com/office/drawing/2014/main" id="{EF0DD3E6-4771-4AC9-A0CA-7B7BA2C516CF}"/>
              </a:ext>
            </a:extLst>
          </p:cNvPr>
          <p:cNvSpPr txBox="1"/>
          <p:nvPr/>
        </p:nvSpPr>
        <p:spPr>
          <a:xfrm>
            <a:off x="1128236" y="331231"/>
            <a:ext cx="7522846" cy="800219"/>
          </a:xfrm>
          <a:prstGeom prst="rect">
            <a:avLst/>
          </a:prstGeom>
          <a:noFill/>
        </p:spPr>
        <p:txBody>
          <a:bodyPr wrap="square" rtlCol="0">
            <a:spAutoFit/>
          </a:bodyPr>
          <a:lstStyle/>
          <a:p>
            <a:pPr>
              <a:buClr>
                <a:srgbClr val="FF9900"/>
              </a:buClr>
            </a:pPr>
            <a:r>
              <a:rPr lang="en-CA" sz="3200" b="1" dirty="0">
                <a:solidFill>
                  <a:schemeClr val="bg1"/>
                </a:solidFill>
                <a:latin typeface="Calibri" panose="020F0502020204030204" pitchFamily="34" charset="0"/>
                <a:cs typeface="Calibri" panose="020F0502020204030204" pitchFamily="34" charset="0"/>
              </a:rPr>
              <a:t>Comparison of Results</a:t>
            </a:r>
          </a:p>
          <a:p>
            <a:endParaRPr lang="en-CA" dirty="0"/>
          </a:p>
        </p:txBody>
      </p:sp>
      <p:sp>
        <p:nvSpPr>
          <p:cNvPr id="5" name="Rectangle 4">
            <a:extLst>
              <a:ext uri="{FF2B5EF4-FFF2-40B4-BE49-F238E27FC236}">
                <a16:creationId xmlns:a16="http://schemas.microsoft.com/office/drawing/2014/main" id="{1161E8F8-3EDF-44B1-8108-F39160494DB0}"/>
              </a:ext>
            </a:extLst>
          </p:cNvPr>
          <p:cNvSpPr/>
          <p:nvPr/>
        </p:nvSpPr>
        <p:spPr>
          <a:xfrm>
            <a:off x="594900" y="1002625"/>
            <a:ext cx="8184769" cy="3831818"/>
          </a:xfrm>
          <a:prstGeom prst="rect">
            <a:avLst/>
          </a:prstGeom>
        </p:spPr>
        <p:txBody>
          <a:bodyPr wrap="square">
            <a:spAutoFit/>
          </a:bodyPr>
          <a:lstStyle/>
          <a:p>
            <a:pPr lvl="0" algn="just">
              <a:buClr>
                <a:srgbClr val="FF9900"/>
              </a:buClr>
            </a:pPr>
            <a:endParaRPr lang="en-CA" sz="17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NestedCV for optimized regularization model is LinearRegression-14.80, LASSO-14.81, Ridge-14.74, ElasticNet-14.74 which is often used to train a model in which hyperparameters also need to be optimized. </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NestedCV is used to train a model in which hyperparameters also need to be optimized. NestedCV estimates the generalization error of the underlying model and its hyperparameter search. </a:t>
            </a:r>
          </a:p>
          <a:p>
            <a:pPr marL="285750" indent="-285750" algn="just">
              <a:buClr>
                <a:srgbClr val="FF9900"/>
              </a:buCl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r>
              <a:rPr lang="en-US" sz="1800" dirty="0">
                <a:latin typeface="Calibri" panose="020F0502020204030204" pitchFamily="34" charset="0"/>
                <a:cs typeface="Calibri" panose="020F0502020204030204" pitchFamily="34" charset="0"/>
              </a:rPr>
              <a:t>The value of RMSE (root mean squared error) is 14.74, which is more than 10% of the mean value of the percentages of Active (91.29) which implies our algorithm is not exceptionally exact but makes a good prediction. </a:t>
            </a:r>
            <a:endParaRPr lang="en-CA"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endParaRPr lang="en-CA" dirty="0">
              <a:latin typeface="Calibri" panose="020F0502020204030204" pitchFamily="34" charset="0"/>
              <a:cs typeface="Calibri" panose="020F0502020204030204" pitchFamily="34" charset="0"/>
            </a:endParaRPr>
          </a:p>
          <a:p>
            <a:pPr marL="285750" indent="-285750" algn="just">
              <a:buClr>
                <a:srgbClr val="FF9900"/>
              </a:buClr>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1536046"/>
      </p:ext>
    </p:extLst>
  </p:cSld>
  <p:clrMapOvr>
    <a:masterClrMapping/>
  </p:clrMapOvr>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3131</TotalTime>
  <Words>842</Words>
  <Application>Microsoft Office PowerPoint</Application>
  <PresentationFormat>On-screen Show (16:9)</PresentationFormat>
  <Paragraphs>88</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Roboto</vt:lpstr>
      <vt:lpstr>Dosis</vt:lpstr>
      <vt:lpstr>Wingdings</vt:lpstr>
      <vt:lpstr>Arial</vt:lpstr>
      <vt:lpstr>Times New Roman</vt:lpstr>
      <vt:lpstr>Calibri</vt:lpstr>
      <vt:lpstr>William template</vt:lpstr>
      <vt:lpstr>   Statistical and Predictive Modeling for Analytics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Analysis Assessment</dc:title>
  <dc:creator>kartik sojitra</dc:creator>
  <cp:lastModifiedBy>kartik sojitra</cp:lastModifiedBy>
  <cp:revision>421</cp:revision>
  <dcterms:created xsi:type="dcterms:W3CDTF">2019-12-11T00:20:02Z</dcterms:created>
  <dcterms:modified xsi:type="dcterms:W3CDTF">2020-03-13T00:36:17Z</dcterms:modified>
</cp:coreProperties>
</file>