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8" r:id="rId3"/>
    <p:sldId id="260" r:id="rId4"/>
    <p:sldId id="302" r:id="rId5"/>
    <p:sldId id="301" r:id="rId6"/>
    <p:sldId id="297" r:id="rId7"/>
    <p:sldId id="306" r:id="rId8"/>
    <p:sldId id="303" r:id="rId9"/>
    <p:sldId id="300" r:id="rId10"/>
    <p:sldId id="27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Dosis"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2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99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4301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278607" y="805712"/>
            <a:ext cx="4864894" cy="430887"/>
          </a:xfrm>
          <a:prstGeom prst="rect">
            <a:avLst/>
          </a:prstGeom>
        </p:spPr>
        <p:txBody>
          <a:bodyPr spcFirstLastPara="1" wrap="square" lIns="91425" tIns="91425" rIns="91425" bIns="91425" anchor="b" anchorCtr="0">
            <a:noAutofit/>
          </a:bodyPr>
          <a:lstStyle/>
          <a:p>
            <a:r>
              <a:rPr lang="en-US" sz="3200" b="1" dirty="0">
                <a:latin typeface="Times New Roman" panose="02020603050405020304" pitchFamily="18" charset="0"/>
                <a:cs typeface="Times New Roman" panose="02020603050405020304" pitchFamily="18" charset="0"/>
              </a:rPr>
              <a:t>  </a:t>
            </a:r>
            <a:br>
              <a:rPr lang="en-CA" sz="3600" b="1" dirty="0"/>
            </a:br>
            <a:r>
              <a:rPr lang="en-US" sz="2800" b="1" dirty="0">
                <a:latin typeface="Calibri" panose="020F0502020204030204" pitchFamily="34" charset="0"/>
                <a:cs typeface="Calibri" panose="020F0502020204030204" pitchFamily="34" charset="0"/>
              </a:rPr>
              <a:t>Statistical and Predictive Modeling for Analytics II</a:t>
            </a: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278607" y="1681974"/>
            <a:ext cx="4914900" cy="769441"/>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Assignment – 5</a:t>
            </a:r>
          </a:p>
          <a:p>
            <a:r>
              <a:rPr lang="en-US" sz="2200" dirty="0">
                <a:solidFill>
                  <a:schemeClr val="bg1"/>
                </a:solidFill>
                <a:latin typeface="Calibri" panose="020F0502020204030204" pitchFamily="34" charset="0"/>
                <a:cs typeface="Calibri" panose="020F0502020204030204" pitchFamily="34" charset="0"/>
              </a:rPr>
              <a:t>Support Vector Machines</a:t>
            </a:r>
            <a:endParaRPr lang="en-CA" sz="2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979194" y="1518130"/>
            <a:ext cx="3500437" cy="5016758"/>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Problem</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Analysis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Learning Curve of SVM Model</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Standard vs Optimized Model</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Optimized SVM vs Optimized LDA </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Recommendations</a:t>
            </a: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5079207" y="912885"/>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0" y="1162340"/>
            <a:ext cx="4174399" cy="2309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321594" y="396628"/>
            <a:ext cx="5779293" cy="523220"/>
          </a:xfrm>
          <a:prstGeom prst="rect">
            <a:avLst/>
          </a:prstGeom>
          <a:noFill/>
        </p:spPr>
        <p:txBody>
          <a:bodyPr wrap="square" rtlCol="0">
            <a:spAutoFit/>
          </a:bodyPr>
          <a:lstStyle/>
          <a:p>
            <a:pPr lvl="0">
              <a:buClr>
                <a:srgbClr val="FF9900"/>
              </a:buClr>
            </a:pPr>
            <a:r>
              <a:rPr lang="en-CA" sz="2800" b="1" dirty="0">
                <a:solidFill>
                  <a:schemeClr val="bg1"/>
                </a:solidFill>
                <a:latin typeface="Calibri" panose="020F0502020204030204" pitchFamily="34" charset="0"/>
                <a:cs typeface="Calibri" panose="020F0502020204030204" pitchFamily="34" charset="0"/>
              </a:rPr>
              <a:t>Description of the Problem </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sp>
        <p:nvSpPr>
          <p:cNvPr id="4" name="TextBox 3">
            <a:extLst>
              <a:ext uri="{FF2B5EF4-FFF2-40B4-BE49-F238E27FC236}">
                <a16:creationId xmlns:a16="http://schemas.microsoft.com/office/drawing/2014/main" id="{1548946A-4319-428B-9107-0279496DFEE3}"/>
              </a:ext>
            </a:extLst>
          </p:cNvPr>
          <p:cNvSpPr txBox="1"/>
          <p:nvPr/>
        </p:nvSpPr>
        <p:spPr>
          <a:xfrm>
            <a:off x="1014414" y="1249594"/>
            <a:ext cx="7465219" cy="3333220"/>
          </a:xfrm>
          <a:prstGeom prst="rect">
            <a:avLst/>
          </a:prstGeom>
          <a:noFill/>
        </p:spPr>
        <p:txBody>
          <a:bodyPr wrap="square" rtlCol="0">
            <a:spAutoFit/>
          </a:bodyPr>
          <a:lstStyle/>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wants to determine that support vector machines would better perform cancer datasets.</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wants to determine the standard and optimized SVM model impact by comparing both models based on the previously optimized LDA’s outcome.</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SVM model helps Mr. Hughes for both classification and regression problems for both categorical and numerical datasets.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In the dataset, there are 10 independent variables (id, Clump Thickness, </a:t>
            </a:r>
            <a:r>
              <a:rPr lang="en-US" sz="1800" dirty="0" err="1">
                <a:solidFill>
                  <a:schemeClr val="tx1"/>
                </a:solidFill>
                <a:latin typeface="Calibri" panose="020F0502020204030204" pitchFamily="34" charset="0"/>
                <a:cs typeface="Calibri" panose="020F0502020204030204" pitchFamily="34" charset="0"/>
              </a:rPr>
              <a:t>UofCSize</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UofCShape</a:t>
            </a:r>
            <a:r>
              <a:rPr lang="en-US" sz="1800" dirty="0">
                <a:solidFill>
                  <a:schemeClr val="tx1"/>
                </a:solidFill>
                <a:latin typeface="Calibri" panose="020F0502020204030204" pitchFamily="34" charset="0"/>
                <a:cs typeface="Calibri" panose="020F0502020204030204" pitchFamily="34" charset="0"/>
              </a:rPr>
              <a:t>, Marginal Adhesion, SECSize, Bare Nuclei, Bland Chromatin, Normal Nucleoli, Mitoses) and 1 dependent variable (Class).</a:t>
            </a:r>
            <a:endParaRPr lang="en-CA"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325166" y="365850"/>
            <a:ext cx="7818834" cy="523220"/>
          </a:xfrm>
          <a:prstGeom prst="rect">
            <a:avLst/>
          </a:prstGeom>
          <a:noFill/>
        </p:spPr>
        <p:txBody>
          <a:bodyPr wrap="square" rtlCol="0">
            <a:spAutoFit/>
          </a:bodyPr>
          <a:lstStyle/>
          <a:p>
            <a:pPr lvl="0">
              <a:buClr>
                <a:srgbClr val="FF9900"/>
              </a:buClr>
            </a:pPr>
            <a:r>
              <a:rPr lang="en-CA" sz="2800" b="1" dirty="0">
                <a:solidFill>
                  <a:schemeClr val="bg1"/>
                </a:solidFill>
                <a:latin typeface="Calibri" panose="020F0502020204030204" pitchFamily="34" charset="0"/>
                <a:cs typeface="Calibri" panose="020F0502020204030204" pitchFamily="34" charset="0"/>
              </a:rPr>
              <a:t>Description of the Analysis </a:t>
            </a:r>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99A3DD9-71F3-417A-B1D1-29355FC6A49F}"/>
              </a:ext>
            </a:extLst>
          </p:cNvPr>
          <p:cNvSpPr txBox="1"/>
          <p:nvPr/>
        </p:nvSpPr>
        <p:spPr>
          <a:xfrm>
            <a:off x="2300287" y="1146078"/>
            <a:ext cx="4643437" cy="369332"/>
          </a:xfrm>
          <a:prstGeom prst="rect">
            <a:avLst/>
          </a:prstGeom>
          <a:noFill/>
        </p:spPr>
        <p:txBody>
          <a:bodyPr wrap="square" rtlCol="0">
            <a:spAutoFit/>
          </a:bodyPr>
          <a:lstStyle/>
          <a:p>
            <a:pPr algn="ctr">
              <a:buClr>
                <a:srgbClr val="FF9900"/>
              </a:buClr>
            </a:pPr>
            <a:r>
              <a:rPr lang="en-CA" sz="1800" b="1" dirty="0">
                <a:solidFill>
                  <a:srgbClr val="FF9900"/>
                </a:solidFill>
                <a:latin typeface="Calibri" panose="020F0502020204030204" pitchFamily="34" charset="0"/>
                <a:cs typeface="Calibri" panose="020F0502020204030204" pitchFamily="34" charset="0"/>
              </a:rPr>
              <a:t> </a:t>
            </a:r>
            <a:endParaRPr lang="en-CA" sz="18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A2DDE7CB-749C-46EA-B3B6-9491FD5B3776}"/>
              </a:ext>
            </a:extLst>
          </p:cNvPr>
          <p:cNvSpPr/>
          <p:nvPr/>
        </p:nvSpPr>
        <p:spPr>
          <a:xfrm>
            <a:off x="64294" y="1084331"/>
            <a:ext cx="9015412" cy="3693319"/>
          </a:xfrm>
          <a:prstGeom prst="rect">
            <a:avLst/>
          </a:prstGeom>
        </p:spPr>
        <p:txBody>
          <a:bodyPr wrap="square">
            <a:spAutoFit/>
          </a:bodyPr>
          <a:lstStyle/>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 would be using the SVM algorithm that would help in the separation of classes for avoiding overlapping and makes the model more accurate in the cancer dataset.</a:t>
            </a:r>
          </a:p>
          <a:p>
            <a:pPr marL="285750" lvl="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Support Vector Machines, it is a descriptive classifier that separates the hyperplane of every non-linear class. </a:t>
            </a:r>
          </a:p>
          <a:p>
            <a:pPr marL="285750" lvl="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By kernel function it would map the data to higher-dimensional spaces to deal with nonlinear data, which defines as the Kernel trick.</a:t>
            </a:r>
          </a:p>
          <a:p>
            <a:pPr marL="285750" lvl="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Here, using both the standard model and optimized model will affect the accuracy of the model, solves the problem of hyper tuning and tradeoffs.</a:t>
            </a:r>
          </a:p>
          <a:p>
            <a:pPr marL="285750" lvl="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are using SMOTE to balance the classes before running the model in the cancer dataset.</a:t>
            </a:r>
            <a:endParaRPr lang="en-US" dirty="0"/>
          </a:p>
        </p:txBody>
      </p:sp>
    </p:spTree>
    <p:extLst>
      <p:ext uri="{BB962C8B-B14F-4D97-AF65-F5344CB8AC3E}">
        <p14:creationId xmlns:p14="http://schemas.microsoft.com/office/powerpoint/2010/main" val="365098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010839" y="251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a:t>
            </a:r>
            <a:r>
              <a:rPr lang="en-CA" sz="2800" b="1" dirty="0">
                <a:solidFill>
                  <a:schemeClr val="bg1"/>
                </a:solidFill>
                <a:latin typeface="Calibri" panose="020F0502020204030204" pitchFamily="34" charset="0"/>
                <a:cs typeface="Calibri" panose="020F0502020204030204" pitchFamily="34" charset="0"/>
              </a:rPr>
              <a:t>Learning Curve of  SVM Model</a:t>
            </a:r>
            <a:endParaRPr lang="en-CA" sz="2800"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pic>
        <p:nvPicPr>
          <p:cNvPr id="4" name="Picture 3" descr="A close up of a map&#10;&#10;Description automatically generated">
            <a:extLst>
              <a:ext uri="{FF2B5EF4-FFF2-40B4-BE49-F238E27FC236}">
                <a16:creationId xmlns:a16="http://schemas.microsoft.com/office/drawing/2014/main" id="{AAA518A1-AA15-4B36-9A5C-1D36305F7FCB}"/>
              </a:ext>
            </a:extLst>
          </p:cNvPr>
          <p:cNvPicPr>
            <a:picLocks noChangeAspect="1"/>
          </p:cNvPicPr>
          <p:nvPr/>
        </p:nvPicPr>
        <p:blipFill>
          <a:blip r:embed="rId3"/>
          <a:stretch>
            <a:fillRect/>
          </a:stretch>
        </p:blipFill>
        <p:spPr>
          <a:xfrm>
            <a:off x="5836444" y="1017478"/>
            <a:ext cx="3307556" cy="2097197"/>
          </a:xfrm>
          <a:prstGeom prst="rect">
            <a:avLst/>
          </a:prstGeom>
        </p:spPr>
      </p:pic>
      <p:sp>
        <p:nvSpPr>
          <p:cNvPr id="6" name="Rectangle 5">
            <a:extLst>
              <a:ext uri="{FF2B5EF4-FFF2-40B4-BE49-F238E27FC236}">
                <a16:creationId xmlns:a16="http://schemas.microsoft.com/office/drawing/2014/main" id="{1597EDD6-E738-43E4-AD39-94CECE4C7539}"/>
              </a:ext>
            </a:extLst>
          </p:cNvPr>
          <p:cNvSpPr/>
          <p:nvPr/>
        </p:nvSpPr>
        <p:spPr>
          <a:xfrm>
            <a:off x="428624" y="1017478"/>
            <a:ext cx="5464969" cy="2308324"/>
          </a:xfrm>
          <a:prstGeom prst="rect">
            <a:avLst/>
          </a:prstGeom>
        </p:spPr>
        <p:txBody>
          <a:bodyPr wrap="square">
            <a:spAutoFit/>
          </a:bodyPr>
          <a:lstStyle/>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SVM model learning curve compares the performance of a model on training and testing data over a varying number of training instances.</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gap between the training and validation accuracy is high which represents that this model is suffering from high variance.</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0BD7988-5F67-4993-A91E-6E813C16371B}"/>
              </a:ext>
            </a:extLst>
          </p:cNvPr>
          <p:cNvSpPr txBox="1"/>
          <p:nvPr/>
        </p:nvSpPr>
        <p:spPr>
          <a:xfrm>
            <a:off x="428625" y="3159055"/>
            <a:ext cx="8372476" cy="1754326"/>
          </a:xfrm>
          <a:prstGeom prst="rect">
            <a:avLst/>
          </a:prstGeom>
          <a:noFill/>
        </p:spPr>
        <p:txBody>
          <a:bodyPr wrap="square" rtlCol="0">
            <a:spAutoFit/>
          </a:bodyPr>
          <a:lstStyle/>
          <a:p>
            <a:pPr marL="285750" lvl="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can determine from the graph that there is a problem of overfitting and to resolve this problem we can collect more training data, reduce the complexity of the model. </a:t>
            </a:r>
          </a:p>
          <a:p>
            <a:pPr marL="285750" lvl="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SVM model has higher ‘Accuracy’ value. Here our y-axis is ‘Accuracy', not ‘RMSE', so the higher the ‘Accuracy’, the better the performance of the model.</a:t>
            </a:r>
            <a:endParaRPr lang="en-CA" dirty="0"/>
          </a:p>
        </p:txBody>
      </p:sp>
    </p:spTree>
    <p:extLst>
      <p:ext uri="{BB962C8B-B14F-4D97-AF65-F5344CB8AC3E}">
        <p14:creationId xmlns:p14="http://schemas.microsoft.com/office/powerpoint/2010/main" val="287527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313973" y="365850"/>
            <a:ext cx="7386638" cy="523220"/>
          </a:xfrm>
          <a:prstGeom prst="rect">
            <a:avLst/>
          </a:prstGeom>
          <a:noFill/>
        </p:spPr>
        <p:txBody>
          <a:bodyPr wrap="square" rtlCol="0">
            <a:spAutoFit/>
          </a:bodyPr>
          <a:lstStyle/>
          <a:p>
            <a:r>
              <a:rPr lang="en-CA" sz="2800" b="1" dirty="0">
                <a:solidFill>
                  <a:schemeClr val="bg1"/>
                </a:solidFill>
                <a:latin typeface="Calibri" panose="020F0502020204030204" pitchFamily="34" charset="0"/>
                <a:cs typeface="Calibri" panose="020F0502020204030204" pitchFamily="34" charset="0"/>
              </a:rPr>
              <a:t>Standard vs Optimized Model</a:t>
            </a:r>
          </a:p>
        </p:txBody>
      </p:sp>
      <p:sp>
        <p:nvSpPr>
          <p:cNvPr id="3" name="TextBox 2">
            <a:extLst>
              <a:ext uri="{FF2B5EF4-FFF2-40B4-BE49-F238E27FC236}">
                <a16:creationId xmlns:a16="http://schemas.microsoft.com/office/drawing/2014/main" id="{F9A2258A-FEDE-40ED-B47A-955AC9789BF3}"/>
              </a:ext>
            </a:extLst>
          </p:cNvPr>
          <p:cNvSpPr txBox="1"/>
          <p:nvPr/>
        </p:nvSpPr>
        <p:spPr>
          <a:xfrm>
            <a:off x="297450" y="1010751"/>
            <a:ext cx="3893344" cy="4001095"/>
          </a:xfrm>
          <a:prstGeom prst="rect">
            <a:avLst/>
          </a:prstGeom>
          <a:noFill/>
        </p:spPr>
        <p:txBody>
          <a:bodyPr wrap="square" rtlCol="0">
            <a:spAutoFit/>
          </a:bodyPr>
          <a:lstStyle/>
          <a:p>
            <a:pPr algn="just">
              <a:buClr>
                <a:srgbClr val="FF9900"/>
              </a:buClr>
            </a:pPr>
            <a:r>
              <a:rPr lang="en-US" sz="1800" b="1" dirty="0">
                <a:solidFill>
                  <a:srgbClr val="FF9900"/>
                </a:solidFill>
                <a:latin typeface="Calibri" panose="020F0502020204030204" pitchFamily="34" charset="0"/>
                <a:cs typeface="Calibri" panose="020F0502020204030204" pitchFamily="34" charset="0"/>
              </a:rPr>
              <a:t>                 </a:t>
            </a:r>
            <a:r>
              <a:rPr lang="en-US" sz="2000" b="1" dirty="0">
                <a:solidFill>
                  <a:srgbClr val="FF9900"/>
                </a:solidFill>
                <a:latin typeface="Calibri" panose="020F0502020204030204" pitchFamily="34" charset="0"/>
                <a:cs typeface="Calibri" panose="020F0502020204030204" pitchFamily="34" charset="0"/>
              </a:rPr>
              <a:t>Standard SVM Model</a:t>
            </a:r>
            <a:endParaRPr lang="en-US" sz="1800" b="1" dirty="0">
              <a:solidFill>
                <a:srgbClr val="FF9900"/>
              </a:solidFill>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SVM is being used for the standard outcome without adding hyperparameters to the model.</a:t>
            </a: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For optimization of the model, using standard scaler entire dataset has been scaled for normalization.</a:t>
            </a: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In the model, the learning curve helps for the complex dataset that determines predictive accuracy on test data and training sample function.</a:t>
            </a:r>
            <a:endParaRPr lang="en-US" sz="1800" dirty="0"/>
          </a:p>
          <a:p>
            <a:pPr marL="285750" indent="-285750" algn="just">
              <a:buClr>
                <a:srgbClr val="FF9900"/>
              </a:buClr>
              <a:buFont typeface="Wingdings" panose="05000000000000000000" pitchFamily="2" charset="2"/>
              <a:buChar char="Ø"/>
            </a:pPr>
            <a:endParaRPr lang="en-US" sz="1800" dirty="0"/>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2F78CB2-B51E-4C5C-A40A-79148A73E744}"/>
              </a:ext>
            </a:extLst>
          </p:cNvPr>
          <p:cNvSpPr txBox="1"/>
          <p:nvPr/>
        </p:nvSpPr>
        <p:spPr>
          <a:xfrm>
            <a:off x="4779168" y="1010751"/>
            <a:ext cx="3614738" cy="4001095"/>
          </a:xfrm>
          <a:prstGeom prst="rect">
            <a:avLst/>
          </a:prstGeom>
          <a:noFill/>
        </p:spPr>
        <p:txBody>
          <a:bodyPr wrap="square" rtlCol="0">
            <a:spAutoFit/>
          </a:bodyPr>
          <a:lstStyle/>
          <a:p>
            <a:pPr algn="just">
              <a:buClr>
                <a:srgbClr val="FF9900"/>
              </a:buClr>
            </a:pPr>
            <a:r>
              <a:rPr lang="en-CA" sz="1800" dirty="0">
                <a:latin typeface="Calibri" panose="020F0502020204030204" pitchFamily="34" charset="0"/>
                <a:cs typeface="Calibri" panose="020F0502020204030204" pitchFamily="34" charset="0"/>
              </a:rPr>
              <a:t>             </a:t>
            </a:r>
            <a:r>
              <a:rPr lang="en-US" sz="2000" b="1" dirty="0">
                <a:solidFill>
                  <a:srgbClr val="FF9900"/>
                </a:solidFill>
                <a:latin typeface="Calibri" panose="020F0502020204030204" pitchFamily="34" charset="0"/>
                <a:cs typeface="Calibri" panose="020F0502020204030204" pitchFamily="34" charset="0"/>
              </a:rPr>
              <a:t>Optimized SVM Model</a:t>
            </a: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Optimized model SVM using grid search adding bets parameters which would help in solving overfitting problems to the model.</a:t>
            </a: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By adding best hyperparameters to the optimized model to avoid trade-offs, the probability for having low bias and for better accuracy.</a:t>
            </a: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In the model training score and validation score would measure estimated errors for the model.</a:t>
            </a:r>
            <a:endParaRPr lang="en-CA" dirty="0"/>
          </a:p>
        </p:txBody>
      </p:sp>
      <p:sp>
        <p:nvSpPr>
          <p:cNvPr id="6" name="Rectangle 5">
            <a:extLst>
              <a:ext uri="{FF2B5EF4-FFF2-40B4-BE49-F238E27FC236}">
                <a16:creationId xmlns:a16="http://schemas.microsoft.com/office/drawing/2014/main" id="{BBE93573-E120-49A9-924E-2D3D0380D8C5}"/>
              </a:ext>
            </a:extLst>
          </p:cNvPr>
          <p:cNvSpPr/>
          <p:nvPr/>
        </p:nvSpPr>
        <p:spPr>
          <a:xfrm>
            <a:off x="8444770" y="4835723"/>
            <a:ext cx="845103" cy="369332"/>
          </a:xfrm>
          <a:prstGeom prst="rect">
            <a:avLst/>
          </a:prstGeom>
        </p:spPr>
        <p:txBody>
          <a:bodyPr wrap="none">
            <a:spAutoFit/>
          </a:bodyPr>
          <a:lstStyle/>
          <a:p>
            <a:r>
              <a:rPr lang="en-CA" sz="1800" dirty="0">
                <a:latin typeface="Calibri" panose="020F0502020204030204" pitchFamily="34" charset="0"/>
                <a:cs typeface="Calibri" panose="020F0502020204030204" pitchFamily="34" charset="0"/>
              </a:rPr>
              <a:t>Con’t…</a:t>
            </a:r>
          </a:p>
        </p:txBody>
      </p:sp>
    </p:spTree>
    <p:extLst>
      <p:ext uri="{BB962C8B-B14F-4D97-AF65-F5344CB8AC3E}">
        <p14:creationId xmlns:p14="http://schemas.microsoft.com/office/powerpoint/2010/main" val="133478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957DF50-0E2A-48AC-9DE4-FF515D9E0DC7}"/>
              </a:ext>
            </a:extLst>
          </p:cNvPr>
          <p:cNvSpPr txBox="1"/>
          <p:nvPr/>
        </p:nvSpPr>
        <p:spPr>
          <a:xfrm>
            <a:off x="164307" y="1035843"/>
            <a:ext cx="5472112" cy="403187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dirty="0">
                <a:latin typeface="Calibri" panose="020F0502020204030204" pitchFamily="34" charset="0"/>
                <a:cs typeface="Calibri" panose="020F0502020204030204" pitchFamily="34" charset="0"/>
              </a:rPr>
              <a:t>Now, adding parameters for SVM optimization – gamma parameter defines high and low values that describe the distance for training samples.</a:t>
            </a:r>
          </a:p>
          <a:p>
            <a:pPr marL="285750" indent="-285750" algn="just">
              <a:buClr>
                <a:srgbClr val="FF9900"/>
              </a:buCl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dirty="0">
                <a:latin typeface="Calibri" panose="020F0502020204030204" pitchFamily="34" charset="0"/>
                <a:cs typeface="Calibri" panose="020F0502020204030204" pitchFamily="34" charset="0"/>
              </a:rPr>
              <a:t>It would be defining the model optimized score for SVM using accuracy score, precision, recall, and MLA parameters.</a:t>
            </a:r>
          </a:p>
          <a:p>
            <a:pPr marL="285750" indent="-285750" algn="just">
              <a:buClr>
                <a:srgbClr val="FF9900"/>
              </a:buCl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dirty="0">
                <a:latin typeface="Calibri" panose="020F0502020204030204" pitchFamily="34" charset="0"/>
                <a:cs typeface="Calibri" panose="020F0502020204030204" pitchFamily="34" charset="0"/>
              </a:rPr>
              <a:t>We can identify that tuning hyperparameters affect model accuracy and Mr. Hughes can choose the best model by comparing both model's outcome.</a:t>
            </a:r>
          </a:p>
          <a:p>
            <a:pPr marL="285750" indent="-285750" algn="just">
              <a:buClr>
                <a:srgbClr val="FF9900"/>
              </a:buCl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dirty="0">
                <a:latin typeface="Calibri" panose="020F0502020204030204" pitchFamily="34" charset="0"/>
                <a:cs typeface="Calibri" panose="020F0502020204030204" pitchFamily="34" charset="0"/>
              </a:rPr>
              <a:t>Looking at accuracy score for both models; Standard model – 0.99 and Optimized model – 0.99, both models have better accuracy.</a:t>
            </a:r>
          </a:p>
          <a:p>
            <a:pPr marL="285750" indent="-285750" algn="just">
              <a:buClr>
                <a:srgbClr val="FF9900"/>
              </a:buCl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dirty="0">
                <a:latin typeface="Calibri" panose="020F0502020204030204" pitchFamily="34" charset="0"/>
                <a:cs typeface="Calibri" panose="020F0502020204030204" pitchFamily="34" charset="0"/>
              </a:rPr>
              <a:t>NestedCV for optimized SVM model is 0.96 +/- 0.02 and 0.96 +/- 0.02 respectively which is often used to train a model in which hyperparameters also need to be optimized.</a:t>
            </a:r>
            <a:endParaRPr lang="en-US" sz="1800" dirty="0"/>
          </a:p>
          <a:p>
            <a:pPr algn="just">
              <a:buClr>
                <a:srgbClr val="FF9900"/>
              </a:buClr>
            </a:pPr>
            <a:r>
              <a:rPr lang="en-CA" sz="1800" dirty="0">
                <a:latin typeface="Calibri" panose="020F0502020204030204" pitchFamily="34" charset="0"/>
                <a:cs typeface="Calibri" panose="020F0502020204030204" pitchFamily="34" charset="0"/>
              </a:rPr>
              <a:t>      </a:t>
            </a:r>
          </a:p>
        </p:txBody>
      </p:sp>
      <p:pic>
        <p:nvPicPr>
          <p:cNvPr id="2" name="Picture 1">
            <a:extLst>
              <a:ext uri="{FF2B5EF4-FFF2-40B4-BE49-F238E27FC236}">
                <a16:creationId xmlns:a16="http://schemas.microsoft.com/office/drawing/2014/main" id="{1FB0FF05-1C0C-4735-A143-74D8B4DE897C}"/>
              </a:ext>
            </a:extLst>
          </p:cNvPr>
          <p:cNvPicPr>
            <a:picLocks noChangeAspect="1"/>
          </p:cNvPicPr>
          <p:nvPr/>
        </p:nvPicPr>
        <p:blipFill>
          <a:blip r:embed="rId3"/>
          <a:stretch>
            <a:fillRect/>
          </a:stretch>
        </p:blipFill>
        <p:spPr>
          <a:xfrm>
            <a:off x="5779294" y="1028699"/>
            <a:ext cx="3200399" cy="1721645"/>
          </a:xfrm>
          <a:prstGeom prst="rect">
            <a:avLst/>
          </a:prstGeom>
        </p:spPr>
      </p:pic>
      <p:pic>
        <p:nvPicPr>
          <p:cNvPr id="4" name="Picture 3">
            <a:extLst>
              <a:ext uri="{FF2B5EF4-FFF2-40B4-BE49-F238E27FC236}">
                <a16:creationId xmlns:a16="http://schemas.microsoft.com/office/drawing/2014/main" id="{3CA13625-EE43-429F-930D-1720C1627967}"/>
              </a:ext>
            </a:extLst>
          </p:cNvPr>
          <p:cNvPicPr>
            <a:picLocks noChangeAspect="1"/>
          </p:cNvPicPr>
          <p:nvPr/>
        </p:nvPicPr>
        <p:blipFill>
          <a:blip r:embed="rId4"/>
          <a:stretch>
            <a:fillRect/>
          </a:stretch>
        </p:blipFill>
        <p:spPr>
          <a:xfrm>
            <a:off x="5880232" y="2878931"/>
            <a:ext cx="3200399" cy="18930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0" y="783748"/>
            <a:ext cx="5557838" cy="1754326"/>
          </a:xfrm>
          <a:prstGeom prst="rect">
            <a:avLst/>
          </a:prstGeom>
          <a:noFill/>
        </p:spPr>
        <p:txBody>
          <a:bodyPr wrap="square" rtlCol="0">
            <a:spAutoFit/>
          </a:bodyPr>
          <a:lstStyle/>
          <a:p>
            <a:pPr marL="285750" lvl="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endParaRPr lang="en-CA" sz="1800" dirty="0"/>
          </a:p>
          <a:p>
            <a:pPr marL="285750" lvl="0" indent="-285750" algn="just">
              <a:buClr>
                <a:srgbClr val="FF9900"/>
              </a:buClr>
              <a:buFont typeface="Wingdings" panose="05000000000000000000" pitchFamily="2" charset="2"/>
              <a:buChar char="Ø"/>
            </a:pPr>
            <a:endParaRPr lang="en-CA" sz="1800" dirty="0"/>
          </a:p>
          <a:p>
            <a:pPr marL="285750" lvl="0" indent="-285750">
              <a:buClr>
                <a:srgbClr val="FF9900"/>
              </a:buClr>
              <a:buFont typeface="Wingdings" panose="05000000000000000000" pitchFamily="2" charset="2"/>
              <a:buChar char="Ø"/>
            </a:pPr>
            <a:endParaRPr lang="en-CA" sz="1800" dirty="0"/>
          </a:p>
          <a:p>
            <a:pPr lvl="0">
              <a:buClr>
                <a:srgbClr val="FF9900"/>
              </a:buClr>
            </a:pPr>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184909" y="365850"/>
            <a:ext cx="7386638" cy="523220"/>
          </a:xfrm>
          <a:prstGeom prst="rect">
            <a:avLst/>
          </a:prstGeom>
          <a:noFill/>
        </p:spPr>
        <p:txBody>
          <a:bodyPr wrap="square" rtlCol="0">
            <a:spAutoFit/>
          </a:bodyPr>
          <a:lstStyle/>
          <a:p>
            <a:r>
              <a:rPr lang="en-CA" sz="2800" b="1" dirty="0">
                <a:solidFill>
                  <a:schemeClr val="bg1"/>
                </a:solidFill>
                <a:latin typeface="Calibri" panose="020F0502020204030204" pitchFamily="34" charset="0"/>
                <a:cs typeface="Calibri" panose="020F0502020204030204" pitchFamily="34" charset="0"/>
              </a:rPr>
              <a:t>Optimized SVM vs  Optimized LDA</a:t>
            </a:r>
          </a:p>
        </p:txBody>
      </p:sp>
      <p:sp>
        <p:nvSpPr>
          <p:cNvPr id="10" name="TextBox 9">
            <a:extLst>
              <a:ext uri="{FF2B5EF4-FFF2-40B4-BE49-F238E27FC236}">
                <a16:creationId xmlns:a16="http://schemas.microsoft.com/office/drawing/2014/main" id="{B5AFE9F7-F079-46A3-BBF7-09FF79AC9B90}"/>
              </a:ext>
            </a:extLst>
          </p:cNvPr>
          <p:cNvSpPr txBox="1"/>
          <p:nvPr/>
        </p:nvSpPr>
        <p:spPr>
          <a:xfrm>
            <a:off x="988932" y="1085850"/>
            <a:ext cx="7778591" cy="6186309"/>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Mr. Hughes would be more successful by using Optimized LDA, by comparing Optimized LDA and SVM model for cancer dataset.</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Considering Train accuracy, Precision score and Recall score for Optimized LDA model are 0.99, 0.99 and 0.99 respectively, depicts a good accurate model for cancer dataset.</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However, Optimized SVM shows good model accuracy by considering Train accuracy, Precision score, and Recall – 0.99, 0.98 and 0.98.</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conclude Mr. Hughes must use an optimized LDA model because SVM focuses only on the points that are difficult to classify whereas LDA focuses on all data points.</a:t>
            </a:r>
            <a:endParaRPr lang="en-CA"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endParaRPr lang="en-CA" sz="1800" dirty="0"/>
          </a:p>
          <a:p>
            <a:pPr marL="285750" indent="-285750">
              <a:buClr>
                <a:srgbClr val="FF9900"/>
              </a:buClr>
              <a:buFont typeface="Wingdings" panose="05000000000000000000" pitchFamily="2" charset="2"/>
              <a:buChar char="Ø"/>
            </a:pPr>
            <a:endParaRPr lang="en-CA" sz="1800" dirty="0"/>
          </a:p>
          <a:p>
            <a:pPr marL="285750" indent="-285750">
              <a:buClr>
                <a:srgbClr val="FF9900"/>
              </a:buClr>
              <a:buFont typeface="Wingdings" panose="05000000000000000000" pitchFamily="2" charset="2"/>
              <a:buChar char="Ø"/>
            </a:pPr>
            <a:endParaRPr lang="en-CA" sz="1800" dirty="0"/>
          </a:p>
          <a:p>
            <a:pPr marL="285750" indent="-285750">
              <a:buClr>
                <a:srgbClr val="FF9900"/>
              </a:buClr>
              <a:buFont typeface="Wingdings" panose="05000000000000000000" pitchFamily="2" charset="2"/>
              <a:buChar char="Ø"/>
            </a:pPr>
            <a:endParaRPr lang="en-US" sz="1800" dirty="0"/>
          </a:p>
          <a:p>
            <a:pPr marL="285750" indent="-285750">
              <a:buClr>
                <a:srgbClr val="FF9900"/>
              </a:buClr>
              <a:buFont typeface="Wingdings" panose="05000000000000000000" pitchFamily="2" charset="2"/>
              <a:buChar char="Ø"/>
            </a:pPr>
            <a:endParaRPr lang="en-CA" sz="1800" dirty="0"/>
          </a:p>
          <a:p>
            <a:pPr marL="285750" indent="-285750">
              <a:buClr>
                <a:srgbClr val="FF9900"/>
              </a:buClr>
              <a:buFont typeface="Wingdings" panose="05000000000000000000" pitchFamily="2" charset="2"/>
              <a:buChar char="Ø"/>
            </a:pPr>
            <a:endParaRPr lang="en-US" sz="1800" dirty="0"/>
          </a:p>
          <a:p>
            <a:pPr marL="285750" lvl="0" indent="-285750">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10" name="TextBox 9">
            <a:extLst>
              <a:ext uri="{FF2B5EF4-FFF2-40B4-BE49-F238E27FC236}">
                <a16:creationId xmlns:a16="http://schemas.microsoft.com/office/drawing/2014/main" id="{CADE799B-A65F-465D-AB67-2553CC1D2C27}"/>
              </a:ext>
            </a:extLst>
          </p:cNvPr>
          <p:cNvSpPr txBox="1"/>
          <p:nvPr/>
        </p:nvSpPr>
        <p:spPr>
          <a:xfrm>
            <a:off x="314325" y="1103620"/>
            <a:ext cx="8686799" cy="461664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Comparatively, Both models are accurate therefore standard model is recommended for the SVM because of its less complexity and it takes very little time to run compared to the optimized model.</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I recommend Mr. Hughes for preprocessing step - Principal Component Analysis, before evaluating algorithm.</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In the long term, for larger dataset PCA would help in preprocessing dataset by principal component for data points. </a:t>
            </a:r>
            <a:r>
              <a:rPr lang="en-CA" sz="1600" dirty="0">
                <a:latin typeface="Calibri" panose="020F0502020204030204" pitchFamily="34" charset="0"/>
                <a:cs typeface="Calibri" panose="020F0502020204030204" pitchFamily="34" charset="0"/>
              </a:rPr>
              <a:t>PCA eliminates all variance, redundancy and correlation between variables.</a:t>
            </a:r>
            <a:endParaRPr lang="en-US" sz="1600" dirty="0">
              <a:latin typeface="Calibri" panose="020F0502020204030204" pitchFamily="34" charset="0"/>
              <a:cs typeface="Calibri" panose="020F0502020204030204" pitchFamily="34" charset="0"/>
            </a:endParaRPr>
          </a:p>
          <a:p>
            <a:pPr algn="just">
              <a:buClr>
                <a:srgbClr val="FF9900"/>
              </a:buClr>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smaller dataset like cancer for best model accuracy more variables and features to be added and, for the larger and complex data set feature selection to be done for avoiding high bias and trade-offs. </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It is best to feature scaling in Logistical Regression in categorial and discrimination problems.</a:t>
            </a:r>
            <a:endParaRPr lang="en-US" sz="1600" dirty="0"/>
          </a:p>
          <a:p>
            <a:pPr marL="285750" lvl="0" indent="-285750">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lvl="0" indent="-285750">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6ECF5DB-6EF5-47EA-9261-077F10785881}"/>
              </a:ext>
            </a:extLst>
          </p:cNvPr>
          <p:cNvSpPr txBox="1"/>
          <p:nvPr/>
        </p:nvSpPr>
        <p:spPr>
          <a:xfrm>
            <a:off x="1187355" y="328523"/>
            <a:ext cx="4572000"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Recommendations</a:t>
            </a:r>
            <a:endParaRPr lang="en-CA" sz="2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678791"/>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4302</TotalTime>
  <Words>909</Words>
  <Application>Microsoft Office PowerPoint</Application>
  <PresentationFormat>On-screen Show (16:9)</PresentationFormat>
  <Paragraphs>105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Dosis</vt:lpstr>
      <vt:lpstr>Wingdings</vt:lpstr>
      <vt:lpstr>Arial</vt:lpstr>
      <vt:lpstr>Times New Roman</vt:lpstr>
      <vt:lpstr>Roboto</vt:lpstr>
      <vt:lpstr>Calibri</vt:lpstr>
      <vt:lpstr>William template</vt:lpstr>
      <vt:lpstr>   Statistical and Predictive Modeling for Analytics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474</cp:revision>
  <dcterms:created xsi:type="dcterms:W3CDTF">2019-12-11T00:20:02Z</dcterms:created>
  <dcterms:modified xsi:type="dcterms:W3CDTF">2020-04-05T18:29:37Z</dcterms:modified>
</cp:coreProperties>
</file>