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mfortaa SemiBold"/>
      <p:regular r:id="rId23"/>
      <p:bold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Comfortaa Medium"/>
      <p:regular r:id="rId33"/>
      <p:bold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mfortaaSemiBold-bold.fntdata"/><Relationship Id="rId23" Type="http://schemas.openxmlformats.org/officeDocument/2006/relationships/font" Target="fonts/Comfortaa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ComfortaaMedium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Comfortaa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0f18de4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0f18de4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f18de4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0f18de4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f18de4b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0f18de4b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f18de4b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0f18de4b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0f18de4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0f18de4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0f18de4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0f18de4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0f18de4b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0f18de4b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0f18de4b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0f18de4b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17837e8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17837e8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f18de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f18de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f18de4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f18de4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0f18de4b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0f18de4b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f18de4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0f18de4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0f18de4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0f18de4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0f18de4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0f18de4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f18de4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0f18de4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Free_and_open-source_software" TargetMode="External"/><Relationship Id="rId4" Type="http://schemas.openxmlformats.org/officeDocument/2006/relationships/hyperlink" Target="https://en.wikipedia.org/wiki/Library_(computing)" TargetMode="External"/><Relationship Id="rId9" Type="http://schemas.openxmlformats.org/officeDocument/2006/relationships/hyperlink" Target="https://en.wikipedia.org/wiki/Deep_neural_networks" TargetMode="External"/><Relationship Id="rId5" Type="http://schemas.openxmlformats.org/officeDocument/2006/relationships/hyperlink" Target="https://en.wikipedia.org/wiki/Machine_learning" TargetMode="External"/><Relationship Id="rId6" Type="http://schemas.openxmlformats.org/officeDocument/2006/relationships/hyperlink" Target="https://en.wikipedia.org/wiki/Artificial_intelligence" TargetMode="External"/><Relationship Id="rId7" Type="http://schemas.openxmlformats.org/officeDocument/2006/relationships/hyperlink" Target="https://en.wikipedia.org/wiki/Types_of_artificial_neural_networks#Training" TargetMode="External"/><Relationship Id="rId8" Type="http://schemas.openxmlformats.org/officeDocument/2006/relationships/hyperlink" Target="https://en.wikipedia.org/wiki/Statistical_inferenc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Sound_processing" TargetMode="External"/><Relationship Id="rId4" Type="http://schemas.openxmlformats.org/officeDocument/2006/relationships/hyperlink" Target="https://en.wikipedia.org/wiki/Power_spectrum" TargetMode="External"/><Relationship Id="rId11" Type="http://schemas.openxmlformats.org/officeDocument/2006/relationships/hyperlink" Target="https://en.wikipedia.org/wiki/Data_compression#Audio" TargetMode="External"/><Relationship Id="rId10" Type="http://schemas.openxmlformats.org/officeDocument/2006/relationships/hyperlink" Target="https://en.wikipedia.org/wiki/Cepstrum" TargetMode="External"/><Relationship Id="rId9" Type="http://schemas.openxmlformats.org/officeDocument/2006/relationships/hyperlink" Target="https://en.wikipedia.org/wiki/Cepstrum" TargetMode="External"/><Relationship Id="rId5" Type="http://schemas.openxmlformats.org/officeDocument/2006/relationships/hyperlink" Target="https://en.wikipedia.org/wiki/Cosine_transform" TargetMode="External"/><Relationship Id="rId6" Type="http://schemas.openxmlformats.org/officeDocument/2006/relationships/hyperlink" Target="https://en.wikipedia.org/wiki/Power_spectrum" TargetMode="External"/><Relationship Id="rId7" Type="http://schemas.openxmlformats.org/officeDocument/2006/relationships/hyperlink" Target="https://en.wikipedia.org/wiki/Nonlinear_system" TargetMode="External"/><Relationship Id="rId8" Type="http://schemas.openxmlformats.org/officeDocument/2006/relationships/hyperlink" Target="https://en.wikipedia.org/wiki/Mel_scal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Features_(pattern_recognition)" TargetMode="External"/><Relationship Id="rId4" Type="http://schemas.openxmlformats.org/officeDocument/2006/relationships/hyperlink" Target="https://en.wikipedia.org/wiki/Speech_recognition" TargetMode="External"/><Relationship Id="rId5" Type="http://schemas.openxmlformats.org/officeDocument/2006/relationships/hyperlink" Target="https://en.wikipedia.org/wiki/Music_information_retrieval" TargetMode="External"/><Relationship Id="rId6" Type="http://schemas.openxmlformats.org/officeDocument/2006/relationships/hyperlink" Target="https://en.wikipedia.org/wiki/Genr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eeksforgeeks.org/implementing-ann-training-process-in-pytho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NLP Final Project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27537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Kartik Barmaiya     BT19CSE034</a:t>
            </a:r>
            <a:b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</a:b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Shivam Kumar         BT19CSE071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Guided by:   Dr. Pooja Jain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124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TensorFlow: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2159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TensorFlow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is a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 and open-source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 library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for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intelligence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. It can be used across a range of tasks but has a particular focus on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training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inference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of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neural networks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b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We used it here for label encoding.</a:t>
            </a:r>
            <a:endParaRPr baseline="30000" sz="16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MFCC (Mel-Frequency Cepstral Coefficients)</a:t>
            </a:r>
            <a:endParaRPr b="1" sz="33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358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600"/>
              </a:spcBef>
              <a:spcAft>
                <a:spcPts val="0"/>
              </a:spcAft>
              <a:buClr>
                <a:srgbClr val="FCFCFC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In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sound processing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, the mel-frequency cepstrum (MFC) is a representation of the short-term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power spectrum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of a sound, based on a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linear cosine transform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of a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 power spectrum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on a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nonlinear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mel scale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of frequency.</a:t>
            </a:r>
            <a:b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25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500"/>
              <a:buFont typeface="Arial"/>
              <a:buChar char="●"/>
            </a:pP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Mel-frequency cepstral coefficients (MFCCs) are coefficients that collectively make up an MFC. They are derived from a type of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cepstral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representation of the audio clip (a nonlinear "spectrum-of-a-spectrum"). The difference between the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cepstrum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and the mel-frequency cepstrum is that in the MFC, the frequency bands are equally spaced on the mel scale, which approximates the human auditory 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system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response more closely than the linearly-spaced frequency bands used in the normal spectrum. This frequency warping can allow for better representation of sound, for example, in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audio compression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25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348525" y="89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" sz="1900">
                <a:solidFill>
                  <a:srgbClr val="FCFCFC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Applications</a:t>
            </a:r>
            <a:endParaRPr sz="2600">
              <a:solidFill>
                <a:srgbClr val="FCFCFC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87300" y="1807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FCFCFC"/>
              </a:buClr>
              <a:buSzPts val="1300"/>
              <a:buFont typeface="Comfortaa"/>
              <a:buChar char="●"/>
            </a:pP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MFCCs are commonly used as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features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in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speech recognition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systems, such as the systems which can automatically recognize numbers spoken into a telephone.</a:t>
            </a:r>
            <a:b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25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300"/>
              <a:buFont typeface="Comfortaa"/>
              <a:buChar char="●"/>
            </a:pP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MFCCs are also increasingly finding uses in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music information retrieval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applications such as </a:t>
            </a:r>
            <a:r>
              <a:rPr lang="en" sz="1250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genre</a:t>
            </a:r>
            <a:r>
              <a:rPr lang="en" sz="125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classification, audio similarity measures, etc.</a:t>
            </a:r>
            <a:endParaRPr sz="15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ANN Model</a:t>
            </a:r>
            <a:endParaRPr b="1" sz="32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An </a:t>
            </a:r>
            <a:r>
              <a:rPr lang="en">
                <a:solidFill>
                  <a:srgbClr val="FCFCFC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Neural Network (ANN)</a:t>
            </a:r>
            <a: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is an information processing paradigm that is inspired from the brain. ANNs, like people, learn by examples. An ANN is configured for a specific application, such as pattern recognition or data classification, through a learning process. Learning largely involves adjustments to the synaptic connections that exist between the neurons. </a:t>
            </a:r>
            <a:endParaRPr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51" y="535788"/>
            <a:ext cx="4888624" cy="407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2598000" y="2271700"/>
            <a:ext cx="37191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latin typeface="Comfortaa"/>
                <a:ea typeface="Comfortaa"/>
                <a:cs typeface="Comfortaa"/>
                <a:sym typeface="Comfortaa"/>
              </a:rPr>
              <a:t>Project explanation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References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https://urbansounddataset.weebly.com/download-urbansound8k.html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551850" y="2305350"/>
            <a:ext cx="20403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1650" y="1067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1650" y="2114700"/>
            <a:ext cx="6560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1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Speech Signal Analysis</a:t>
            </a:r>
            <a:endParaRPr b="1" sz="41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2998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Librosa:</a:t>
            </a:r>
            <a:b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CFCFC"/>
              </a:buClr>
              <a:buSzPts val="1300"/>
              <a:buFont typeface="Comfortaa"/>
              <a:buChar char="●"/>
            </a:pPr>
            <a: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It is a python library for music and audio analysis.  It provides the building blocks necessary to create music information retrieval systems.</a:t>
            </a:r>
            <a:b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300"/>
              <a:buFont typeface="Comfortaa"/>
              <a:buChar char="●"/>
            </a:pPr>
            <a: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It helps us work with sound signals or the dataset of sound itself. We we’ll be able to find a particular signals, sample rate or how many channel our sound have and many more!</a:t>
            </a:r>
            <a:endParaRPr sz="15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16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Libraries Used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r>
              <a:rPr lang="en" sz="1900">
                <a:latin typeface="Comfortaa SemiBold"/>
                <a:ea typeface="Comfortaa SemiBold"/>
                <a:cs typeface="Comfortaa SemiBold"/>
                <a:sym typeface="Comfortaa SemiBold"/>
              </a:rPr>
              <a:t>Pandas:</a:t>
            </a:r>
            <a:endParaRPr sz="32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350"/>
              <a:buFont typeface="Comfortaa"/>
              <a:buChar char="●"/>
            </a:pPr>
            <a:r>
              <a:rPr lang="en" sz="1350">
                <a:latin typeface="Comfortaa"/>
                <a:ea typeface="Comfortaa"/>
                <a:cs typeface="Comfortaa"/>
                <a:sym typeface="Comfortaa"/>
              </a:rPr>
              <a:t>Pandas is a software library written for the Python programming language for data manipulation and analysis. In particular, it offers data structures and operations for manipulating numerical tables and time series.</a:t>
            </a:r>
            <a:endParaRPr sz="13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Pandas are used here to handle the metadata of the Database. We have csv table that contains details of all audio files w.r.t their class id and classname e.g. dog_barking, children_playing etc. and data like in which folder they are, and audio length as well.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842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details the csv file contains: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710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which folder file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class the file belongs to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data will help in result as well.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Extracting data: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Librosa.load(filename) :  Gives data and sample rate of ‘filename’ </a:t>
            </a:r>
            <a:br>
              <a:rPr lang="en" sz="11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(We can also use scipy library to get the data)</a:t>
            </a:r>
            <a:endParaRPr sz="11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24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Why we did not used scipy: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338325" y="1057275"/>
            <a:ext cx="70389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Each and every signals can be represented as an integer/floating value. And Librosa normalizes these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values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(it scales it down) whereas scipy won’t do that.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Librosa nomalises every signal into mono signal (1 dimensional signals)  And if we do it in scipy e.g if we have 2 channel audio it will give 2 dimensional array of  integer digits for signals  ALSO two overlapped graphs.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63" y="2653275"/>
            <a:ext cx="75667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3" y="3749700"/>
            <a:ext cx="758857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6255875" y="153075"/>
            <a:ext cx="2080500" cy="4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Using Librosa</a:t>
            </a: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b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</a:b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Using scipy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98800"/>
            <a:ext cx="5786425" cy="23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50" y="2571750"/>
            <a:ext cx="5786426" cy="24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1006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tqdm: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8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tqdm </a:t>
            </a:r>
            <a: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is a Python library that allows you to output a smart progress bar by wrapping around any iterable.</a:t>
            </a:r>
            <a:endParaRPr sz="15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033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3500">
                <a:solidFill>
                  <a:srgbClr val="FCFCFC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IPythondisplay</a:t>
            </a:r>
            <a:r>
              <a:rPr baseline="30000" lang="en" sz="3200">
                <a:solidFill>
                  <a:srgbClr val="FCFCFC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: </a:t>
            </a:r>
            <a:endParaRPr baseline="30000" sz="45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429500" y="3542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CFCFC"/>
                </a:solidFill>
                <a:latin typeface="Comfortaa"/>
                <a:ea typeface="Comfortaa"/>
                <a:cs typeface="Comfortaa"/>
                <a:sym typeface="Comfortaa"/>
              </a:rPr>
              <a:t>Display Graphs of Sound Waves</a:t>
            </a:r>
            <a:endParaRPr sz="1700">
              <a:solidFill>
                <a:srgbClr val="FCFC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