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8" r:id="rId5"/>
    <p:sldId id="259"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 userDrawn="1">
          <p15:clr>
            <a:srgbClr val="A4A3A4"/>
          </p15:clr>
        </p15:guide>
        <p15:guide id="2" pos="3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62" autoAdjust="0"/>
    <p:restoredTop sz="94660"/>
  </p:normalViewPr>
  <p:slideViewPr>
    <p:cSldViewPr snapToGrid="0">
      <p:cViewPr varScale="1">
        <p:scale>
          <a:sx n="83" d="100"/>
          <a:sy n="83" d="100"/>
        </p:scale>
        <p:origin x="72" y="288"/>
      </p:cViewPr>
      <p:guideLst>
        <p:guide orient="horz" pos="164"/>
        <p:guide pos="3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7D5F973-8B00-4CB8-861D-04604F2885C3}" type="datetimeFigureOut">
              <a:rPr lang="en-IN" smtClean="0"/>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B6E4C-4173-4BE5-B283-2942715E8CDB}" type="slidenum">
              <a:rPr lang="en-IN" smtClean="0"/>
              <a:t>‹#›</a:t>
            </a:fld>
            <a:endParaRPr lang="en-IN"/>
          </a:p>
        </p:txBody>
      </p:sp>
    </p:spTree>
    <p:extLst>
      <p:ext uri="{BB962C8B-B14F-4D97-AF65-F5344CB8AC3E}">
        <p14:creationId xmlns:p14="http://schemas.microsoft.com/office/powerpoint/2010/main" val="87944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D5F973-8B00-4CB8-861D-04604F2885C3}" type="datetimeFigureOut">
              <a:rPr lang="en-IN" smtClean="0"/>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B6E4C-4173-4BE5-B283-2942715E8CDB}" type="slidenum">
              <a:rPr lang="en-IN" smtClean="0"/>
              <a:t>‹#›</a:t>
            </a:fld>
            <a:endParaRPr lang="en-IN"/>
          </a:p>
        </p:txBody>
      </p:sp>
    </p:spTree>
    <p:extLst>
      <p:ext uri="{BB962C8B-B14F-4D97-AF65-F5344CB8AC3E}">
        <p14:creationId xmlns:p14="http://schemas.microsoft.com/office/powerpoint/2010/main" val="2265293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D5F973-8B00-4CB8-861D-04604F2885C3}" type="datetimeFigureOut">
              <a:rPr lang="en-IN" smtClean="0"/>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B6E4C-4173-4BE5-B283-2942715E8CDB}" type="slidenum">
              <a:rPr lang="en-IN" smtClean="0"/>
              <a:t>‹#›</a:t>
            </a:fld>
            <a:endParaRPr lang="en-IN"/>
          </a:p>
        </p:txBody>
      </p:sp>
    </p:spTree>
    <p:extLst>
      <p:ext uri="{BB962C8B-B14F-4D97-AF65-F5344CB8AC3E}">
        <p14:creationId xmlns:p14="http://schemas.microsoft.com/office/powerpoint/2010/main" val="405441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D5F973-8B00-4CB8-861D-04604F2885C3}" type="datetimeFigureOut">
              <a:rPr lang="en-IN" smtClean="0"/>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B6E4C-4173-4BE5-B283-2942715E8CDB}" type="slidenum">
              <a:rPr lang="en-IN" smtClean="0"/>
              <a:t>‹#›</a:t>
            </a:fld>
            <a:endParaRPr lang="en-IN"/>
          </a:p>
        </p:txBody>
      </p:sp>
    </p:spTree>
    <p:extLst>
      <p:ext uri="{BB962C8B-B14F-4D97-AF65-F5344CB8AC3E}">
        <p14:creationId xmlns:p14="http://schemas.microsoft.com/office/powerpoint/2010/main" val="1456799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D5F973-8B00-4CB8-861D-04604F2885C3}" type="datetimeFigureOut">
              <a:rPr lang="en-IN" smtClean="0"/>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FB6E4C-4173-4BE5-B283-2942715E8CDB}" type="slidenum">
              <a:rPr lang="en-IN" smtClean="0"/>
              <a:t>‹#›</a:t>
            </a:fld>
            <a:endParaRPr lang="en-IN"/>
          </a:p>
        </p:txBody>
      </p:sp>
    </p:spTree>
    <p:extLst>
      <p:ext uri="{BB962C8B-B14F-4D97-AF65-F5344CB8AC3E}">
        <p14:creationId xmlns:p14="http://schemas.microsoft.com/office/powerpoint/2010/main" val="484220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7D5F973-8B00-4CB8-861D-04604F2885C3}" type="datetimeFigureOut">
              <a:rPr lang="en-IN" smtClean="0"/>
              <a:t>25-10-2020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FB6E4C-4173-4BE5-B283-2942715E8CDB}" type="slidenum">
              <a:rPr lang="en-IN" smtClean="0"/>
              <a:t>‹#›</a:t>
            </a:fld>
            <a:endParaRPr lang="en-IN"/>
          </a:p>
        </p:txBody>
      </p:sp>
    </p:spTree>
    <p:extLst>
      <p:ext uri="{BB962C8B-B14F-4D97-AF65-F5344CB8AC3E}">
        <p14:creationId xmlns:p14="http://schemas.microsoft.com/office/powerpoint/2010/main" val="2978566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7D5F973-8B00-4CB8-861D-04604F2885C3}" type="datetimeFigureOut">
              <a:rPr lang="en-IN" smtClean="0"/>
              <a:t>25-10-2020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FB6E4C-4173-4BE5-B283-2942715E8CDB}" type="slidenum">
              <a:rPr lang="en-IN" smtClean="0"/>
              <a:t>‹#›</a:t>
            </a:fld>
            <a:endParaRPr lang="en-IN"/>
          </a:p>
        </p:txBody>
      </p:sp>
    </p:spTree>
    <p:extLst>
      <p:ext uri="{BB962C8B-B14F-4D97-AF65-F5344CB8AC3E}">
        <p14:creationId xmlns:p14="http://schemas.microsoft.com/office/powerpoint/2010/main" val="4247779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7D5F973-8B00-4CB8-861D-04604F2885C3}" type="datetimeFigureOut">
              <a:rPr lang="en-IN" smtClean="0"/>
              <a:t>25-10-2020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FB6E4C-4173-4BE5-B283-2942715E8CDB}" type="slidenum">
              <a:rPr lang="en-IN" smtClean="0"/>
              <a:t>‹#›</a:t>
            </a:fld>
            <a:endParaRPr lang="en-IN"/>
          </a:p>
        </p:txBody>
      </p:sp>
    </p:spTree>
    <p:extLst>
      <p:ext uri="{BB962C8B-B14F-4D97-AF65-F5344CB8AC3E}">
        <p14:creationId xmlns:p14="http://schemas.microsoft.com/office/powerpoint/2010/main" val="319679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D5F973-8B00-4CB8-861D-04604F2885C3}" type="datetimeFigureOut">
              <a:rPr lang="en-IN" smtClean="0"/>
              <a:t>25-10-2020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FB6E4C-4173-4BE5-B283-2942715E8CDB}" type="slidenum">
              <a:rPr lang="en-IN" smtClean="0"/>
              <a:t>‹#›</a:t>
            </a:fld>
            <a:endParaRPr lang="en-IN"/>
          </a:p>
        </p:txBody>
      </p:sp>
    </p:spTree>
    <p:extLst>
      <p:ext uri="{BB962C8B-B14F-4D97-AF65-F5344CB8AC3E}">
        <p14:creationId xmlns:p14="http://schemas.microsoft.com/office/powerpoint/2010/main" val="231735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D5F973-8B00-4CB8-861D-04604F2885C3}" type="datetimeFigureOut">
              <a:rPr lang="en-IN" smtClean="0"/>
              <a:t>25-10-2020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FB6E4C-4173-4BE5-B283-2942715E8CDB}" type="slidenum">
              <a:rPr lang="en-IN" smtClean="0"/>
              <a:t>‹#›</a:t>
            </a:fld>
            <a:endParaRPr lang="en-IN"/>
          </a:p>
        </p:txBody>
      </p:sp>
    </p:spTree>
    <p:extLst>
      <p:ext uri="{BB962C8B-B14F-4D97-AF65-F5344CB8AC3E}">
        <p14:creationId xmlns:p14="http://schemas.microsoft.com/office/powerpoint/2010/main" val="49274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D5F973-8B00-4CB8-861D-04604F2885C3}" type="datetimeFigureOut">
              <a:rPr lang="en-IN" smtClean="0"/>
              <a:t>25-10-2020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FB6E4C-4173-4BE5-B283-2942715E8CDB}" type="slidenum">
              <a:rPr lang="en-IN" smtClean="0"/>
              <a:t>‹#›</a:t>
            </a:fld>
            <a:endParaRPr lang="en-IN"/>
          </a:p>
        </p:txBody>
      </p:sp>
    </p:spTree>
    <p:extLst>
      <p:ext uri="{BB962C8B-B14F-4D97-AF65-F5344CB8AC3E}">
        <p14:creationId xmlns:p14="http://schemas.microsoft.com/office/powerpoint/2010/main" val="296513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D5F973-8B00-4CB8-861D-04604F2885C3}" type="datetimeFigureOut">
              <a:rPr lang="en-IN" smtClean="0"/>
              <a:t>25-10-2020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FB6E4C-4173-4BE5-B283-2942715E8CDB}" type="slidenum">
              <a:rPr lang="en-IN" smtClean="0"/>
              <a:t>‹#›</a:t>
            </a:fld>
            <a:endParaRPr lang="en-IN"/>
          </a:p>
        </p:txBody>
      </p:sp>
    </p:spTree>
    <p:extLst>
      <p:ext uri="{BB962C8B-B14F-4D97-AF65-F5344CB8AC3E}">
        <p14:creationId xmlns:p14="http://schemas.microsoft.com/office/powerpoint/2010/main" val="3587101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a:t>
            </a:r>
            <a:endParaRPr lang="en-IN" dirty="0"/>
          </a:p>
        </p:txBody>
      </p:sp>
      <p:sp>
        <p:nvSpPr>
          <p:cNvPr id="3" name="Content Placeholder 2"/>
          <p:cNvSpPr>
            <a:spLocks noGrp="1"/>
          </p:cNvSpPr>
          <p:nvPr>
            <p:ph idx="1"/>
          </p:nvPr>
        </p:nvSpPr>
        <p:spPr/>
        <p:txBody>
          <a:bodyPr>
            <a:normAutofit fontScale="85000" lnSpcReduction="10000"/>
          </a:bodyPr>
          <a:lstStyle/>
          <a:p>
            <a:r>
              <a:rPr lang="en-US" dirty="0"/>
              <a:t>The ASHAs have been actively participating in the COVID-19 household surveys and screening inter-state passengers, migrant workers, and others in the community for symptoms of COVID-19. </a:t>
            </a:r>
            <a:endParaRPr lang="en-US" dirty="0" smtClean="0"/>
          </a:p>
          <a:p>
            <a:r>
              <a:rPr lang="en-US" dirty="0" smtClean="0"/>
              <a:t>The </a:t>
            </a:r>
            <a:r>
              <a:rPr lang="en-US" dirty="0"/>
              <a:t>one-time survey was carried out to identify households with senior citizens, persons with co-morbidities, and immuno-compromised individuals. </a:t>
            </a:r>
            <a:endParaRPr lang="en-US" dirty="0" smtClean="0"/>
          </a:p>
          <a:p>
            <a:r>
              <a:rPr lang="en-US" dirty="0" smtClean="0"/>
              <a:t>The </a:t>
            </a:r>
            <a:r>
              <a:rPr lang="en-US" dirty="0"/>
              <a:t>survey has helped in recognizing the increased vulnerability of these population groups to COVID-19. As a part of the survey, the ASHA workers regularly monitor such high-risk groups in their area. </a:t>
            </a:r>
            <a:endParaRPr lang="en-US" dirty="0" smtClean="0"/>
          </a:p>
          <a:p>
            <a:r>
              <a:rPr lang="en-US" dirty="0" smtClean="0"/>
              <a:t>They </a:t>
            </a:r>
            <a:r>
              <a:rPr lang="en-US" dirty="0"/>
              <a:t>also do follow-up visits varying from once a day in the containment zones to once every 15 days in other areas. They also visit the houses of persons expressing complaints of ILI and SARI symptoms and help connect them to the State Health Department. To help them conduct the survey we have proposed a digital solution called </a:t>
            </a:r>
            <a:r>
              <a:rPr lang="en-US" dirty="0" smtClean="0"/>
              <a:t>“Aarogya Patrika App” </a:t>
            </a:r>
            <a:r>
              <a:rPr lang="en-US" dirty="0"/>
              <a:t>and an Asha Admin panel.</a:t>
            </a:r>
            <a:endParaRPr lang="en-IN" dirty="0"/>
          </a:p>
          <a:p>
            <a:endParaRPr lang="en-IN" dirty="0"/>
          </a:p>
        </p:txBody>
      </p:sp>
    </p:spTree>
    <p:extLst>
      <p:ext uri="{BB962C8B-B14F-4D97-AF65-F5344CB8AC3E}">
        <p14:creationId xmlns:p14="http://schemas.microsoft.com/office/powerpoint/2010/main" val="3123166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flipH="1">
            <a:off x="2653452" y="245533"/>
            <a:ext cx="2494281"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 SYSTEM DESIGN </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30200" y="775732"/>
            <a:ext cx="5520267" cy="5693866"/>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The Smart ASHA Pregnancy Monitoring System has a client-server model. It has specific software and hardware architecture. The main task is to integrate these two components to work together. </a:t>
            </a: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Software Architecture:  The software architecture is comprised of the database, server and the client application. </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Database: The database consists of a number of tables; some are fixed while some are created dynamically. These tables storing the data are implemented in MongoDB. MongoDB database is used as it is easy to use, fast and can store large amount of data efficiently requiring a little configuration. </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Client Application: “The Aarogya Patrika” application is developed in Android studio framework. The application provides an efficient user interface for all the ASHA workers. Android devices being the most popular and affordable of the devices in the world, the android platform was chosen for this system. Moreover, programming in android is easy, user friendly and android has excellent data connectivity. </a:t>
            </a:r>
          </a:p>
          <a:p>
            <a:r>
              <a:rPr lang="en-US" sz="1400" dirty="0" smtClean="0">
                <a:latin typeface="Times New Roman" panose="02020603050405020304" pitchFamily="18" charset="0"/>
                <a:cs typeface="Times New Roman" panose="02020603050405020304" pitchFamily="18" charset="0"/>
              </a:rPr>
              <a:t>Server The server is deployed on Heroku as it is robust, free and easy to deploy  </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Hardware Architecture: The basic hardware requirement for the system is any device having access to the internet connection which can run the “Aarogya Patrika” app and a server to store the database and host the Smart ASHA website. </a:t>
            </a:r>
            <a:endParaRPr lang="en-IN" sz="14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2976" y="46566"/>
            <a:ext cx="4815881" cy="6764867"/>
          </a:xfrm>
          <a:prstGeom prst="rect">
            <a:avLst/>
          </a:prstGeom>
        </p:spPr>
      </p:pic>
    </p:spTree>
    <p:extLst>
      <p:ext uri="{BB962C8B-B14F-4D97-AF65-F5344CB8AC3E}">
        <p14:creationId xmlns:p14="http://schemas.microsoft.com/office/powerpoint/2010/main" val="332808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3708399"/>
            <a:ext cx="5482517" cy="2628000"/>
          </a:xfrm>
          <a:prstGeom prst="rect">
            <a:avLst/>
          </a:prstGeom>
        </p:spPr>
      </p:pic>
      <p:sp>
        <p:nvSpPr>
          <p:cNvPr id="2" name="TextBox 1"/>
          <p:cNvSpPr txBox="1"/>
          <p:nvPr/>
        </p:nvSpPr>
        <p:spPr>
          <a:xfrm>
            <a:off x="481121" y="170976"/>
            <a:ext cx="5512777" cy="6340197"/>
          </a:xfrm>
          <a:prstGeom prst="rect">
            <a:avLst/>
          </a:prstGeom>
          <a:noFill/>
        </p:spPr>
        <p:txBody>
          <a:bodyPr wrap="square" rtlCol="0">
            <a:spAutoFit/>
          </a:bodyPr>
          <a:lstStyle/>
          <a:p>
            <a:pPr fontAlgn="base"/>
            <a:r>
              <a:rPr lang="en-IN" sz="1400" dirty="0">
                <a:latin typeface="Times New Roman" panose="02020603050405020304" pitchFamily="18" charset="0"/>
                <a:cs typeface="Times New Roman" panose="02020603050405020304" pitchFamily="18" charset="0"/>
              </a:rPr>
              <a:t>Login Page for ASHA: The application is made exclusively for ASHA workers. To prevent the non-authorized users from using the application, ASHA has to login with the username and password given to her by the medical supervisor working at the Primary Health Care centre. On click of the login button, the asynchronous process fetches the personal information of ASHA like her name, contact number, village </a:t>
            </a:r>
            <a:r>
              <a:rPr lang="en-IN" sz="1400" dirty="0" smtClean="0">
                <a:latin typeface="Times New Roman" panose="02020603050405020304" pitchFamily="18" charset="0"/>
                <a:cs typeface="Times New Roman" panose="02020603050405020304" pitchFamily="18" charset="0"/>
              </a:rPr>
              <a:t>id and stores the session in local storage for offline use.</a:t>
            </a:r>
          </a:p>
          <a:p>
            <a:pPr fontAlgn="base"/>
            <a:endParaRPr lang="en-US" sz="1400" b="1" dirty="0" smtClean="0">
              <a:latin typeface="Times New Roman" panose="02020603050405020304" pitchFamily="18" charset="0"/>
              <a:cs typeface="Times New Roman" panose="02020603050405020304" pitchFamily="18" charset="0"/>
            </a:endParaRPr>
          </a:p>
          <a:p>
            <a:pPr fontAlgn="base"/>
            <a:r>
              <a:rPr lang="en-US" sz="1400" dirty="0" smtClean="0">
                <a:latin typeface="Times New Roman" panose="02020603050405020304" pitchFamily="18" charset="0"/>
                <a:cs typeface="Times New Roman" panose="02020603050405020304" pitchFamily="18" charset="0"/>
              </a:rPr>
              <a:t>Data Visualization: </a:t>
            </a:r>
            <a:r>
              <a:rPr lang="en-US" sz="1400" dirty="0">
                <a:latin typeface="Times New Roman" panose="02020603050405020304" pitchFamily="18" charset="0"/>
                <a:cs typeface="Times New Roman" panose="02020603050405020304" pitchFamily="18" charset="0"/>
              </a:rPr>
              <a:t>Efficient, meaningful data analysis is at the core of some of today’s most important medical studies. It’s also essential for physicians, nurses, and other health professionals during their day-to-day practice as they interact with health interfaces and databases, generate reports, and review patient information and trends. But a mountain of data is of little use without data visualization. Data visualization brings the most important takeaways in the health industry into focus, helps us identify patterns and correlations, and makes data analysis more efficient.</a:t>
            </a:r>
          </a:p>
          <a:p>
            <a:pPr fontAlgn="base"/>
            <a:r>
              <a:rPr lang="en-US" sz="1400" dirty="0">
                <a:latin typeface="Times New Roman" panose="02020603050405020304" pitchFamily="18" charset="0"/>
                <a:cs typeface="Times New Roman" panose="02020603050405020304" pitchFamily="18" charset="0"/>
              </a:rPr>
              <a:t>For all of these reasons, it’s safe to say that the health industry today could hardly survive without data visualization</a:t>
            </a:r>
            <a:r>
              <a:rPr lang="en-US" sz="1400" dirty="0" smtClean="0">
                <a:latin typeface="Times New Roman" panose="02020603050405020304" pitchFamily="18" charset="0"/>
                <a:cs typeface="Times New Roman" panose="02020603050405020304" pitchFamily="18" charset="0"/>
              </a:rPr>
              <a:t>.</a:t>
            </a:r>
          </a:p>
          <a:p>
            <a:pPr fontAlgn="base"/>
            <a:endParaRPr lang="en-US" sz="1400" dirty="0">
              <a:latin typeface="Times New Roman" panose="02020603050405020304" pitchFamily="18" charset="0"/>
              <a:cs typeface="Times New Roman" panose="02020603050405020304" pitchFamily="18" charset="0"/>
            </a:endParaRPr>
          </a:p>
          <a:p>
            <a:pPr fontAlgn="base"/>
            <a:r>
              <a:rPr lang="en-US" sz="1400" dirty="0">
                <a:latin typeface="Times New Roman" panose="02020603050405020304" pitchFamily="18" charset="0"/>
                <a:cs typeface="Times New Roman" panose="02020603050405020304" pitchFamily="18" charset="0"/>
              </a:rPr>
              <a:t>Dashboards that help medical professionals quickly analyze large sets of data can save time, and can even save lives</a:t>
            </a:r>
            <a:r>
              <a:rPr lang="en-US" sz="1400" dirty="0" smtClean="0">
                <a:latin typeface="Times New Roman" panose="02020603050405020304" pitchFamily="18" charset="0"/>
                <a:cs typeface="Times New Roman" panose="02020603050405020304" pitchFamily="18" charset="0"/>
              </a:rPr>
              <a:t>. The graphs and charts are custom made, interactive and customizable according to the data viewer wish to visualize.</a:t>
            </a:r>
          </a:p>
          <a:p>
            <a:pPr fontAlgn="base"/>
            <a:endParaRPr lang="en-US" sz="1400" dirty="0" smtClean="0">
              <a:latin typeface="Times New Roman" panose="02020603050405020304" pitchFamily="18" charset="0"/>
              <a:cs typeface="Times New Roman" panose="02020603050405020304" pitchFamily="18" charset="0"/>
            </a:endParaRPr>
          </a:p>
          <a:p>
            <a:pPr fontAlgn="base"/>
            <a:endParaRPr lang="en-US" sz="1400" dirty="0">
              <a:latin typeface="Times New Roman" panose="02020603050405020304" pitchFamily="18" charset="0"/>
              <a:cs typeface="Times New Roman" panose="02020603050405020304" pitchFamily="18" charset="0"/>
            </a:endParaRPr>
          </a:p>
          <a:p>
            <a:pPr fontAlgn="base"/>
            <a:endParaRPr lang="en-US" sz="1400" dirty="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258534"/>
            <a:ext cx="5482517" cy="2495079"/>
          </a:xfrm>
          <a:prstGeom prst="rect">
            <a:avLst/>
          </a:prstGeom>
        </p:spPr>
      </p:pic>
    </p:spTree>
    <p:extLst>
      <p:ext uri="{BB962C8B-B14F-4D97-AF65-F5344CB8AC3E}">
        <p14:creationId xmlns:p14="http://schemas.microsoft.com/office/powerpoint/2010/main" val="924669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23920"/>
          <a:stretch/>
        </p:blipFill>
        <p:spPr>
          <a:xfrm>
            <a:off x="6096001" y="0"/>
            <a:ext cx="6096000" cy="2933975"/>
          </a:xfrm>
          <a:prstGeom prst="rect">
            <a:avLst/>
          </a:prstGeom>
        </p:spPr>
      </p:pic>
      <p:sp>
        <p:nvSpPr>
          <p:cNvPr id="2" name="TextBox 1"/>
          <p:cNvSpPr txBox="1"/>
          <p:nvPr/>
        </p:nvSpPr>
        <p:spPr>
          <a:xfrm>
            <a:off x="6708529" y="2933975"/>
            <a:ext cx="5234029" cy="276999"/>
          </a:xfrm>
          <a:prstGeom prst="rect">
            <a:avLst/>
          </a:prstGeom>
          <a:noFill/>
        </p:spPr>
        <p:txBody>
          <a:bodyPr wrap="square" rtlCol="0">
            <a:spAutoFit/>
          </a:bodyPr>
          <a:lstStyle/>
          <a:p>
            <a:pPr algn="ctr"/>
            <a:r>
              <a:rPr lang="en-US" sz="1200" dirty="0"/>
              <a:t> List of registered pregnant women</a:t>
            </a:r>
            <a:endParaRPr lang="en-IN" sz="1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1" y="3457195"/>
            <a:ext cx="6096000" cy="3036353"/>
          </a:xfrm>
          <a:prstGeom prst="rect">
            <a:avLst/>
          </a:prstGeom>
        </p:spPr>
      </p:pic>
      <p:sp>
        <p:nvSpPr>
          <p:cNvPr id="8" name="TextBox 7"/>
          <p:cNvSpPr txBox="1"/>
          <p:nvPr/>
        </p:nvSpPr>
        <p:spPr>
          <a:xfrm flipH="1">
            <a:off x="8662181" y="6555103"/>
            <a:ext cx="1871004" cy="276999"/>
          </a:xfrm>
          <a:prstGeom prst="rect">
            <a:avLst/>
          </a:prstGeom>
          <a:noFill/>
        </p:spPr>
        <p:txBody>
          <a:bodyPr wrap="square" rtlCol="0">
            <a:spAutoFit/>
          </a:bodyPr>
          <a:lstStyle/>
          <a:p>
            <a:r>
              <a:rPr lang="en-US" sz="1200" dirty="0" smtClean="0"/>
              <a:t>JSY and PMMYY details</a:t>
            </a:r>
            <a:endParaRPr lang="en-IN" sz="1200" dirty="0"/>
          </a:p>
        </p:txBody>
      </p:sp>
      <p:sp>
        <p:nvSpPr>
          <p:cNvPr id="9" name="TextBox 8"/>
          <p:cNvSpPr txBox="1"/>
          <p:nvPr/>
        </p:nvSpPr>
        <p:spPr>
          <a:xfrm>
            <a:off x="481462" y="193850"/>
            <a:ext cx="5249008" cy="4524315"/>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List of registered pregnant </a:t>
            </a:r>
            <a:r>
              <a:rPr lang="en-US" sz="1400" dirty="0" smtClean="0">
                <a:latin typeface="Times New Roman" panose="02020603050405020304" pitchFamily="18" charset="0"/>
                <a:cs typeface="Times New Roman" panose="02020603050405020304" pitchFamily="18" charset="0"/>
              </a:rPr>
              <a:t>women:</a:t>
            </a:r>
          </a:p>
          <a:p>
            <a:r>
              <a:rPr lang="en-US" sz="1400" dirty="0" smtClean="0">
                <a:latin typeface="Times New Roman" panose="02020603050405020304" pitchFamily="18" charset="0"/>
                <a:cs typeface="Times New Roman" panose="02020603050405020304" pitchFamily="18" charset="0"/>
              </a:rPr>
              <a:t>The data of pregnant women with </a:t>
            </a:r>
            <a:r>
              <a:rPr lang="en-US" sz="1400" dirty="0">
                <a:latin typeface="Times New Roman" panose="02020603050405020304" pitchFamily="18" charset="0"/>
                <a:cs typeface="Times New Roman" panose="02020603050405020304" pitchFamily="18" charset="0"/>
              </a:rPr>
              <a:t>high-risk pregnancies; , such as swelling in the face or hands, low or high blood pressure, or convulsions and women in their third </a:t>
            </a:r>
            <a:r>
              <a:rPr lang="en-US" sz="1400" dirty="0" smtClean="0">
                <a:latin typeface="Times New Roman" panose="02020603050405020304" pitchFamily="18" charset="0"/>
                <a:cs typeface="Times New Roman" panose="02020603050405020304" pitchFamily="18" charset="0"/>
              </a:rPr>
              <a:t>trimester </a:t>
            </a:r>
            <a:r>
              <a:rPr lang="en-US" sz="1400" dirty="0">
                <a:latin typeface="Times New Roman" panose="02020603050405020304" pitchFamily="18" charset="0"/>
                <a:cs typeface="Times New Roman" panose="02020603050405020304" pitchFamily="18" charset="0"/>
              </a:rPr>
              <a:t>are shown. </a:t>
            </a:r>
            <a:r>
              <a:rPr lang="en-US" sz="1400" dirty="0" smtClean="0">
                <a:latin typeface="Times New Roman" panose="02020603050405020304" pitchFamily="18" charset="0"/>
                <a:cs typeface="Times New Roman" panose="02020603050405020304" pitchFamily="18" charset="0"/>
              </a:rPr>
              <a:t>Pregnant </a:t>
            </a:r>
            <a:r>
              <a:rPr lang="en-US" sz="1400" dirty="0">
                <a:latin typeface="Times New Roman" panose="02020603050405020304" pitchFamily="18" charset="0"/>
                <a:cs typeface="Times New Roman" panose="02020603050405020304" pitchFamily="18" charset="0"/>
              </a:rPr>
              <a:t>women in the </a:t>
            </a:r>
            <a:r>
              <a:rPr lang="en-US" sz="1400" dirty="0" smtClean="0">
                <a:latin typeface="Times New Roman" panose="02020603050405020304" pitchFamily="18" charset="0"/>
                <a:cs typeface="Times New Roman" panose="02020603050405020304" pitchFamily="18" charset="0"/>
              </a:rPr>
              <a:t>who are attending </a:t>
            </a:r>
            <a:r>
              <a:rPr lang="en-US" sz="1400" dirty="0">
                <a:latin typeface="Times New Roman" panose="02020603050405020304" pitchFamily="18" charset="0"/>
                <a:cs typeface="Times New Roman" panose="02020603050405020304" pitchFamily="18" charset="0"/>
              </a:rPr>
              <a:t>antenatal care (ANC) visits at the hospital </a:t>
            </a:r>
            <a:r>
              <a:rPr lang="en-US" sz="1400" dirty="0" smtClean="0">
                <a:latin typeface="Times New Roman" panose="02020603050405020304" pitchFamily="18" charset="0"/>
                <a:cs typeface="Times New Roman" panose="02020603050405020304" pitchFamily="18" charset="0"/>
              </a:rPr>
              <a:t>are also shown. Using the data, they can </a:t>
            </a:r>
            <a:r>
              <a:rPr lang="en-US" sz="1400" dirty="0">
                <a:latin typeface="Times New Roman" panose="02020603050405020304" pitchFamily="18" charset="0"/>
                <a:cs typeface="Times New Roman" panose="02020603050405020304" pitchFamily="18" charset="0"/>
              </a:rPr>
              <a:t>be </a:t>
            </a:r>
            <a:r>
              <a:rPr lang="en-US" sz="1400" dirty="0" smtClean="0">
                <a:latin typeface="Times New Roman" panose="02020603050405020304" pitchFamily="18" charset="0"/>
                <a:cs typeface="Times New Roman" panose="02020603050405020304" pitchFamily="18" charset="0"/>
              </a:rPr>
              <a:t>consulted and educated on the importance of ANC services and can refer to </a:t>
            </a:r>
            <a:r>
              <a:rPr lang="en-US" sz="1400" dirty="0">
                <a:latin typeface="Times New Roman" panose="02020603050405020304" pitchFamily="18" charset="0"/>
                <a:cs typeface="Times New Roman" panose="02020603050405020304" pitchFamily="18" charset="0"/>
              </a:rPr>
              <a:t>them to Village Health Nutrition Days (VHNDs</a:t>
            </a:r>
            <a:r>
              <a:rPr lang="en-US" sz="1400" dirty="0" smtClean="0">
                <a:latin typeface="Times New Roman" panose="02020603050405020304" pitchFamily="18" charset="0"/>
                <a:cs typeface="Times New Roman" panose="02020603050405020304" pitchFamily="18" charset="0"/>
              </a:rPr>
              <a:t>) which are much closer to their homes .</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List of pregnant women </a:t>
            </a:r>
            <a:r>
              <a:rPr lang="en-US" sz="1400" dirty="0" smtClean="0">
                <a:latin typeface="Times New Roman" panose="02020603050405020304" pitchFamily="18" charset="0"/>
                <a:cs typeface="Times New Roman" panose="02020603050405020304" pitchFamily="18" charset="0"/>
              </a:rPr>
              <a:t>getting benefit of JSY and PMMYY: The </a:t>
            </a:r>
            <a:r>
              <a:rPr lang="en-US" sz="1400" dirty="0">
                <a:latin typeface="Times New Roman" panose="02020603050405020304" pitchFamily="18" charset="0"/>
                <a:cs typeface="Times New Roman" panose="02020603050405020304" pitchFamily="18" charset="0"/>
              </a:rPr>
              <a:t>beneficiary would be required to fill up the prescribed scheme forms for registration and claim of the instalment and submit the same at the Anganwadi Centre/ approved Health facility. </a:t>
            </a:r>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Family Planning </a:t>
            </a:r>
            <a:r>
              <a:rPr lang="en-IN" sz="1400" dirty="0" smtClean="0">
                <a:latin typeface="Times New Roman" panose="02020603050405020304" pitchFamily="18" charset="0"/>
                <a:cs typeface="Times New Roman" panose="02020603050405020304" pitchFamily="18" charset="0"/>
              </a:rPr>
              <a:t>Counselling: The list of family planning method planning used by the couples and </a:t>
            </a:r>
            <a:r>
              <a:rPr lang="en-IN" sz="1400" dirty="0">
                <a:latin typeface="Times New Roman" panose="02020603050405020304" pitchFamily="18" charset="0"/>
                <a:cs typeface="Times New Roman" panose="02020603050405020304" pitchFamily="18" charset="0"/>
              </a:rPr>
              <a:t>details about Family Planning </a:t>
            </a:r>
            <a:r>
              <a:rPr lang="en-IN" sz="1400" dirty="0" smtClean="0">
                <a:latin typeface="Times New Roman" panose="02020603050405020304" pitchFamily="18" charset="0"/>
                <a:cs typeface="Times New Roman" panose="02020603050405020304" pitchFamily="18" charset="0"/>
              </a:rPr>
              <a:t>Counselling is available on the portal and accordingly assist ASHAs to </a:t>
            </a:r>
            <a:r>
              <a:rPr lang="en-US" sz="1400" dirty="0">
                <a:latin typeface="Times New Roman" panose="02020603050405020304" pitchFamily="18" charset="0"/>
                <a:cs typeface="Times New Roman" panose="02020603050405020304" pitchFamily="18" charset="0"/>
              </a:rPr>
              <a:t>Provides antenatal care, family planning, and immunizations in villages</a:t>
            </a:r>
          </a:p>
        </p:txBody>
      </p:sp>
    </p:spTree>
    <p:extLst>
      <p:ext uri="{BB962C8B-B14F-4D97-AF65-F5344CB8AC3E}">
        <p14:creationId xmlns:p14="http://schemas.microsoft.com/office/powerpoint/2010/main" val="1644635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6905" y="0"/>
            <a:ext cx="5552444" cy="3042138"/>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36235" b="2491"/>
          <a:stretch/>
        </p:blipFill>
        <p:spPr>
          <a:xfrm>
            <a:off x="6096001" y="3429000"/>
            <a:ext cx="6096000" cy="3050930"/>
          </a:xfrm>
          <a:prstGeom prst="rect">
            <a:avLst/>
          </a:prstGeom>
        </p:spPr>
      </p:pic>
      <p:sp>
        <p:nvSpPr>
          <p:cNvPr id="2" name="TextBox 1"/>
          <p:cNvSpPr txBox="1"/>
          <p:nvPr/>
        </p:nvSpPr>
        <p:spPr>
          <a:xfrm>
            <a:off x="8220808" y="3097069"/>
            <a:ext cx="2936631" cy="276999"/>
          </a:xfrm>
          <a:prstGeom prst="rect">
            <a:avLst/>
          </a:prstGeom>
          <a:noFill/>
        </p:spPr>
        <p:txBody>
          <a:bodyPr wrap="square" rtlCol="0">
            <a:spAutoFit/>
          </a:bodyPr>
          <a:lstStyle/>
          <a:p>
            <a:r>
              <a:rPr lang="en-US" sz="1200" dirty="0" smtClean="0"/>
              <a:t>Immunization details</a:t>
            </a:r>
            <a:endParaRPr lang="en-IN" sz="1200" dirty="0"/>
          </a:p>
        </p:txBody>
      </p:sp>
      <p:sp>
        <p:nvSpPr>
          <p:cNvPr id="3" name="TextBox 2"/>
          <p:cNvSpPr txBox="1"/>
          <p:nvPr/>
        </p:nvSpPr>
        <p:spPr>
          <a:xfrm>
            <a:off x="7200900" y="6479930"/>
            <a:ext cx="5407269" cy="276999"/>
          </a:xfrm>
          <a:prstGeom prst="rect">
            <a:avLst/>
          </a:prstGeom>
          <a:noFill/>
        </p:spPr>
        <p:txBody>
          <a:bodyPr wrap="square" rtlCol="0">
            <a:spAutoFit/>
          </a:bodyPr>
          <a:lstStyle/>
          <a:p>
            <a:r>
              <a:rPr lang="en-US" sz="1200" dirty="0" smtClean="0"/>
              <a:t>Different Diseases present in the area and the modality used</a:t>
            </a:r>
            <a:endParaRPr lang="en-IN" sz="1200" dirty="0"/>
          </a:p>
        </p:txBody>
      </p:sp>
      <p:sp>
        <p:nvSpPr>
          <p:cNvPr id="7" name="TextBox 6"/>
          <p:cNvSpPr txBox="1"/>
          <p:nvPr/>
        </p:nvSpPr>
        <p:spPr>
          <a:xfrm>
            <a:off x="508651" y="188548"/>
            <a:ext cx="4765430" cy="5047536"/>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Immunization</a:t>
            </a:r>
            <a:r>
              <a:rPr lang="en-US" sz="1400" dirty="0" smtClean="0">
                <a:latin typeface="Times New Roman" panose="02020603050405020304" pitchFamily="18" charset="0"/>
                <a:cs typeface="Times New Roman" panose="02020603050405020304" pitchFamily="18" charset="0"/>
              </a:rPr>
              <a:t>: The ASHA enters the vaccines </a:t>
            </a:r>
            <a:r>
              <a:rPr lang="en-US" sz="1400" dirty="0">
                <a:latin typeface="Times New Roman" panose="02020603050405020304" pitchFamily="18" charset="0"/>
                <a:cs typeface="Times New Roman" panose="02020603050405020304" pitchFamily="18" charset="0"/>
              </a:rPr>
              <a:t>up to </a:t>
            </a:r>
            <a:r>
              <a:rPr lang="en-US" sz="1400" dirty="0" smtClean="0">
                <a:latin typeface="Times New Roman" panose="02020603050405020304" pitchFamily="18" charset="0"/>
                <a:cs typeface="Times New Roman" panose="02020603050405020304" pitchFamily="18" charset="0"/>
              </a:rPr>
              <a:t>an year that </a:t>
            </a:r>
            <a:r>
              <a:rPr lang="en-US" sz="1400" dirty="0">
                <a:latin typeface="Times New Roman" panose="02020603050405020304" pitchFamily="18" charset="0"/>
                <a:cs typeface="Times New Roman" panose="02020603050405020304" pitchFamily="18" charset="0"/>
              </a:rPr>
              <a:t>have been given to child. The first cycle of immunization consists of vaccine doses of BCG, Hepatitis B (Birth, 1, 2, and 3), OPV (0, 1, 2 and 3), DPT (1, 2, 3); or </a:t>
            </a:r>
            <a:r>
              <a:rPr lang="en-US" sz="1400" dirty="0" smtClean="0">
                <a:latin typeface="Times New Roman" panose="02020603050405020304" pitchFamily="18" charset="0"/>
                <a:cs typeface="Times New Roman" panose="02020603050405020304" pitchFamily="18" charset="0"/>
              </a:rPr>
              <a:t>equivalent. The </a:t>
            </a:r>
            <a:r>
              <a:rPr lang="en-US" sz="1400" dirty="0">
                <a:latin typeface="Times New Roman" panose="02020603050405020304" pitchFamily="18" charset="0"/>
                <a:cs typeface="Times New Roman" panose="02020603050405020304" pitchFamily="18" charset="0"/>
              </a:rPr>
              <a:t>pregnant women who are registered by ASHA already and who have now surpassed the due date will appear in a list in this activity. This will make it easier for ASHA to identify newborns and get them registered for the immunization. Not taking the vaccines, pose a high risk on the newborns. It is thus very essential to ensure that every newborn is vaccinated properly. </a:t>
            </a:r>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Records of disease prevalent and different modality used:</a:t>
            </a:r>
          </a:p>
          <a:p>
            <a:r>
              <a:rPr lang="en-US" sz="1400" dirty="0" smtClean="0">
                <a:latin typeface="Times New Roman" panose="02020603050405020304" pitchFamily="18" charset="0"/>
                <a:cs typeface="Times New Roman" panose="02020603050405020304" pitchFamily="18" charset="0"/>
              </a:rPr>
              <a:t>NCDs(</a:t>
            </a:r>
            <a:r>
              <a:rPr lang="en-IN" sz="1400" dirty="0">
                <a:latin typeface="Times New Roman" panose="02020603050405020304" pitchFamily="18" charset="0"/>
                <a:cs typeface="Times New Roman" panose="02020603050405020304" pitchFamily="18" charset="0"/>
              </a:rPr>
              <a:t>Non-Communicable Diseases</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are diseases of long duration. These are non-infectious conditions that cannot be transmitted to other </a:t>
            </a:r>
            <a:r>
              <a:rPr lang="en-US" sz="1400" dirty="0" smtClean="0">
                <a:latin typeface="Times New Roman" panose="02020603050405020304" pitchFamily="18" charset="0"/>
                <a:cs typeface="Times New Roman" panose="02020603050405020304" pitchFamily="18" charset="0"/>
              </a:rPr>
              <a:t>individuals. Five Common NCDs on which ASHAs are trained: Hypertension, Diabetes, Cervical Cancer, Breast Cancer and Oral Cancer . A list of all the people with NCDs are shown to the admin.</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This will help to </a:t>
            </a:r>
            <a:r>
              <a:rPr lang="en-US" sz="1400" dirty="0" err="1" smtClean="0">
                <a:latin typeface="Times New Roman" panose="02020603050405020304" pitchFamily="18" charset="0"/>
                <a:cs typeface="Times New Roman" panose="02020603050405020304" pitchFamily="18" charset="0"/>
              </a:rPr>
              <a:t>facilate</a:t>
            </a:r>
            <a:r>
              <a:rPr lang="en-US" sz="1400" dirty="0" smtClean="0">
                <a:latin typeface="Times New Roman" panose="02020603050405020304" pitchFamily="18" charset="0"/>
                <a:cs typeface="Times New Roman" panose="02020603050405020304" pitchFamily="18" charset="0"/>
              </a:rPr>
              <a:t> health </a:t>
            </a:r>
            <a:r>
              <a:rPr lang="en-US" sz="1400" dirty="0">
                <a:latin typeface="Times New Roman" panose="02020603050405020304" pitchFamily="18" charset="0"/>
                <a:cs typeface="Times New Roman" panose="02020603050405020304" pitchFamily="18" charset="0"/>
              </a:rPr>
              <a:t>services; links community members and health facilities; provides </a:t>
            </a:r>
            <a:r>
              <a:rPr lang="en-US" sz="1400" dirty="0" smtClean="0">
                <a:latin typeface="Times New Roman" panose="02020603050405020304" pitchFamily="18" charset="0"/>
                <a:cs typeface="Times New Roman" panose="02020603050405020304" pitchFamily="18" charset="0"/>
              </a:rPr>
              <a:t>community level </a:t>
            </a:r>
            <a:r>
              <a:rPr lang="en-US" sz="1400" dirty="0">
                <a:latin typeface="Times New Roman" panose="02020603050405020304" pitchFamily="18" charset="0"/>
                <a:cs typeface="Times New Roman" panose="02020603050405020304" pitchFamily="18" charset="0"/>
              </a:rPr>
              <a:t>health services; activist building understanding of health and right to </a:t>
            </a:r>
            <a:r>
              <a:rPr lang="en-US" sz="1400" dirty="0" smtClean="0">
                <a:latin typeface="Times New Roman" panose="02020603050405020304" pitchFamily="18" charset="0"/>
                <a:cs typeface="Times New Roman" panose="02020603050405020304" pitchFamily="18" charset="0"/>
              </a:rPr>
              <a:t>health.</a:t>
            </a:r>
          </a:p>
          <a:p>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75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5931" t="15446" r="634" b="13348"/>
          <a:stretch/>
        </p:blipFill>
        <p:spPr>
          <a:xfrm>
            <a:off x="6166514" y="167432"/>
            <a:ext cx="5957753" cy="2938403"/>
          </a:xfrm>
          <a:prstGeom prst="rect">
            <a:avLst/>
          </a:prstGeom>
        </p:spPr>
      </p:pic>
      <p:sp>
        <p:nvSpPr>
          <p:cNvPr id="5" name="Rectangle 4"/>
          <p:cNvSpPr/>
          <p:nvPr/>
        </p:nvSpPr>
        <p:spPr>
          <a:xfrm>
            <a:off x="6166514" y="2976110"/>
            <a:ext cx="6107548" cy="461665"/>
          </a:xfrm>
          <a:prstGeom prst="rect">
            <a:avLst/>
          </a:prstGeom>
        </p:spPr>
        <p:txBody>
          <a:bodyPr wrap="square">
            <a:spAutoFit/>
          </a:bodyPr>
          <a:lstStyle/>
          <a:p>
            <a:pPr algn="ctr"/>
            <a:r>
              <a:rPr lang="en-US" sz="1200" dirty="0"/>
              <a:t>A NoSQL Database with necessary aggregation pipelines highly optimized for high speed data retrieval operations </a:t>
            </a:r>
            <a:endParaRPr lang="en-IN" sz="1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6513" y="3499330"/>
            <a:ext cx="5957753" cy="2875093"/>
          </a:xfrm>
          <a:prstGeom prst="rect">
            <a:avLst/>
          </a:prstGeom>
        </p:spPr>
      </p:pic>
      <p:sp>
        <p:nvSpPr>
          <p:cNvPr id="7" name="TextBox 6"/>
          <p:cNvSpPr txBox="1"/>
          <p:nvPr/>
        </p:nvSpPr>
        <p:spPr>
          <a:xfrm>
            <a:off x="6166512" y="6352365"/>
            <a:ext cx="6025488" cy="276999"/>
          </a:xfrm>
          <a:prstGeom prst="rect">
            <a:avLst/>
          </a:prstGeom>
          <a:noFill/>
        </p:spPr>
        <p:txBody>
          <a:bodyPr wrap="square" rtlCol="0">
            <a:spAutoFit/>
          </a:bodyPr>
          <a:lstStyle/>
          <a:p>
            <a:pPr algn="ctr"/>
            <a:r>
              <a:rPr lang="en-US" sz="1200" dirty="0" smtClean="0"/>
              <a:t>A GraphQL API for interaction of the Mobile App and website with the MongoDB Database</a:t>
            </a:r>
            <a:endParaRPr lang="en-IN" sz="1200" dirty="0"/>
          </a:p>
        </p:txBody>
      </p:sp>
      <p:sp>
        <p:nvSpPr>
          <p:cNvPr id="2" name="TextBox 1"/>
          <p:cNvSpPr txBox="1"/>
          <p:nvPr/>
        </p:nvSpPr>
        <p:spPr>
          <a:xfrm>
            <a:off x="507274" y="3556242"/>
            <a:ext cx="5591505" cy="2677656"/>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GraphQL: At </a:t>
            </a:r>
            <a:r>
              <a:rPr lang="en-US" sz="1400" dirty="0">
                <a:latin typeface="Times New Roman" panose="02020603050405020304" pitchFamily="18" charset="0"/>
                <a:cs typeface="Times New Roman" panose="02020603050405020304" pitchFamily="18" charset="0"/>
              </a:rPr>
              <a:t>its core, GraphQL is a language for querying databases from client-side applications. On the backend, GraphQL specifies to the API how to present the data to the client. GraphQL redefines developers’ work with APIs offering more flexibility and speed to market; it improves client-server interactions by enabling the former to make precise data requests and obtain no more and no less, but exactly what they need</a:t>
            </a:r>
            <a:r>
              <a:rPr lang="en-US" sz="1400" dirty="0" smtClean="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GraphQL </a:t>
            </a:r>
            <a:r>
              <a:rPr lang="en-IN" sz="1400" dirty="0" smtClean="0">
                <a:latin typeface="Times New Roman" panose="02020603050405020304" pitchFamily="18" charset="0"/>
                <a:cs typeface="Times New Roman" panose="02020603050405020304" pitchFamily="18" charset="0"/>
              </a:rPr>
              <a:t>advantages: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Good fit for complex systems and </a:t>
            </a:r>
            <a:r>
              <a:rPr lang="en-US" sz="1400" dirty="0" smtClean="0">
                <a:latin typeface="Times New Roman" panose="02020603050405020304" pitchFamily="18" charset="0"/>
                <a:cs typeface="Times New Roman" panose="02020603050405020304" pitchFamily="18" charset="0"/>
              </a:rPr>
              <a:t>micro services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Fetching data with a single API call</a:t>
            </a:r>
            <a:r>
              <a:rPr lang="en-US" sz="14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Auto generating </a:t>
            </a:r>
            <a:r>
              <a:rPr lang="en-IN" sz="1400" dirty="0">
                <a:latin typeface="Times New Roman" panose="02020603050405020304" pitchFamily="18" charset="0"/>
                <a:cs typeface="Times New Roman" panose="02020603050405020304" pitchFamily="18" charset="0"/>
              </a:rPr>
              <a:t>API </a:t>
            </a:r>
            <a:r>
              <a:rPr lang="en-IN" sz="1400" dirty="0" smtClean="0">
                <a:latin typeface="Times New Roman" panose="02020603050405020304" pitchFamily="18" charset="0"/>
                <a:cs typeface="Times New Roman" panose="02020603050405020304" pitchFamily="18" charset="0"/>
              </a:rPr>
              <a:t>documentation</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Detailed error messages</a:t>
            </a:r>
          </a:p>
          <a:p>
            <a:endParaRPr lang="en-US" sz="1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07274" y="182464"/>
            <a:ext cx="5596466" cy="3539430"/>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MongoDB: NoSQL </a:t>
            </a:r>
            <a:r>
              <a:rPr lang="en-US" sz="1400" dirty="0">
                <a:latin typeface="Times New Roman" panose="02020603050405020304" pitchFamily="18" charset="0"/>
                <a:cs typeface="Times New Roman" panose="02020603050405020304" pitchFamily="18" charset="0"/>
              </a:rPr>
              <a:t>databases were created in response to the limitations of traditional relational database technology. When compared to relational databases, NoSQL databases are often more scalable and provide superior performance. In addition, the flexibility and ease of use of their data models can speed development in comparison to the relational model, especially in the cloud computing environment</a:t>
            </a:r>
            <a:r>
              <a:rPr lang="en-US" sz="1400" dirty="0" smtClean="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Each specific type of NoSQL database has different strengths, but all share fundamental characteristics that allow them to:</a:t>
            </a:r>
          </a:p>
          <a:p>
            <a:r>
              <a:rPr lang="en-US" sz="1400" dirty="0">
                <a:latin typeface="Times New Roman" panose="02020603050405020304" pitchFamily="18" charset="0"/>
                <a:cs typeface="Times New Roman" panose="02020603050405020304" pitchFamily="18" charset="0"/>
              </a:rPr>
              <a:t>Handle large volumes of data at high speed with a scale-out architecture</a:t>
            </a:r>
          </a:p>
          <a:p>
            <a:r>
              <a:rPr lang="en-US" sz="1400" dirty="0">
                <a:latin typeface="Times New Roman" panose="02020603050405020304" pitchFamily="18" charset="0"/>
                <a:cs typeface="Times New Roman" panose="02020603050405020304" pitchFamily="18" charset="0"/>
              </a:rPr>
              <a:t>Store </a:t>
            </a:r>
            <a:r>
              <a:rPr lang="en-US" sz="1400" dirty="0" smtClean="0">
                <a:latin typeface="Times New Roman" panose="02020603050405020304" pitchFamily="18" charset="0"/>
                <a:cs typeface="Times New Roman" panose="02020603050405020304" pitchFamily="18" charset="0"/>
              </a:rPr>
              <a:t>unstructured, </a:t>
            </a:r>
            <a:r>
              <a:rPr lang="en-US" sz="1400" dirty="0">
                <a:latin typeface="Times New Roman" panose="02020603050405020304" pitchFamily="18" charset="0"/>
                <a:cs typeface="Times New Roman" panose="02020603050405020304" pitchFamily="18" charset="0"/>
              </a:rPr>
              <a:t>semi-structured, or structured data</a:t>
            </a:r>
          </a:p>
          <a:p>
            <a:r>
              <a:rPr lang="en-US" sz="1400" dirty="0">
                <a:latin typeface="Times New Roman" panose="02020603050405020304" pitchFamily="18" charset="0"/>
                <a:cs typeface="Times New Roman" panose="02020603050405020304" pitchFamily="18" charset="0"/>
              </a:rPr>
              <a:t>Enable easy updates to schemas and fields</a:t>
            </a:r>
          </a:p>
          <a:p>
            <a:r>
              <a:rPr lang="en-US" sz="1400" dirty="0">
                <a:latin typeface="Times New Roman" panose="02020603050405020304" pitchFamily="18" charset="0"/>
                <a:cs typeface="Times New Roman" panose="02020603050405020304" pitchFamily="18" charset="0"/>
              </a:rPr>
              <a:t>Be developer-friendly</a:t>
            </a:r>
          </a:p>
          <a:p>
            <a:r>
              <a:rPr lang="en-US" sz="1400" dirty="0">
                <a:latin typeface="Times New Roman" panose="02020603050405020304" pitchFamily="18" charset="0"/>
                <a:cs typeface="Times New Roman" panose="02020603050405020304" pitchFamily="18" charset="0"/>
              </a:rPr>
              <a:t>Take full advantage of the cloud to deliver zero downtime</a:t>
            </a:r>
          </a:p>
          <a:p>
            <a:r>
              <a:rPr lang="en-US" sz="1400" dirty="0">
                <a:latin typeface="Times New Roman" panose="02020603050405020304" pitchFamily="18" charset="0"/>
                <a:cs typeface="Times New Roman" panose="02020603050405020304" pitchFamily="18" charset="0"/>
              </a:rPr>
              <a:t>These capabilities provide users with many advantages compared to relational databases.</a:t>
            </a:r>
          </a:p>
          <a:p>
            <a:endParaRPr lang="en-IN" sz="1400" dirty="0"/>
          </a:p>
        </p:txBody>
      </p:sp>
    </p:spTree>
    <p:extLst>
      <p:ext uri="{BB962C8B-B14F-4D97-AF65-F5344CB8AC3E}">
        <p14:creationId xmlns:p14="http://schemas.microsoft.com/office/powerpoint/2010/main" val="74095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4198" b="14568"/>
          <a:stretch/>
        </p:blipFill>
        <p:spPr>
          <a:xfrm>
            <a:off x="539672" y="177800"/>
            <a:ext cx="3165231" cy="5571068"/>
          </a:xfrm>
          <a:prstGeom prst="rect">
            <a:avLst/>
          </a:prstGeom>
        </p:spPr>
      </p:pic>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t="3827" b="3827"/>
          <a:stretch/>
        </p:blipFill>
        <p:spPr>
          <a:xfrm>
            <a:off x="4454117" y="177801"/>
            <a:ext cx="3165231" cy="5571068"/>
          </a:xfrm>
          <a:prstGeom prst="rect">
            <a:avLst/>
          </a:prstGeom>
        </p:spPr>
      </p:pic>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l="-1069" t="42259" r="1069" b="4408"/>
          <a:stretch/>
        </p:blipFill>
        <p:spPr>
          <a:xfrm>
            <a:off x="8233095" y="177800"/>
            <a:ext cx="3165231" cy="5571068"/>
          </a:xfrm>
          <a:prstGeom prst="rect">
            <a:avLst/>
          </a:prstGeom>
        </p:spPr>
      </p:pic>
      <p:sp>
        <p:nvSpPr>
          <p:cNvPr id="2" name="TextBox 1"/>
          <p:cNvSpPr txBox="1"/>
          <p:nvPr/>
        </p:nvSpPr>
        <p:spPr>
          <a:xfrm flipH="1">
            <a:off x="3559386" y="6163733"/>
            <a:ext cx="5897881"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Household and Member details collected by ASHAs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2658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t="9135" b="4815"/>
          <a:stretch/>
        </p:blipFill>
        <p:spPr>
          <a:xfrm>
            <a:off x="4616937" y="300566"/>
            <a:ext cx="3165231" cy="5901267"/>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3025" b="15493"/>
          <a:stretch/>
        </p:blipFill>
        <p:spPr>
          <a:xfrm>
            <a:off x="644117" y="300567"/>
            <a:ext cx="3165231" cy="5901266"/>
          </a:xfrm>
          <a:prstGeom prst="rect">
            <a:avLst/>
          </a:prstGeom>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t="8318" b="4723"/>
          <a:stretch/>
        </p:blipFill>
        <p:spPr>
          <a:xfrm>
            <a:off x="8678984" y="260350"/>
            <a:ext cx="3165231" cy="5941483"/>
          </a:xfrm>
          <a:prstGeom prst="rect">
            <a:avLst/>
          </a:prstGeom>
        </p:spPr>
      </p:pic>
      <p:sp>
        <p:nvSpPr>
          <p:cNvPr id="4" name="TextBox 3"/>
          <p:cNvSpPr txBox="1"/>
          <p:nvPr/>
        </p:nvSpPr>
        <p:spPr>
          <a:xfrm flipH="1">
            <a:off x="4685450" y="6350000"/>
            <a:ext cx="4534749"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Couple Information collected by ASHAs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95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8774" b="6838"/>
          <a:stretch/>
        </p:blipFill>
        <p:spPr>
          <a:xfrm>
            <a:off x="4149318" y="643464"/>
            <a:ext cx="3165231" cy="5537201"/>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8272" b="4321"/>
          <a:stretch/>
        </p:blipFill>
        <p:spPr>
          <a:xfrm>
            <a:off x="7815385" y="643465"/>
            <a:ext cx="3165231" cy="5537201"/>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9568" b="4321"/>
          <a:stretch/>
        </p:blipFill>
        <p:spPr>
          <a:xfrm>
            <a:off x="587375" y="643464"/>
            <a:ext cx="3165231" cy="5537201"/>
          </a:xfrm>
          <a:prstGeom prst="rect">
            <a:avLst/>
          </a:prstGeom>
        </p:spPr>
      </p:pic>
      <p:sp>
        <p:nvSpPr>
          <p:cNvPr id="7" name="TextBox 6"/>
          <p:cNvSpPr txBox="1"/>
          <p:nvPr/>
        </p:nvSpPr>
        <p:spPr>
          <a:xfrm>
            <a:off x="4859867" y="6273801"/>
            <a:ext cx="3395133"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Pregnancy and child details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255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TotalTime>
  <Words>1243</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Abstract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PREDATOR</dc:creator>
  <cp:lastModifiedBy>kartik chawda</cp:lastModifiedBy>
  <cp:revision>34</cp:revision>
  <dcterms:created xsi:type="dcterms:W3CDTF">2020-08-27T07:56:53Z</dcterms:created>
  <dcterms:modified xsi:type="dcterms:W3CDTF">2020-10-25T12:50:06Z</dcterms:modified>
</cp:coreProperties>
</file>