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306" r:id="rId4"/>
    <p:sldId id="315" r:id="rId5"/>
    <p:sldId id="307" r:id="rId6"/>
    <p:sldId id="308" r:id="rId7"/>
    <p:sldId id="298" r:id="rId8"/>
    <p:sldId id="311" r:id="rId9"/>
    <p:sldId id="300" r:id="rId10"/>
    <p:sldId id="309" r:id="rId11"/>
    <p:sldId id="310" r:id="rId12"/>
    <p:sldId id="313" r:id="rId13"/>
    <p:sldId id="312" r:id="rId14"/>
    <p:sldId id="314" r:id="rId15"/>
    <p:sldId id="285" r:id="rId16"/>
  </p:sldIdLst>
  <p:sldSz cx="12192000" cy="6858000"/>
  <p:notesSz cx="6858000" cy="9144000"/>
  <p:embeddedFontLst>
    <p:embeddedFont>
      <p:font typeface="Bookman Old Style" panose="020506040505050202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w7JDZt2evsIApjlTFrhKNCwlm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C00000"/>
    <a:srgbClr val="CC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E996E-7DFB-4B3F-A6EE-56B397C39ED0}">
  <a:tblStyle styleId="{610E996E-7DFB-4B3F-A6EE-56B397C39ED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63"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6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6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3A0623-6C02-4FF8-B1EE-3BDBA504D3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bvbcvbbvcb</a:t>
            </a:r>
          </a:p>
        </p:txBody>
      </p:sp>
      <p:sp>
        <p:nvSpPr>
          <p:cNvPr id="3" name="Date Placeholder 2">
            <a:extLst>
              <a:ext uri="{FF2B5EF4-FFF2-40B4-BE49-F238E27FC236}">
                <a16:creationId xmlns:a16="http://schemas.microsoft.com/office/drawing/2014/main" id="{5D055B26-6CFB-41F7-8340-FB28D71EAB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58E562-F061-4644-826D-1BFD56604807}" type="datetime1">
              <a:rPr lang="en-US" smtClean="0"/>
              <a:t>12/1/2020</a:t>
            </a:fld>
            <a:endParaRPr lang="en-IN"/>
          </a:p>
        </p:txBody>
      </p:sp>
      <p:sp>
        <p:nvSpPr>
          <p:cNvPr id="4" name="Footer Placeholder 3">
            <a:extLst>
              <a:ext uri="{FF2B5EF4-FFF2-40B4-BE49-F238E27FC236}">
                <a16:creationId xmlns:a16="http://schemas.microsoft.com/office/drawing/2014/main" id="{23325BDD-A80D-460F-9498-9BA8734364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cvvcbcvbcb</a:t>
            </a:r>
          </a:p>
        </p:txBody>
      </p:sp>
      <p:sp>
        <p:nvSpPr>
          <p:cNvPr id="5" name="Slide Number Placeholder 4">
            <a:extLst>
              <a:ext uri="{FF2B5EF4-FFF2-40B4-BE49-F238E27FC236}">
                <a16:creationId xmlns:a16="http://schemas.microsoft.com/office/drawing/2014/main" id="{23127EF3-3F52-4BDA-8D85-63F74C4FD6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6D1BAB-C194-4929-BBB0-3AC045FDF8A3}" type="slidenum">
              <a:rPr lang="en-IN" smtClean="0"/>
              <a:t>‹#›</a:t>
            </a:fld>
            <a:endParaRPr lang="en-IN"/>
          </a:p>
        </p:txBody>
      </p:sp>
    </p:spTree>
    <p:extLst>
      <p:ext uri="{BB962C8B-B14F-4D97-AF65-F5344CB8AC3E}">
        <p14:creationId xmlns:p14="http://schemas.microsoft.com/office/powerpoint/2010/main" val="23933657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91954389"/>
      </p:ext>
    </p:extLst>
  </p:cSld>
  <p:clrMap bg1="lt1" tx1="dk1" bg2="dk2" tx2="lt2" accent1="accent1" accent2="accent2" accent3="accent3" accent4="accent4" accent5="accent5" accent6="accent6" hlink="hlink" folHlink="folHlink"/>
  <p:hf/>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187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424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387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4" name="Google Shape;42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486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38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651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576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18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94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069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777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5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CA1C2DD-EE0A-4C47-BC96-DD2C0256825A}" type="datetime1">
              <a:rPr lang="en-US" smtClean="0"/>
              <a:t>12/1/2020</a:t>
            </a:fld>
            <a:endParaRPr/>
          </a:p>
        </p:txBody>
      </p:sp>
      <p:sp>
        <p:nvSpPr>
          <p:cNvPr id="15" name="Google Shape;1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Engineering Department</a:t>
            </a:r>
            <a:endParaRPr/>
          </a:p>
        </p:txBody>
      </p:sp>
      <p:sp>
        <p:nvSpPr>
          <p:cNvPr id="16" name="Google Shape;1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B9AC58-44A6-4DEB-A251-096A7AC3CD79}" type="datetime1">
              <a:rPr lang="en-US" smtClean="0"/>
              <a:t>12/1/2020</a:t>
            </a:fld>
            <a:endParaRPr/>
          </a:p>
        </p:txBody>
      </p:sp>
      <p:sp>
        <p:nvSpPr>
          <p:cNvPr id="28" name="Google Shape;2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Engineering Department</a:t>
            </a:r>
            <a:endParaRPr/>
          </a:p>
        </p:txBody>
      </p:sp>
      <p:sp>
        <p:nvSpPr>
          <p:cNvPr id="29" name="Google Shape;2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AD71C7D-01F5-4D69-AA56-8EBB99241B97}" type="datetime1">
              <a:rPr lang="en-US" smtClean="0"/>
              <a:t>12/1/2020</a:t>
            </a:fld>
            <a:endParaRPr/>
          </a:p>
        </p:txBody>
      </p:sp>
      <p:sp>
        <p:nvSpPr>
          <p:cNvPr id="34" name="Google Shape;3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Engineering Department</a:t>
            </a:r>
            <a:endParaRPr/>
          </a:p>
        </p:txBody>
      </p:sp>
      <p:sp>
        <p:nvSpPr>
          <p:cNvPr id="35" name="Google Shape;3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0419EFA-4FBE-43F2-BD6F-2BDDDBF20CE4}" type="datetime1">
              <a:rPr lang="en-US" smtClean="0"/>
              <a:t>12/1/2020</a:t>
            </a:fld>
            <a:endParaRPr/>
          </a:p>
        </p:txBody>
      </p:sp>
      <p:sp>
        <p:nvSpPr>
          <p:cNvPr id="43" name="Google Shape;4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Engineering Department</a:t>
            </a:r>
            <a:endParaRPr/>
          </a:p>
        </p:txBody>
      </p:sp>
      <p:sp>
        <p:nvSpPr>
          <p:cNvPr id="44" name="Google Shape;4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7CB2479-3DFE-4E59-BB24-2B94C920F21A}" type="datetime1">
              <a:rPr lang="en-US" smtClean="0"/>
              <a:t>12/1/2020</a:t>
            </a:fld>
            <a:endParaRPr/>
          </a:p>
        </p:txBody>
      </p:sp>
      <p:sp>
        <p:nvSpPr>
          <p:cNvPr id="66" name="Google Shape;66;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Engineering Department</a:t>
            </a:r>
            <a:endParaRPr/>
          </a:p>
        </p:txBody>
      </p:sp>
      <p:sp>
        <p:nvSpPr>
          <p:cNvPr id="67" name="Google Shape;67;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CBD7148-2FFD-4E64-803F-123A9E4F4061}" type="datetime1">
              <a:rPr lang="en-US" smtClean="0"/>
              <a:t>12/1/2020</a:t>
            </a:fld>
            <a:endParaRPr/>
          </a:p>
        </p:txBody>
      </p:sp>
      <p:sp>
        <p:nvSpPr>
          <p:cNvPr id="72" name="Google Shape;7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Engineering Department</a:t>
            </a:r>
            <a:endParaRPr/>
          </a:p>
        </p:txBody>
      </p:sp>
      <p:sp>
        <p:nvSpPr>
          <p:cNvPr id="73" name="Google Shape;7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6055DB0-85D0-454D-B712-204FAF7E02AD}" type="datetime1">
              <a:rPr lang="en-US" smtClean="0"/>
              <a:t>12/1/2020</a:t>
            </a:fld>
            <a:endParaRPr/>
          </a:p>
        </p:txBody>
      </p:sp>
      <p:sp>
        <p:nvSpPr>
          <p:cNvPr id="78" name="Google Shape;78;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Computer Engineering Department</a:t>
            </a:r>
            <a:endParaRPr/>
          </a:p>
        </p:txBody>
      </p:sp>
      <p:sp>
        <p:nvSpPr>
          <p:cNvPr id="79" name="Google Shape;79;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BA2DEB6-1D96-4E83-A7D0-BBD15A0838E2}" type="datetime1">
              <a:rPr lang="en-US" smtClean="0"/>
              <a:t>12/1/2020</a:t>
            </a:fld>
            <a:endParaRPr/>
          </a:p>
        </p:txBody>
      </p:sp>
      <p:sp>
        <p:nvSpPr>
          <p:cNvPr id="9" name="Google Shape;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Computer Engineering Department</a:t>
            </a:r>
            <a:endParaRPr/>
          </a:p>
        </p:txBody>
      </p:sp>
      <p:sp>
        <p:nvSpPr>
          <p:cNvPr id="10" name="Google Shape;1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7" r:id="rId5"/>
    <p:sldLayoutId id="2147483658" r:id="rId6"/>
    <p:sldLayoutId id="2147483659"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2"/>
          <p:cNvPicPr preferRelativeResize="0"/>
          <p:nvPr/>
        </p:nvPicPr>
        <p:blipFill rotWithShape="1">
          <a:blip r:embed="rId3">
            <a:alphaModFix/>
          </a:blip>
          <a:srcRect/>
          <a:stretch/>
        </p:blipFill>
        <p:spPr>
          <a:xfrm rot="5400000">
            <a:off x="4926905" y="1460761"/>
            <a:ext cx="478058" cy="10358136"/>
          </a:xfrm>
          <a:prstGeom prst="rect">
            <a:avLst/>
          </a:prstGeom>
          <a:noFill/>
          <a:ln>
            <a:noFill/>
          </a:ln>
        </p:spPr>
      </p:pic>
      <p:pic>
        <p:nvPicPr>
          <p:cNvPr id="85" name="Google Shape;85;p2" descr="A close up of a sign&#10;&#10;Description automatically generated"/>
          <p:cNvPicPr preferRelativeResize="0">
            <a:picLocks noGrp="1"/>
          </p:cNvPicPr>
          <p:nvPr>
            <p:ph type="body" idx="1"/>
          </p:nvPr>
        </p:nvPicPr>
        <p:blipFill rotWithShape="1">
          <a:blip r:embed="rId4">
            <a:alphaModFix/>
          </a:blip>
          <a:srcRect/>
          <a:stretch/>
        </p:blipFill>
        <p:spPr>
          <a:xfrm>
            <a:off x="10844462" y="332681"/>
            <a:ext cx="968545" cy="721920"/>
          </a:xfrm>
          <a:prstGeom prst="rect">
            <a:avLst/>
          </a:prstGeom>
          <a:noFill/>
          <a:ln>
            <a:noFill/>
          </a:ln>
        </p:spPr>
      </p:pic>
      <p:pic>
        <p:nvPicPr>
          <p:cNvPr id="86" name="Google Shape;86;p2"/>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87" name="Google Shape;87;p2"/>
          <p:cNvPicPr preferRelativeResize="0"/>
          <p:nvPr/>
        </p:nvPicPr>
        <p:blipFill rotWithShape="1">
          <a:blip r:embed="rId3">
            <a:alphaModFix/>
          </a:blip>
          <a:srcRect/>
          <a:stretch/>
        </p:blipFill>
        <p:spPr>
          <a:xfrm rot="5400000">
            <a:off x="107253" y="5934335"/>
            <a:ext cx="346080" cy="586852"/>
          </a:xfrm>
          <a:prstGeom prst="rect">
            <a:avLst/>
          </a:prstGeom>
          <a:noFill/>
          <a:ln>
            <a:noFill/>
          </a:ln>
        </p:spPr>
      </p:pic>
      <p:pic>
        <p:nvPicPr>
          <p:cNvPr id="88" name="Google Shape;88;p2"/>
          <p:cNvPicPr preferRelativeResize="0"/>
          <p:nvPr/>
        </p:nvPicPr>
        <p:blipFill>
          <a:blip r:embed="rId6">
            <a:alphaModFix/>
          </a:blip>
          <a:stretch>
            <a:fillRect/>
          </a:stretch>
        </p:blipFill>
        <p:spPr>
          <a:xfrm>
            <a:off x="358425" y="171775"/>
            <a:ext cx="4190835" cy="721925"/>
          </a:xfrm>
          <a:prstGeom prst="rect">
            <a:avLst/>
          </a:prstGeom>
          <a:noFill/>
          <a:ln>
            <a:noFill/>
          </a:ln>
        </p:spPr>
      </p:pic>
      <p:sp>
        <p:nvSpPr>
          <p:cNvPr id="89" name="Google Shape;89;p2"/>
          <p:cNvSpPr txBox="1"/>
          <p:nvPr/>
        </p:nvSpPr>
        <p:spPr>
          <a:xfrm>
            <a:off x="809425" y="1054600"/>
            <a:ext cx="10904354" cy="500012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solidFill>
                  <a:srgbClr val="C00000"/>
                </a:solidFill>
                <a:latin typeface="Century Gothic" panose="020B0502020202020204" pitchFamily="34" charset="0"/>
                <a:ea typeface="Algerian"/>
                <a:cs typeface="Algerian"/>
                <a:sym typeface="Algerian"/>
              </a:rPr>
              <a:t>K. J. </a:t>
            </a:r>
            <a:r>
              <a:rPr lang="en-US" sz="2000" b="1" dirty="0" err="1">
                <a:solidFill>
                  <a:srgbClr val="C00000"/>
                </a:solidFill>
                <a:latin typeface="Century Gothic" panose="020B0502020202020204" pitchFamily="34" charset="0"/>
                <a:ea typeface="Algerian"/>
                <a:cs typeface="Algerian"/>
                <a:sym typeface="Algerian"/>
              </a:rPr>
              <a:t>Somaiya</a:t>
            </a:r>
            <a:r>
              <a:rPr lang="en-US" sz="2000" b="1" dirty="0">
                <a:solidFill>
                  <a:srgbClr val="C00000"/>
                </a:solidFill>
                <a:latin typeface="Century Gothic" panose="020B0502020202020204" pitchFamily="34" charset="0"/>
                <a:ea typeface="Algerian"/>
                <a:cs typeface="Algerian"/>
                <a:sym typeface="Algerian"/>
              </a:rPr>
              <a:t> Institute of Engineering &amp; Information Technology, Mumbai</a:t>
            </a:r>
            <a:endParaRPr sz="1800" b="1" dirty="0">
              <a:solidFill>
                <a:srgbClr val="C00000"/>
              </a:solidFill>
              <a:latin typeface="Century Gothic" panose="020B0502020202020204" pitchFamily="34" charset="0"/>
              <a:ea typeface="Algerian"/>
              <a:cs typeface="Algerian"/>
              <a:sym typeface="Algerian"/>
            </a:endParaRPr>
          </a:p>
          <a:p>
            <a:pPr marL="0" lvl="0" indent="0" algn="ctr" rtl="0">
              <a:spcBef>
                <a:spcPts val="0"/>
              </a:spcBef>
              <a:spcAft>
                <a:spcPts val="0"/>
              </a:spcAft>
              <a:buNone/>
            </a:pPr>
            <a:r>
              <a:rPr lang="en-US" sz="2400" b="1" u="sng" dirty="0">
                <a:solidFill>
                  <a:srgbClr val="052358"/>
                </a:solidFill>
                <a:latin typeface="Times New Roman"/>
                <a:ea typeface="Times New Roman"/>
                <a:cs typeface="Times New Roman"/>
                <a:sym typeface="Times New Roman"/>
              </a:rPr>
              <a:t>Department of Computer Engineering</a:t>
            </a:r>
            <a:r>
              <a:rPr lang="en-US" sz="2000" b="1" u="sng" dirty="0">
                <a:solidFill>
                  <a:srgbClr val="052358"/>
                </a:solidFill>
                <a:latin typeface="Times New Roman"/>
                <a:ea typeface="Times New Roman"/>
                <a:cs typeface="Times New Roman"/>
                <a:sym typeface="Times New Roman"/>
              </a:rPr>
              <a:t> </a:t>
            </a:r>
          </a:p>
          <a:p>
            <a:pPr marL="0" lvl="0" indent="0" algn="ctr" rtl="0">
              <a:spcBef>
                <a:spcPts val="0"/>
              </a:spcBef>
              <a:spcAft>
                <a:spcPts val="0"/>
              </a:spcAft>
              <a:buNone/>
            </a:pPr>
            <a:endParaRPr lang="en-US" sz="1800" b="1" dirty="0">
              <a:solidFill>
                <a:schemeClr val="tx1"/>
              </a:solidFill>
              <a:latin typeface="Times New Roman"/>
              <a:ea typeface="Times New Roman"/>
              <a:cs typeface="Times New Roman"/>
              <a:sym typeface="Times New Roman"/>
            </a:endParaRPr>
          </a:p>
          <a:p>
            <a:pPr marL="0" lvl="0" indent="0" algn="ctr" rtl="0">
              <a:spcBef>
                <a:spcPts val="0"/>
              </a:spcBef>
              <a:spcAft>
                <a:spcPts val="0"/>
              </a:spcAft>
              <a:buNone/>
            </a:pP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Final Year Project Presentation (</a:t>
            </a:r>
            <a:r>
              <a:rPr lang="en-US" sz="1800" b="1" dirty="0" err="1">
                <a:solidFill>
                  <a:schemeClr val="tx1"/>
                </a:solidFill>
                <a:latin typeface="Times New Roman" panose="02020603050405020304" pitchFamily="18" charset="0"/>
                <a:ea typeface="Times New Roman"/>
                <a:cs typeface="Times New Roman" panose="02020603050405020304" pitchFamily="18" charset="0"/>
                <a:sym typeface="Times New Roman"/>
              </a:rPr>
              <a:t>Sem</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VII)</a:t>
            </a:r>
          </a:p>
          <a:p>
            <a:pPr marL="0" lvl="0" indent="0" algn="ctr" rtl="0">
              <a:spcBef>
                <a:spcPts val="0"/>
              </a:spcBef>
              <a:spcAft>
                <a:spcPts val="0"/>
              </a:spcAft>
              <a:buNone/>
            </a:pPr>
            <a:r>
              <a:rPr lang="en-US" sz="2000" b="1" dirty="0">
                <a:solidFill>
                  <a:srgbClr val="052358"/>
                </a:solidFill>
                <a:latin typeface="Times New Roman" panose="02020603050405020304" pitchFamily="18" charset="0"/>
                <a:cs typeface="Times New Roman" panose="02020603050405020304" pitchFamily="18" charset="0"/>
                <a:sym typeface="Times New Roman"/>
              </a:rPr>
              <a:t>Academic Year 2020-21 </a:t>
            </a:r>
          </a:p>
          <a:p>
            <a:pPr marL="0" lvl="0" indent="0" algn="ctr" rtl="0">
              <a:spcBef>
                <a:spcPts val="0"/>
              </a:spcBef>
              <a:spcAft>
                <a:spcPts val="0"/>
              </a:spcAft>
              <a:buNone/>
            </a:pPr>
            <a:endParaRPr sz="1000" dirty="0">
              <a:solidFill>
                <a:srgbClr val="052358"/>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N" sz="2800" b="1" dirty="0">
                <a:solidFill>
                  <a:srgbClr val="C00000"/>
                </a:solidFill>
                <a:latin typeface="Times New Roman" panose="02020603050405020304" pitchFamily="18" charset="0"/>
                <a:ea typeface="Times New Roman"/>
                <a:cs typeface="Times New Roman" panose="02020603050405020304" pitchFamily="18" charset="0"/>
                <a:sym typeface="Times New Roman"/>
              </a:rPr>
              <a:t>Survey App for ASHA Workers (Aarogya Patrika)</a:t>
            </a:r>
            <a:endParaRPr sz="2400" b="1"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lang="en-IN" sz="2500" b="1"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Kartik Chawda – 7</a:t>
            </a:r>
          </a:p>
          <a:p>
            <a:pPr algn="ct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Yash Gandhi - 17 </a:t>
            </a:r>
          </a:p>
          <a:p>
            <a:pPr marL="0" lvl="0" indent="0" algn="ctr" rtl="0">
              <a:spcBef>
                <a:spcPts val="0"/>
              </a:spcBef>
              <a:spcAft>
                <a:spcPts val="0"/>
              </a:spcAft>
              <a:buNone/>
            </a:pP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Juhi Gori – 19</a:t>
            </a:r>
          </a:p>
          <a:p>
            <a:pPr marL="0" lvl="0" indent="0" algn="ctr" rtl="0">
              <a:spcBef>
                <a:spcPts val="0"/>
              </a:spcBef>
              <a:spcAft>
                <a:spcPts val="0"/>
              </a:spcAft>
              <a:buNone/>
            </a:pPr>
            <a:endParaRPr lang="en-IN" sz="1050" dirty="0">
              <a:solidFill>
                <a:srgbClr val="052358"/>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IN" sz="1050" dirty="0">
              <a:solidFill>
                <a:srgbClr val="052358"/>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3200" b="1" dirty="0">
                <a:solidFill>
                  <a:srgbClr val="052358"/>
                </a:solidFill>
                <a:latin typeface="Times New Roman" panose="02020603050405020304" pitchFamily="18" charset="0"/>
                <a:ea typeface="Times New Roman"/>
                <a:cs typeface="Times New Roman" panose="02020603050405020304" pitchFamily="18" charset="0"/>
                <a:sym typeface="Times New Roman"/>
              </a:rPr>
              <a:t>Supervisor</a:t>
            </a:r>
            <a:endParaRPr lang="en-IN" sz="1000" dirty="0">
              <a:solidFill>
                <a:srgbClr val="052358"/>
              </a:solidFill>
              <a:latin typeface="Times New Roman" panose="02020603050405020304" pitchFamily="18" charset="0"/>
              <a:cs typeface="Times New Roman" panose="02020603050405020304" pitchFamily="18" charset="0"/>
            </a:endParaRPr>
          </a:p>
          <a:p>
            <a:pPr algn="ctr"/>
            <a:r>
              <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rPr>
              <a:t>Nisha </a:t>
            </a:r>
            <a:r>
              <a:rPr lang="en-US" sz="2400" b="1" dirty="0" err="1">
                <a:solidFill>
                  <a:schemeClr val="tx1"/>
                </a:solidFill>
                <a:latin typeface="Times New Roman" panose="02020603050405020304" pitchFamily="18" charset="0"/>
                <a:ea typeface="Times New Roman"/>
                <a:cs typeface="Times New Roman" panose="02020603050405020304" pitchFamily="18" charset="0"/>
                <a:sym typeface="Times New Roman"/>
              </a:rPr>
              <a:t>Vanjari</a:t>
            </a:r>
            <a:endPar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algn="ctr"/>
            <a:endParaRPr lang="en-US" sz="2800" b="1" dirty="0">
              <a:solidFill>
                <a:srgbClr val="052358"/>
              </a:solidFill>
              <a:latin typeface="Times New Roman"/>
              <a:ea typeface="Times New Roman"/>
              <a:cs typeface="Times New Roman"/>
              <a:sym typeface="Times New Roman"/>
            </a:endParaRPr>
          </a:p>
          <a:p>
            <a:pPr algn="ctr"/>
            <a:endParaRPr sz="2800" dirty="0">
              <a:solidFill>
                <a:srgbClr val="052358"/>
              </a:solidFill>
            </a:endParaRPr>
          </a:p>
          <a:p>
            <a:pPr marL="0" lvl="0" indent="0" algn="l" rtl="0">
              <a:spcBef>
                <a:spcPts val="0"/>
              </a:spcBef>
              <a:spcAft>
                <a:spcPts val="0"/>
              </a:spcAft>
              <a:buNone/>
            </a:pPr>
            <a:endParaRPr sz="2500" b="1" dirty="0">
              <a:solidFill>
                <a:srgbClr val="6E3F0C"/>
              </a:solidFill>
              <a:latin typeface="Times New Roman"/>
              <a:ea typeface="Times New Roman"/>
              <a:cs typeface="Times New Roman"/>
              <a:sym typeface="Times New Roman"/>
            </a:endParaRPr>
          </a:p>
          <a:p>
            <a:pPr marL="457200" lvl="0" indent="0" rtl="0">
              <a:spcBef>
                <a:spcPts val="0"/>
              </a:spcBef>
              <a:spcAft>
                <a:spcPts val="0"/>
              </a:spcAft>
              <a:buNone/>
            </a:pPr>
            <a:r>
              <a:rPr lang="en-US" sz="1700" b="1" dirty="0">
                <a:solidFill>
                  <a:srgbClr val="C00000"/>
                </a:solidFill>
                <a:latin typeface="Times New Roman"/>
                <a:ea typeface="Times New Roman"/>
                <a:cs typeface="Times New Roman"/>
                <a:sym typeface="Times New Roman"/>
              </a:rPr>
              <a:t>     						</a:t>
            </a:r>
            <a:r>
              <a:rPr lang="en-US" sz="1700" dirty="0">
                <a:solidFill>
                  <a:schemeClr val="dk1"/>
                </a:solidFill>
                <a:latin typeface="Times New Roman"/>
                <a:ea typeface="Times New Roman"/>
                <a:cs typeface="Times New Roman"/>
                <a:sym typeface="Times New Roman"/>
              </a:rPr>
              <a:t>			               </a:t>
            </a:r>
            <a:endParaRPr sz="1100" dirty="0">
              <a:solidFill>
                <a:schemeClr val="dk1"/>
              </a:solidFill>
            </a:endParaRPr>
          </a:p>
          <a:p>
            <a:pPr marL="0" lvl="0" indent="0" algn="r" rtl="0">
              <a:spcBef>
                <a:spcPts val="0"/>
              </a:spcBef>
              <a:spcAft>
                <a:spcPts val="0"/>
              </a:spcAft>
              <a:buNone/>
            </a:pPr>
            <a:endParaRPr sz="2900" dirty="0">
              <a:solidFill>
                <a:srgbClr val="C00000"/>
              </a:solidFill>
              <a:latin typeface="Times New Roman"/>
              <a:ea typeface="Times New Roman"/>
              <a:cs typeface="Times New Roman"/>
              <a:sym typeface="Times New Roman"/>
            </a:endParaRPr>
          </a:p>
          <a:p>
            <a:pPr marL="0" lvl="0" indent="0" algn="ctr" rtl="0">
              <a:spcBef>
                <a:spcPts val="0"/>
              </a:spcBef>
              <a:spcAft>
                <a:spcPts val="0"/>
              </a:spcAft>
              <a:buNone/>
            </a:pPr>
            <a:endParaRPr sz="2900" dirty="0">
              <a:solidFill>
                <a:srgbClr val="C00000"/>
              </a:solidFill>
              <a:latin typeface="Times New Roman"/>
              <a:ea typeface="Times New Roman"/>
              <a:cs typeface="Times New Roman"/>
              <a:sym typeface="Times New Roman"/>
            </a:endParaRPr>
          </a:p>
        </p:txBody>
      </p:sp>
      <p:sp>
        <p:nvSpPr>
          <p:cNvPr id="5" name="Date Placeholder 4">
            <a:extLst>
              <a:ext uri="{FF2B5EF4-FFF2-40B4-BE49-F238E27FC236}">
                <a16:creationId xmlns:a16="http://schemas.microsoft.com/office/drawing/2014/main" id="{5BF6675C-E3CE-4584-957A-628DCD5AFBCA}"/>
              </a:ext>
            </a:extLst>
          </p:cNvPr>
          <p:cNvSpPr>
            <a:spLocks noGrp="1"/>
          </p:cNvSpPr>
          <p:nvPr>
            <p:ph type="dt" idx="10"/>
          </p:nvPr>
        </p:nvSpPr>
        <p:spPr/>
        <p:txBody>
          <a:bodyPr/>
          <a:lstStyle/>
          <a:p>
            <a:fld id="{DF9109DD-8E9F-4AD5-9C8D-F6A1E540C35A}" type="datetime1">
              <a:rPr lang="en-US" smtClean="0"/>
              <a:t>12/1/2020</a:t>
            </a:fld>
            <a:endParaRPr lang="en-US" dirty="0"/>
          </a:p>
        </p:txBody>
      </p:sp>
      <p:sp>
        <p:nvSpPr>
          <p:cNvPr id="6" name="Footer Placeholder 5">
            <a:extLst>
              <a:ext uri="{FF2B5EF4-FFF2-40B4-BE49-F238E27FC236}">
                <a16:creationId xmlns:a16="http://schemas.microsoft.com/office/drawing/2014/main" id="{99E4FF23-6642-4817-9A2B-01618784EDAA}"/>
              </a:ext>
            </a:extLst>
          </p:cNvPr>
          <p:cNvSpPr>
            <a:spLocks noGrp="1"/>
          </p:cNvSpPr>
          <p:nvPr>
            <p:ph type="ftr" idx="11"/>
          </p:nvPr>
        </p:nvSpPr>
        <p:spPr/>
        <p:txBody>
          <a:bodyPr/>
          <a:lstStyle/>
          <a:p>
            <a:r>
              <a:rPr lang="en-IN" dirty="0"/>
              <a:t>Computer Engineering Department</a:t>
            </a:r>
          </a:p>
        </p:txBody>
      </p:sp>
      <p:sp>
        <p:nvSpPr>
          <p:cNvPr id="7" name="Slide Number Placeholder 6">
            <a:extLst>
              <a:ext uri="{FF2B5EF4-FFF2-40B4-BE49-F238E27FC236}">
                <a16:creationId xmlns:a16="http://schemas.microsoft.com/office/drawing/2014/main" id="{4E5013DC-107C-4802-87E2-A57BAF47FA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06" name="Google Shape;106;p4"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107" name="Google Shape;107;p4"/>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111" name="Google Shape;111;p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5" name="Date Placeholder 4">
            <a:extLst>
              <a:ext uri="{FF2B5EF4-FFF2-40B4-BE49-F238E27FC236}">
                <a16:creationId xmlns:a16="http://schemas.microsoft.com/office/drawing/2014/main" id="{A1394036-AEFD-44D4-A7EC-98C7488B7197}"/>
              </a:ext>
            </a:extLst>
          </p:cNvPr>
          <p:cNvSpPr>
            <a:spLocks noGrp="1"/>
          </p:cNvSpPr>
          <p:nvPr>
            <p:ph type="dt" idx="10"/>
          </p:nvPr>
        </p:nvSpPr>
        <p:spPr/>
        <p:txBody>
          <a:bodyPr/>
          <a:lstStyle/>
          <a:p>
            <a:fld id="{A806C23A-433F-4D63-8630-4540A4E89B1E}" type="datetime1">
              <a:rPr lang="en-US" smtClean="0"/>
              <a:t>12/1/2020</a:t>
            </a:fld>
            <a:endParaRPr lang="en-US"/>
          </a:p>
        </p:txBody>
      </p:sp>
      <p:sp>
        <p:nvSpPr>
          <p:cNvPr id="6" name="Footer Placeholder 5">
            <a:extLst>
              <a:ext uri="{FF2B5EF4-FFF2-40B4-BE49-F238E27FC236}">
                <a16:creationId xmlns:a16="http://schemas.microsoft.com/office/drawing/2014/main" id="{2AFB749C-8FCC-4B20-9D74-30879EAED99D}"/>
              </a:ext>
            </a:extLst>
          </p:cNvPr>
          <p:cNvSpPr>
            <a:spLocks noGrp="1"/>
          </p:cNvSpPr>
          <p:nvPr>
            <p:ph type="ftr" idx="11"/>
          </p:nvPr>
        </p:nvSpPr>
        <p:spPr/>
        <p:txBody>
          <a:bodyPr/>
          <a:lstStyle/>
          <a:p>
            <a:r>
              <a:rPr lang="en-IN"/>
              <a:t>Computer Engineering Department</a:t>
            </a:r>
          </a:p>
        </p:txBody>
      </p:sp>
      <p:sp>
        <p:nvSpPr>
          <p:cNvPr id="7" name="Slide Number Placeholder 6">
            <a:extLst>
              <a:ext uri="{FF2B5EF4-FFF2-40B4-BE49-F238E27FC236}">
                <a16:creationId xmlns:a16="http://schemas.microsoft.com/office/drawing/2014/main" id="{E03C37B1-F040-4E9C-A87F-27B08A8E2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10" name="Google Shape;99;p3">
            <a:extLst>
              <a:ext uri="{FF2B5EF4-FFF2-40B4-BE49-F238E27FC236}">
                <a16:creationId xmlns:a16="http://schemas.microsoft.com/office/drawing/2014/main" id="{F3CE8F07-76F8-462D-AD0B-0E03F5CA61D9}"/>
              </a:ext>
            </a:extLst>
          </p:cNvPr>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System Implementation</a:t>
            </a:r>
            <a:endParaRPr sz="3100" dirty="0">
              <a:solidFill>
                <a:srgbClr val="C00000"/>
              </a:solidFill>
              <a:latin typeface="Century Gothic"/>
              <a:ea typeface="Century Gothic"/>
              <a:cs typeface="Century Gothic"/>
              <a:sym typeface="Century Gothic"/>
            </a:endParaRPr>
          </a:p>
        </p:txBody>
      </p:sp>
      <p:sp>
        <p:nvSpPr>
          <p:cNvPr id="13" name="Google Shape;98;p3">
            <a:extLst>
              <a:ext uri="{FF2B5EF4-FFF2-40B4-BE49-F238E27FC236}">
                <a16:creationId xmlns:a16="http://schemas.microsoft.com/office/drawing/2014/main" id="{6B1B03AC-1CBC-4A4C-90A0-7EE0320612FE}"/>
              </a:ext>
            </a:extLst>
          </p:cNvPr>
          <p:cNvSpPr txBox="1"/>
          <p:nvPr/>
        </p:nvSpPr>
        <p:spPr>
          <a:xfrm>
            <a:off x="3335055" y="5260162"/>
            <a:ext cx="4969330" cy="558951"/>
          </a:xfrm>
          <a:prstGeom prst="rect">
            <a:avLst/>
          </a:prstGeom>
          <a:noFill/>
          <a:ln>
            <a:noFill/>
          </a:ln>
        </p:spPr>
        <p:txBody>
          <a:bodyPr spcFirstLastPara="1" wrap="square" lIns="91425" tIns="45700" rIns="91425" bIns="45700" anchor="t" anchorCtr="0">
            <a:noAutofit/>
          </a:bodyPr>
          <a:lstStyle/>
          <a:p>
            <a:pPr marL="12700" lvl="1" algn="ctr">
              <a:spcBef>
                <a:spcPts val="1000"/>
              </a:spcBef>
              <a:buClr>
                <a:srgbClr val="C00000"/>
              </a:buClr>
              <a:buSzPct val="101000"/>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Dashboards that help medical professionals quickly analyze large sets of data can save time, and can even save lives. </a:t>
            </a:r>
          </a:p>
          <a:p>
            <a:pPr marL="12700" lvl="1" algn="ctr">
              <a:spcBef>
                <a:spcPts val="1000"/>
              </a:spcBef>
              <a:buClr>
                <a:srgbClr val="C00000"/>
              </a:buClr>
              <a:buSzPct val="101000"/>
            </a:pPr>
            <a:endPar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endParaRPr>
          </a:p>
        </p:txBody>
      </p:sp>
      <p:pic>
        <p:nvPicPr>
          <p:cNvPr id="14" name="Picture 13">
            <a:extLst>
              <a:ext uri="{FF2B5EF4-FFF2-40B4-BE49-F238E27FC236}">
                <a16:creationId xmlns:a16="http://schemas.microsoft.com/office/drawing/2014/main" id="{03FAAD02-FB46-4306-933F-0A32BB4D6C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38615" y="950031"/>
            <a:ext cx="6762210" cy="4487177"/>
          </a:xfrm>
          <a:prstGeom prst="rect">
            <a:avLst/>
          </a:prstGeom>
        </p:spPr>
      </p:pic>
    </p:spTree>
    <p:extLst>
      <p:ext uri="{BB962C8B-B14F-4D97-AF65-F5344CB8AC3E}">
        <p14:creationId xmlns:p14="http://schemas.microsoft.com/office/powerpoint/2010/main" val="24515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06" name="Google Shape;106;p4"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107" name="Google Shape;107;p4"/>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111" name="Google Shape;111;p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5" name="Date Placeholder 4">
            <a:extLst>
              <a:ext uri="{FF2B5EF4-FFF2-40B4-BE49-F238E27FC236}">
                <a16:creationId xmlns:a16="http://schemas.microsoft.com/office/drawing/2014/main" id="{A1394036-AEFD-44D4-A7EC-98C7488B7197}"/>
              </a:ext>
            </a:extLst>
          </p:cNvPr>
          <p:cNvSpPr>
            <a:spLocks noGrp="1"/>
          </p:cNvSpPr>
          <p:nvPr>
            <p:ph type="dt" idx="10"/>
          </p:nvPr>
        </p:nvSpPr>
        <p:spPr/>
        <p:txBody>
          <a:bodyPr/>
          <a:lstStyle/>
          <a:p>
            <a:fld id="{A806C23A-433F-4D63-8630-4540A4E89B1E}" type="datetime1">
              <a:rPr lang="en-US" smtClean="0"/>
              <a:t>12/1/2020</a:t>
            </a:fld>
            <a:endParaRPr lang="en-US"/>
          </a:p>
        </p:txBody>
      </p:sp>
      <p:sp>
        <p:nvSpPr>
          <p:cNvPr id="6" name="Footer Placeholder 5">
            <a:extLst>
              <a:ext uri="{FF2B5EF4-FFF2-40B4-BE49-F238E27FC236}">
                <a16:creationId xmlns:a16="http://schemas.microsoft.com/office/drawing/2014/main" id="{2AFB749C-8FCC-4B20-9D74-30879EAED99D}"/>
              </a:ext>
            </a:extLst>
          </p:cNvPr>
          <p:cNvSpPr>
            <a:spLocks noGrp="1"/>
          </p:cNvSpPr>
          <p:nvPr>
            <p:ph type="ftr" idx="11"/>
          </p:nvPr>
        </p:nvSpPr>
        <p:spPr/>
        <p:txBody>
          <a:bodyPr/>
          <a:lstStyle/>
          <a:p>
            <a:r>
              <a:rPr lang="en-IN"/>
              <a:t>Computer Engineering Department</a:t>
            </a:r>
          </a:p>
        </p:txBody>
      </p:sp>
      <p:sp>
        <p:nvSpPr>
          <p:cNvPr id="7" name="Slide Number Placeholder 6">
            <a:extLst>
              <a:ext uri="{FF2B5EF4-FFF2-40B4-BE49-F238E27FC236}">
                <a16:creationId xmlns:a16="http://schemas.microsoft.com/office/drawing/2014/main" id="{E03C37B1-F040-4E9C-A87F-27B08A8E2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10" name="Google Shape;99;p3">
            <a:extLst>
              <a:ext uri="{FF2B5EF4-FFF2-40B4-BE49-F238E27FC236}">
                <a16:creationId xmlns:a16="http://schemas.microsoft.com/office/drawing/2014/main" id="{F3CE8F07-76F8-462D-AD0B-0E03F5CA61D9}"/>
              </a:ext>
            </a:extLst>
          </p:cNvPr>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System Implementation</a:t>
            </a:r>
            <a:endParaRPr sz="3100" dirty="0">
              <a:solidFill>
                <a:srgbClr val="C00000"/>
              </a:solidFill>
              <a:latin typeface="Century Gothic"/>
              <a:ea typeface="Century Gothic"/>
              <a:cs typeface="Century Gothic"/>
              <a:sym typeface="Century Gothic"/>
            </a:endParaRPr>
          </a:p>
        </p:txBody>
      </p:sp>
      <p:sp>
        <p:nvSpPr>
          <p:cNvPr id="13" name="Google Shape;98;p3">
            <a:extLst>
              <a:ext uri="{FF2B5EF4-FFF2-40B4-BE49-F238E27FC236}">
                <a16:creationId xmlns:a16="http://schemas.microsoft.com/office/drawing/2014/main" id="{6B1B03AC-1CBC-4A4C-90A0-7EE0320612FE}"/>
              </a:ext>
            </a:extLst>
          </p:cNvPr>
          <p:cNvSpPr txBox="1"/>
          <p:nvPr/>
        </p:nvSpPr>
        <p:spPr>
          <a:xfrm>
            <a:off x="3335054" y="5407105"/>
            <a:ext cx="4969330" cy="558951"/>
          </a:xfrm>
          <a:prstGeom prst="rect">
            <a:avLst/>
          </a:prstGeom>
          <a:noFill/>
          <a:ln>
            <a:noFill/>
          </a:ln>
        </p:spPr>
        <p:txBody>
          <a:bodyPr spcFirstLastPara="1" wrap="square" lIns="91425" tIns="45700" rIns="91425" bIns="45700" anchor="t" anchorCtr="0">
            <a:noAutofit/>
          </a:bodyPr>
          <a:lstStyle/>
          <a:p>
            <a:pPr marL="12700" lvl="1" algn="ctr">
              <a:spcBef>
                <a:spcPts val="1000"/>
              </a:spcBef>
              <a:buClr>
                <a:srgbClr val="C00000"/>
              </a:buClr>
              <a:buSzPct val="101000"/>
            </a:pPr>
            <a:r>
              <a:rPr lang="en-US" sz="1800" b="1" dirty="0" err="1">
                <a:solidFill>
                  <a:srgbClr val="052358"/>
                </a:solidFill>
                <a:latin typeface="Times New Roman" panose="02020603050405020304" pitchFamily="18" charset="0"/>
                <a:ea typeface="Century Gothic"/>
                <a:cs typeface="Times New Roman" panose="02020603050405020304" pitchFamily="18" charset="0"/>
                <a:sym typeface="Century Gothic"/>
              </a:rPr>
              <a:t>Aarogya</a:t>
            </a: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 </a:t>
            </a:r>
            <a:r>
              <a:rPr lang="en-US" sz="1800" b="1" dirty="0" err="1">
                <a:solidFill>
                  <a:srgbClr val="052358"/>
                </a:solidFill>
                <a:latin typeface="Times New Roman" panose="02020603050405020304" pitchFamily="18" charset="0"/>
                <a:ea typeface="Century Gothic"/>
                <a:cs typeface="Times New Roman" panose="02020603050405020304" pitchFamily="18" charset="0"/>
                <a:sym typeface="Century Gothic"/>
              </a:rPr>
              <a:t>Patrika</a:t>
            </a:r>
            <a:endPar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endParaRPr>
          </a:p>
          <a:p>
            <a:pPr marL="12700" lvl="1" algn="ctr">
              <a:spcBef>
                <a:spcPts val="1000"/>
              </a:spcBef>
              <a:buClr>
                <a:srgbClr val="C00000"/>
              </a:buClr>
              <a:buSzPct val="101000"/>
            </a:pPr>
            <a:endPar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endParaRPr>
          </a:p>
        </p:txBody>
      </p:sp>
      <p:pic>
        <p:nvPicPr>
          <p:cNvPr id="15" name="Picture 14">
            <a:extLst>
              <a:ext uri="{FF2B5EF4-FFF2-40B4-BE49-F238E27FC236}">
                <a16:creationId xmlns:a16="http://schemas.microsoft.com/office/drawing/2014/main" id="{4850F6C4-DDA3-4820-8EA2-76D3ADCC49D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4198" b="14568"/>
          <a:stretch/>
        </p:blipFill>
        <p:spPr>
          <a:xfrm>
            <a:off x="1337715" y="821375"/>
            <a:ext cx="2590251" cy="4559055"/>
          </a:xfrm>
          <a:prstGeom prst="rect">
            <a:avLst/>
          </a:prstGeom>
        </p:spPr>
      </p:pic>
      <p:pic>
        <p:nvPicPr>
          <p:cNvPr id="16" name="Picture 15">
            <a:extLst>
              <a:ext uri="{FF2B5EF4-FFF2-40B4-BE49-F238E27FC236}">
                <a16:creationId xmlns:a16="http://schemas.microsoft.com/office/drawing/2014/main" id="{E158033A-B319-4323-A952-7EC26064DFD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827" b="3827"/>
          <a:stretch/>
        </p:blipFill>
        <p:spPr>
          <a:xfrm>
            <a:off x="4517194" y="821375"/>
            <a:ext cx="2605051" cy="4559055"/>
          </a:xfrm>
          <a:prstGeom prst="rect">
            <a:avLst/>
          </a:prstGeom>
        </p:spPr>
      </p:pic>
      <p:pic>
        <p:nvPicPr>
          <p:cNvPr id="17" name="Picture 16">
            <a:extLst>
              <a:ext uri="{FF2B5EF4-FFF2-40B4-BE49-F238E27FC236}">
                <a16:creationId xmlns:a16="http://schemas.microsoft.com/office/drawing/2014/main" id="{16C8E997-4F9C-4B28-A5EC-2F2BE60564F1}"/>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3025" b="15493"/>
          <a:stretch/>
        </p:blipFill>
        <p:spPr>
          <a:xfrm>
            <a:off x="7793012" y="821375"/>
            <a:ext cx="2587793" cy="4559055"/>
          </a:xfrm>
          <a:prstGeom prst="rect">
            <a:avLst/>
          </a:prstGeom>
        </p:spPr>
      </p:pic>
    </p:spTree>
    <p:extLst>
      <p:ext uri="{BB962C8B-B14F-4D97-AF65-F5344CB8AC3E}">
        <p14:creationId xmlns:p14="http://schemas.microsoft.com/office/powerpoint/2010/main" val="234462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06" name="Google Shape;106;p4"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107" name="Google Shape;107;p4"/>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111" name="Google Shape;111;p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5" name="Date Placeholder 4">
            <a:extLst>
              <a:ext uri="{FF2B5EF4-FFF2-40B4-BE49-F238E27FC236}">
                <a16:creationId xmlns:a16="http://schemas.microsoft.com/office/drawing/2014/main" id="{A1394036-AEFD-44D4-A7EC-98C7488B7197}"/>
              </a:ext>
            </a:extLst>
          </p:cNvPr>
          <p:cNvSpPr>
            <a:spLocks noGrp="1"/>
          </p:cNvSpPr>
          <p:nvPr>
            <p:ph type="dt" idx="10"/>
          </p:nvPr>
        </p:nvSpPr>
        <p:spPr/>
        <p:txBody>
          <a:bodyPr/>
          <a:lstStyle/>
          <a:p>
            <a:fld id="{A806C23A-433F-4D63-8630-4540A4E89B1E}" type="datetime1">
              <a:rPr lang="en-US" smtClean="0"/>
              <a:t>12/1/2020</a:t>
            </a:fld>
            <a:endParaRPr lang="en-US"/>
          </a:p>
        </p:txBody>
      </p:sp>
      <p:sp>
        <p:nvSpPr>
          <p:cNvPr id="6" name="Footer Placeholder 5">
            <a:extLst>
              <a:ext uri="{FF2B5EF4-FFF2-40B4-BE49-F238E27FC236}">
                <a16:creationId xmlns:a16="http://schemas.microsoft.com/office/drawing/2014/main" id="{2AFB749C-8FCC-4B20-9D74-30879EAED99D}"/>
              </a:ext>
            </a:extLst>
          </p:cNvPr>
          <p:cNvSpPr>
            <a:spLocks noGrp="1"/>
          </p:cNvSpPr>
          <p:nvPr>
            <p:ph type="ftr" idx="11"/>
          </p:nvPr>
        </p:nvSpPr>
        <p:spPr/>
        <p:txBody>
          <a:bodyPr/>
          <a:lstStyle/>
          <a:p>
            <a:r>
              <a:rPr lang="en-IN"/>
              <a:t>Computer Engineering Department</a:t>
            </a:r>
          </a:p>
        </p:txBody>
      </p:sp>
      <p:sp>
        <p:nvSpPr>
          <p:cNvPr id="7" name="Slide Number Placeholder 6">
            <a:extLst>
              <a:ext uri="{FF2B5EF4-FFF2-40B4-BE49-F238E27FC236}">
                <a16:creationId xmlns:a16="http://schemas.microsoft.com/office/drawing/2014/main" id="{E03C37B1-F040-4E9C-A87F-27B08A8E2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10" name="Google Shape;99;p3">
            <a:extLst>
              <a:ext uri="{FF2B5EF4-FFF2-40B4-BE49-F238E27FC236}">
                <a16:creationId xmlns:a16="http://schemas.microsoft.com/office/drawing/2014/main" id="{F3CE8F07-76F8-462D-AD0B-0E03F5CA61D9}"/>
              </a:ext>
            </a:extLst>
          </p:cNvPr>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Yet to Implement!</a:t>
            </a:r>
            <a:endParaRPr sz="3100" dirty="0">
              <a:solidFill>
                <a:srgbClr val="C00000"/>
              </a:solidFill>
              <a:latin typeface="Century Gothic"/>
              <a:ea typeface="Century Gothic"/>
              <a:cs typeface="Century Gothic"/>
              <a:sym typeface="Century Gothic"/>
            </a:endParaRPr>
          </a:p>
        </p:txBody>
      </p:sp>
      <p:sp>
        <p:nvSpPr>
          <p:cNvPr id="21" name="Google Shape;98;p3">
            <a:extLst>
              <a:ext uri="{FF2B5EF4-FFF2-40B4-BE49-F238E27FC236}">
                <a16:creationId xmlns:a16="http://schemas.microsoft.com/office/drawing/2014/main" id="{43754D83-C678-4C4C-B7F9-5F6D3265A4DC}"/>
              </a:ext>
            </a:extLst>
          </p:cNvPr>
          <p:cNvSpPr txBox="1"/>
          <p:nvPr/>
        </p:nvSpPr>
        <p:spPr>
          <a:xfrm>
            <a:off x="1934350" y="1163049"/>
            <a:ext cx="7460701" cy="5348109"/>
          </a:xfrm>
          <a:prstGeom prst="rect">
            <a:avLst/>
          </a:prstGeom>
          <a:noFill/>
          <a:ln>
            <a:noFill/>
          </a:ln>
        </p:spPr>
        <p:txBody>
          <a:bodyPr spcFirstLastPara="1" wrap="square" lIns="91425" tIns="45700" rIns="91425" bIns="45700" anchor="t" anchorCtr="0">
            <a:noAutofit/>
          </a:bodyPr>
          <a:lstStyle/>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Provide app in multiple regional languages.</a:t>
            </a:r>
          </a:p>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Adding more analytical data in admin panel where CHW workers can analyze and take necessary actions to the situation.</a:t>
            </a:r>
          </a:p>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Try to implement push notifications in app where ASHA’s will be notified whether there is any emergency in upcoming days.</a:t>
            </a:r>
          </a:p>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Login and Authentication both on Admin Panel and App</a:t>
            </a:r>
          </a:p>
        </p:txBody>
      </p:sp>
    </p:spTree>
    <p:extLst>
      <p:ext uri="{BB962C8B-B14F-4D97-AF65-F5344CB8AC3E}">
        <p14:creationId xmlns:p14="http://schemas.microsoft.com/office/powerpoint/2010/main" val="190169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06" name="Google Shape;106;p4"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107" name="Google Shape;107;p4"/>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111" name="Google Shape;111;p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5" name="Date Placeholder 4">
            <a:extLst>
              <a:ext uri="{FF2B5EF4-FFF2-40B4-BE49-F238E27FC236}">
                <a16:creationId xmlns:a16="http://schemas.microsoft.com/office/drawing/2014/main" id="{A1394036-AEFD-44D4-A7EC-98C7488B7197}"/>
              </a:ext>
            </a:extLst>
          </p:cNvPr>
          <p:cNvSpPr>
            <a:spLocks noGrp="1"/>
          </p:cNvSpPr>
          <p:nvPr>
            <p:ph type="dt" idx="10"/>
          </p:nvPr>
        </p:nvSpPr>
        <p:spPr/>
        <p:txBody>
          <a:bodyPr/>
          <a:lstStyle/>
          <a:p>
            <a:fld id="{A806C23A-433F-4D63-8630-4540A4E89B1E}" type="datetime1">
              <a:rPr lang="en-US" smtClean="0"/>
              <a:t>12/1/2020</a:t>
            </a:fld>
            <a:endParaRPr lang="en-US"/>
          </a:p>
        </p:txBody>
      </p:sp>
      <p:sp>
        <p:nvSpPr>
          <p:cNvPr id="6" name="Footer Placeholder 5">
            <a:extLst>
              <a:ext uri="{FF2B5EF4-FFF2-40B4-BE49-F238E27FC236}">
                <a16:creationId xmlns:a16="http://schemas.microsoft.com/office/drawing/2014/main" id="{2AFB749C-8FCC-4B20-9D74-30879EAED99D}"/>
              </a:ext>
            </a:extLst>
          </p:cNvPr>
          <p:cNvSpPr>
            <a:spLocks noGrp="1"/>
          </p:cNvSpPr>
          <p:nvPr>
            <p:ph type="ftr" idx="11"/>
          </p:nvPr>
        </p:nvSpPr>
        <p:spPr/>
        <p:txBody>
          <a:bodyPr/>
          <a:lstStyle/>
          <a:p>
            <a:r>
              <a:rPr lang="en-IN"/>
              <a:t>Computer Engineering Department</a:t>
            </a:r>
          </a:p>
        </p:txBody>
      </p:sp>
      <p:sp>
        <p:nvSpPr>
          <p:cNvPr id="7" name="Slide Number Placeholder 6">
            <a:extLst>
              <a:ext uri="{FF2B5EF4-FFF2-40B4-BE49-F238E27FC236}">
                <a16:creationId xmlns:a16="http://schemas.microsoft.com/office/drawing/2014/main" id="{E03C37B1-F040-4E9C-A87F-27B08A8E2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10" name="Google Shape;99;p3">
            <a:extLst>
              <a:ext uri="{FF2B5EF4-FFF2-40B4-BE49-F238E27FC236}">
                <a16:creationId xmlns:a16="http://schemas.microsoft.com/office/drawing/2014/main" id="{F3CE8F07-76F8-462D-AD0B-0E03F5CA61D9}"/>
              </a:ext>
            </a:extLst>
          </p:cNvPr>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Conclusion</a:t>
            </a:r>
            <a:endParaRPr sz="3100" dirty="0">
              <a:solidFill>
                <a:srgbClr val="C00000"/>
              </a:solidFill>
              <a:latin typeface="Century Gothic"/>
              <a:ea typeface="Century Gothic"/>
              <a:cs typeface="Century Gothic"/>
              <a:sym typeface="Century Gothic"/>
            </a:endParaRPr>
          </a:p>
        </p:txBody>
      </p:sp>
      <p:sp>
        <p:nvSpPr>
          <p:cNvPr id="21" name="Google Shape;98;p3">
            <a:extLst>
              <a:ext uri="{FF2B5EF4-FFF2-40B4-BE49-F238E27FC236}">
                <a16:creationId xmlns:a16="http://schemas.microsoft.com/office/drawing/2014/main" id="{43754D83-C678-4C4C-B7F9-5F6D3265A4DC}"/>
              </a:ext>
            </a:extLst>
          </p:cNvPr>
          <p:cNvSpPr txBox="1"/>
          <p:nvPr/>
        </p:nvSpPr>
        <p:spPr>
          <a:xfrm>
            <a:off x="1934350" y="1163049"/>
            <a:ext cx="7460701" cy="2767113"/>
          </a:xfrm>
          <a:prstGeom prst="rect">
            <a:avLst/>
          </a:prstGeom>
          <a:noFill/>
          <a:ln>
            <a:noFill/>
          </a:ln>
        </p:spPr>
        <p:txBody>
          <a:bodyPr spcFirstLastPara="1" wrap="square" lIns="91425" tIns="45700" rIns="91425" bIns="45700" anchor="t" anchorCtr="0">
            <a:noAutofit/>
          </a:bodyPr>
          <a:lstStyle/>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Thus the project has benefit of improving the social status of women health workers, since they will be some of the first ones to get smartphones in their villages and blocks. It actually enhances humanized interaction by guiding the service providers to have structured inter-personal conversations with the mother and her family members to counsel and care for them better.</a:t>
            </a:r>
          </a:p>
        </p:txBody>
      </p:sp>
    </p:spTree>
    <p:extLst>
      <p:ext uri="{BB962C8B-B14F-4D97-AF65-F5344CB8AC3E}">
        <p14:creationId xmlns:p14="http://schemas.microsoft.com/office/powerpoint/2010/main" val="379258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06" name="Google Shape;106;p4"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107" name="Google Shape;107;p4"/>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111" name="Google Shape;111;p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5" name="Date Placeholder 4">
            <a:extLst>
              <a:ext uri="{FF2B5EF4-FFF2-40B4-BE49-F238E27FC236}">
                <a16:creationId xmlns:a16="http://schemas.microsoft.com/office/drawing/2014/main" id="{A1394036-AEFD-44D4-A7EC-98C7488B7197}"/>
              </a:ext>
            </a:extLst>
          </p:cNvPr>
          <p:cNvSpPr>
            <a:spLocks noGrp="1"/>
          </p:cNvSpPr>
          <p:nvPr>
            <p:ph type="dt" idx="10"/>
          </p:nvPr>
        </p:nvSpPr>
        <p:spPr/>
        <p:txBody>
          <a:bodyPr/>
          <a:lstStyle/>
          <a:p>
            <a:fld id="{A806C23A-433F-4D63-8630-4540A4E89B1E}" type="datetime1">
              <a:rPr lang="en-US" smtClean="0"/>
              <a:t>12/1/2020</a:t>
            </a:fld>
            <a:endParaRPr lang="en-US"/>
          </a:p>
        </p:txBody>
      </p:sp>
      <p:sp>
        <p:nvSpPr>
          <p:cNvPr id="6" name="Footer Placeholder 5">
            <a:extLst>
              <a:ext uri="{FF2B5EF4-FFF2-40B4-BE49-F238E27FC236}">
                <a16:creationId xmlns:a16="http://schemas.microsoft.com/office/drawing/2014/main" id="{2AFB749C-8FCC-4B20-9D74-30879EAED99D}"/>
              </a:ext>
            </a:extLst>
          </p:cNvPr>
          <p:cNvSpPr>
            <a:spLocks noGrp="1"/>
          </p:cNvSpPr>
          <p:nvPr>
            <p:ph type="ftr" idx="11"/>
          </p:nvPr>
        </p:nvSpPr>
        <p:spPr/>
        <p:txBody>
          <a:bodyPr/>
          <a:lstStyle/>
          <a:p>
            <a:r>
              <a:rPr lang="en-IN"/>
              <a:t>Computer Engineering Department</a:t>
            </a:r>
          </a:p>
        </p:txBody>
      </p:sp>
      <p:sp>
        <p:nvSpPr>
          <p:cNvPr id="7" name="Slide Number Placeholder 6">
            <a:extLst>
              <a:ext uri="{FF2B5EF4-FFF2-40B4-BE49-F238E27FC236}">
                <a16:creationId xmlns:a16="http://schemas.microsoft.com/office/drawing/2014/main" id="{E03C37B1-F040-4E9C-A87F-27B08A8E2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10" name="Google Shape;99;p3">
            <a:extLst>
              <a:ext uri="{FF2B5EF4-FFF2-40B4-BE49-F238E27FC236}">
                <a16:creationId xmlns:a16="http://schemas.microsoft.com/office/drawing/2014/main" id="{F3CE8F07-76F8-462D-AD0B-0E03F5CA61D9}"/>
              </a:ext>
            </a:extLst>
          </p:cNvPr>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References</a:t>
            </a:r>
            <a:endParaRPr sz="3100" dirty="0">
              <a:solidFill>
                <a:srgbClr val="C00000"/>
              </a:solidFill>
              <a:latin typeface="Century Gothic"/>
              <a:ea typeface="Century Gothic"/>
              <a:cs typeface="Century Gothic"/>
              <a:sym typeface="Century Gothic"/>
            </a:endParaRPr>
          </a:p>
        </p:txBody>
      </p:sp>
      <p:sp>
        <p:nvSpPr>
          <p:cNvPr id="21" name="Google Shape;98;p3">
            <a:extLst>
              <a:ext uri="{FF2B5EF4-FFF2-40B4-BE49-F238E27FC236}">
                <a16:creationId xmlns:a16="http://schemas.microsoft.com/office/drawing/2014/main" id="{43754D83-C678-4C4C-B7F9-5F6D3265A4DC}"/>
              </a:ext>
            </a:extLst>
          </p:cNvPr>
          <p:cNvSpPr txBox="1"/>
          <p:nvPr/>
        </p:nvSpPr>
        <p:spPr>
          <a:xfrm>
            <a:off x="1934350" y="1163049"/>
            <a:ext cx="7460701" cy="5348109"/>
          </a:xfrm>
          <a:prstGeom prst="rect">
            <a:avLst/>
          </a:prstGeom>
          <a:noFill/>
          <a:ln>
            <a:noFill/>
          </a:ln>
        </p:spPr>
        <p:txBody>
          <a:bodyPr spcFirstLastPara="1" wrap="square" lIns="91425" tIns="45700" rIns="91425" bIns="45700" anchor="t" anchorCtr="0">
            <a:noAutofit/>
          </a:bodyPr>
          <a:lstStyle/>
          <a:p>
            <a:pPr marL="12700" lvl="0" algn="just" rtl="0">
              <a:spcBef>
                <a:spcPts val="1000"/>
              </a:spcBef>
              <a:spcAft>
                <a:spcPts val="0"/>
              </a:spcAft>
              <a:buClr>
                <a:srgbClr val="C00000"/>
              </a:buClr>
              <a:buSzPct val="101000"/>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[1] Bhatia, Kavita. 2014 . Performance-based incentives of the ASHA scheme stakeholders perspectives. Economic and political weekly. 145-151.</a:t>
            </a:r>
          </a:p>
          <a:p>
            <a:pPr marL="12700" lvl="0" algn="just" rtl="0">
              <a:spcBef>
                <a:spcPts val="1000"/>
              </a:spcBef>
              <a:spcAft>
                <a:spcPts val="0"/>
              </a:spcAft>
              <a:buClr>
                <a:srgbClr val="C00000"/>
              </a:buClr>
              <a:buSzPct val="101000"/>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[2] N. D. </a:t>
            </a:r>
            <a:r>
              <a:rPr lang="en-US" sz="1800" dirty="0" err="1">
                <a:solidFill>
                  <a:srgbClr val="052358"/>
                </a:solidFill>
                <a:latin typeface="Times New Roman" panose="02020603050405020304" pitchFamily="18" charset="0"/>
                <a:ea typeface="Century Gothic"/>
                <a:cs typeface="Times New Roman" panose="02020603050405020304" pitchFamily="18" charset="0"/>
                <a:sym typeface="Century Gothic"/>
              </a:rPr>
              <a:t>Valakunde</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et al., Smart ASHA pregnancy monitoring system, 2017 International Conference on Big Data, IoT and Data Science BID , Pune, 2017, pp. 185-192, </a:t>
            </a:r>
            <a:r>
              <a:rPr lang="en-US" sz="1800" dirty="0" err="1">
                <a:solidFill>
                  <a:srgbClr val="052358"/>
                </a:solidFill>
                <a:latin typeface="Times New Roman" panose="02020603050405020304" pitchFamily="18" charset="0"/>
                <a:ea typeface="Century Gothic"/>
                <a:cs typeface="Times New Roman" panose="02020603050405020304" pitchFamily="18" charset="0"/>
                <a:sym typeface="Century Gothic"/>
              </a:rPr>
              <a:t>doi</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10.1109/BID.2017.8336596.</a:t>
            </a:r>
          </a:p>
        </p:txBody>
      </p:sp>
    </p:spTree>
    <p:extLst>
      <p:ext uri="{BB962C8B-B14F-4D97-AF65-F5344CB8AC3E}">
        <p14:creationId xmlns:p14="http://schemas.microsoft.com/office/powerpoint/2010/main" val="386707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21" descr="A close up of a sign&#10;&#10;Description automatically generated"/>
          <p:cNvPicPr preferRelativeResize="0">
            <a:picLocks noGrp="1"/>
          </p:cNvPicPr>
          <p:nvPr>
            <p:ph type="body" idx="1"/>
          </p:nvPr>
        </p:nvPicPr>
        <p:blipFill rotWithShape="1">
          <a:blip r:embed="rId3">
            <a:alphaModFix/>
          </a:blip>
          <a:srcRect/>
          <a:stretch/>
        </p:blipFill>
        <p:spPr>
          <a:xfrm>
            <a:off x="10828421" y="5610533"/>
            <a:ext cx="968545" cy="721920"/>
          </a:xfrm>
          <a:prstGeom prst="rect">
            <a:avLst/>
          </a:prstGeom>
          <a:noFill/>
          <a:ln>
            <a:noFill/>
          </a:ln>
        </p:spPr>
      </p:pic>
      <p:pic>
        <p:nvPicPr>
          <p:cNvPr id="427" name="Google Shape;427;p21"/>
          <p:cNvPicPr preferRelativeResize="0"/>
          <p:nvPr/>
        </p:nvPicPr>
        <p:blipFill rotWithShape="1">
          <a:blip r:embed="rId4">
            <a:alphaModFix/>
          </a:blip>
          <a:srcRect/>
          <a:stretch/>
        </p:blipFill>
        <p:spPr>
          <a:xfrm rot="5400000">
            <a:off x="4933472" y="1467328"/>
            <a:ext cx="478058" cy="10345003"/>
          </a:xfrm>
          <a:prstGeom prst="rect">
            <a:avLst/>
          </a:prstGeom>
          <a:noFill/>
          <a:ln>
            <a:noFill/>
          </a:ln>
        </p:spPr>
      </p:pic>
      <p:pic>
        <p:nvPicPr>
          <p:cNvPr id="428" name="Google Shape;428;p21"/>
          <p:cNvPicPr preferRelativeResize="0"/>
          <p:nvPr/>
        </p:nvPicPr>
        <p:blipFill rotWithShape="1">
          <a:blip r:embed="rId5">
            <a:alphaModFix/>
          </a:blip>
          <a:srcRect/>
          <a:stretch/>
        </p:blipFill>
        <p:spPr>
          <a:xfrm rot="5400000">
            <a:off x="11029472" y="5716331"/>
            <a:ext cx="478059" cy="1846997"/>
          </a:xfrm>
          <a:prstGeom prst="rect">
            <a:avLst/>
          </a:prstGeom>
          <a:noFill/>
          <a:ln>
            <a:noFill/>
          </a:ln>
        </p:spPr>
      </p:pic>
      <p:pic>
        <p:nvPicPr>
          <p:cNvPr id="429" name="Google Shape;429;p21"/>
          <p:cNvPicPr preferRelativeResize="0"/>
          <p:nvPr/>
        </p:nvPicPr>
        <p:blipFill rotWithShape="1">
          <a:blip r:embed="rId4">
            <a:alphaModFix/>
          </a:blip>
          <a:srcRect/>
          <a:stretch/>
        </p:blipFill>
        <p:spPr>
          <a:xfrm rot="5400000">
            <a:off x="98052" y="5956668"/>
            <a:ext cx="346081" cy="542188"/>
          </a:xfrm>
          <a:prstGeom prst="rect">
            <a:avLst/>
          </a:prstGeom>
          <a:noFill/>
          <a:ln>
            <a:noFill/>
          </a:ln>
        </p:spPr>
      </p:pic>
      <p:pic>
        <p:nvPicPr>
          <p:cNvPr id="430" name="Google Shape;430;p21" descr="A picture containing food, room, drawing&#10;&#10;Description automatically generated"/>
          <p:cNvPicPr preferRelativeResize="0"/>
          <p:nvPr/>
        </p:nvPicPr>
        <p:blipFill rotWithShape="1">
          <a:blip r:embed="rId6">
            <a:alphaModFix/>
          </a:blip>
          <a:srcRect/>
          <a:stretch/>
        </p:blipFill>
        <p:spPr>
          <a:xfrm>
            <a:off x="542178" y="5265012"/>
            <a:ext cx="1038575" cy="1067450"/>
          </a:xfrm>
          <a:prstGeom prst="rect">
            <a:avLst/>
          </a:prstGeom>
          <a:noFill/>
          <a:ln>
            <a:noFill/>
          </a:ln>
        </p:spPr>
      </p:pic>
      <p:sp>
        <p:nvSpPr>
          <p:cNvPr id="431" name="Google Shape;431;p21"/>
          <p:cNvSpPr txBox="1"/>
          <p:nvPr/>
        </p:nvSpPr>
        <p:spPr>
          <a:xfrm>
            <a:off x="3383032" y="2993420"/>
            <a:ext cx="5425935" cy="87115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dirty="0">
                <a:solidFill>
                  <a:srgbClr val="C00000"/>
                </a:solidFill>
                <a:latin typeface="Bookman Old Style" pitchFamily="18" charset="0"/>
                <a:ea typeface="Century Gothic"/>
                <a:cs typeface="Century Gothic"/>
                <a:sym typeface="Century Gothic"/>
              </a:rPr>
              <a:t>Thank You</a:t>
            </a:r>
            <a:endParaRPr sz="4000" b="1" dirty="0">
              <a:solidFill>
                <a:srgbClr val="C00000"/>
              </a:solidFill>
              <a:latin typeface="Bookman Old Style" pitchFamily="18" charset="0"/>
              <a:ea typeface="Century Gothic"/>
              <a:cs typeface="Century Gothic"/>
              <a:sym typeface="Century Gothic"/>
            </a:endParaRPr>
          </a:p>
        </p:txBody>
      </p:sp>
      <p:sp>
        <p:nvSpPr>
          <p:cNvPr id="5" name="Date Placeholder 4">
            <a:extLst>
              <a:ext uri="{FF2B5EF4-FFF2-40B4-BE49-F238E27FC236}">
                <a16:creationId xmlns:a16="http://schemas.microsoft.com/office/drawing/2014/main" id="{DB69BB57-B7A9-4009-B036-58459CD63854}"/>
              </a:ext>
            </a:extLst>
          </p:cNvPr>
          <p:cNvSpPr>
            <a:spLocks noGrp="1"/>
          </p:cNvSpPr>
          <p:nvPr>
            <p:ph type="dt" idx="10"/>
          </p:nvPr>
        </p:nvSpPr>
        <p:spPr/>
        <p:txBody>
          <a:bodyPr/>
          <a:lstStyle/>
          <a:p>
            <a:fld id="{72F8D66D-39C1-4E0F-85DC-E3AE1555C7FB}" type="datetime1">
              <a:rPr lang="en-US" smtClean="0"/>
              <a:t>12/1/2020</a:t>
            </a:fld>
            <a:endParaRPr lang="en-US"/>
          </a:p>
        </p:txBody>
      </p:sp>
      <p:sp>
        <p:nvSpPr>
          <p:cNvPr id="6" name="Footer Placeholder 5">
            <a:extLst>
              <a:ext uri="{FF2B5EF4-FFF2-40B4-BE49-F238E27FC236}">
                <a16:creationId xmlns:a16="http://schemas.microsoft.com/office/drawing/2014/main" id="{806CAA33-FD5D-43BD-AD1F-A9C2C9571C8B}"/>
              </a:ext>
            </a:extLst>
          </p:cNvPr>
          <p:cNvSpPr>
            <a:spLocks noGrp="1"/>
          </p:cNvSpPr>
          <p:nvPr>
            <p:ph type="ftr" idx="11"/>
          </p:nvPr>
        </p:nvSpPr>
        <p:spPr/>
        <p:txBody>
          <a:bodyPr/>
          <a:lstStyle/>
          <a:p>
            <a:r>
              <a:rPr lang="en-IN"/>
              <a:t>Computer Engineering Department</a:t>
            </a:r>
          </a:p>
        </p:txBody>
      </p:sp>
      <p:sp>
        <p:nvSpPr>
          <p:cNvPr id="7" name="Slide Number Placeholder 6">
            <a:extLst>
              <a:ext uri="{FF2B5EF4-FFF2-40B4-BE49-F238E27FC236}">
                <a16:creationId xmlns:a16="http://schemas.microsoft.com/office/drawing/2014/main" id="{8991320C-215B-4D87-8DE0-B78E768015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3"/>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95" name="Google Shape;95;p3" descr="A close up of a sign&#10;&#10;Description automatically generated"/>
          <p:cNvPicPr preferRelativeResize="0">
            <a:picLocks noGrp="1"/>
          </p:cNvPicPr>
          <p:nvPr>
            <p:ph type="body" idx="1"/>
          </p:nvPr>
        </p:nvPicPr>
        <p:blipFill rotWithShape="1">
          <a:blip r:embed="rId4">
            <a:alphaModFix/>
          </a:blip>
          <a:srcRect/>
          <a:stretch/>
        </p:blipFill>
        <p:spPr>
          <a:xfrm>
            <a:off x="320942" y="5634430"/>
            <a:ext cx="968545" cy="721920"/>
          </a:xfrm>
          <a:prstGeom prst="rect">
            <a:avLst/>
          </a:prstGeom>
          <a:noFill/>
          <a:ln>
            <a:noFill/>
          </a:ln>
        </p:spPr>
      </p:pic>
      <p:pic>
        <p:nvPicPr>
          <p:cNvPr id="96" name="Google Shape;96;p3"/>
          <p:cNvPicPr preferRelativeResize="0"/>
          <p:nvPr/>
        </p:nvPicPr>
        <p:blipFill rotWithShape="1">
          <a:blip r:embed="rId3">
            <a:alphaModFix/>
          </a:blip>
          <a:srcRect/>
          <a:stretch/>
        </p:blipFill>
        <p:spPr>
          <a:xfrm rot="5400000">
            <a:off x="10818447" y="-896058"/>
            <a:ext cx="558950" cy="2338913"/>
          </a:xfrm>
          <a:prstGeom prst="rect">
            <a:avLst/>
          </a:prstGeom>
          <a:noFill/>
          <a:ln>
            <a:noFill/>
          </a:ln>
        </p:spPr>
      </p:pic>
      <p:pic>
        <p:nvPicPr>
          <p:cNvPr id="97" name="Google Shape;97;p3"/>
          <p:cNvPicPr preferRelativeResize="0"/>
          <p:nvPr/>
        </p:nvPicPr>
        <p:blipFill rotWithShape="1">
          <a:blip r:embed="rId5">
            <a:alphaModFix/>
          </a:blip>
          <a:srcRect/>
          <a:stretch/>
        </p:blipFill>
        <p:spPr>
          <a:xfrm>
            <a:off x="9367755" y="-6077"/>
            <a:ext cx="560710" cy="558951"/>
          </a:xfrm>
          <a:prstGeom prst="rect">
            <a:avLst/>
          </a:prstGeom>
          <a:noFill/>
          <a:ln>
            <a:noFill/>
          </a:ln>
        </p:spPr>
      </p:pic>
      <p:sp>
        <p:nvSpPr>
          <p:cNvPr id="98" name="Google Shape;98;p3"/>
          <p:cNvSpPr txBox="1"/>
          <p:nvPr/>
        </p:nvSpPr>
        <p:spPr>
          <a:xfrm>
            <a:off x="1934350" y="1163049"/>
            <a:ext cx="9237900" cy="5348109"/>
          </a:xfrm>
          <a:prstGeom prst="rect">
            <a:avLst/>
          </a:prstGeom>
          <a:noFill/>
          <a:ln>
            <a:noFill/>
          </a:ln>
        </p:spPr>
        <p:txBody>
          <a:bodyPr spcFirstLastPara="1" wrap="square" lIns="91425" tIns="45700" rIns="91425" bIns="45700" anchor="t" anchorCtr="0">
            <a:noAutofit/>
          </a:bodyPr>
          <a:lstStyle/>
          <a:p>
            <a:pPr marL="469900" lvl="0" indent="-457200" algn="l"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Introduction</a:t>
            </a:r>
          </a:p>
          <a:p>
            <a:pPr marL="469900" indent="-457200">
              <a:spcBef>
                <a:spcPts val="1000"/>
              </a:spcBef>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Literature Survey</a:t>
            </a:r>
          </a:p>
          <a:p>
            <a:pPr marL="469900" lvl="3" indent="-457200">
              <a:spcBef>
                <a:spcPts val="1000"/>
              </a:spcBef>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Proposed system / idea</a:t>
            </a:r>
          </a:p>
          <a:p>
            <a:pPr marL="469900" lvl="3" indent="-457200">
              <a:spcBef>
                <a:spcPts val="1000"/>
              </a:spcBef>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Software and Hardware requirement</a:t>
            </a:r>
          </a:p>
          <a:p>
            <a:pPr marL="469900" lvl="3" indent="-457200">
              <a:spcBef>
                <a:spcPts val="1000"/>
              </a:spcBef>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System design</a:t>
            </a:r>
          </a:p>
          <a:p>
            <a:pPr marL="469900" lvl="3" indent="-457200">
              <a:spcBef>
                <a:spcPts val="1000"/>
              </a:spcBef>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System implementation</a:t>
            </a:r>
          </a:p>
          <a:p>
            <a:pPr marL="469900" lvl="3" indent="-457200">
              <a:spcBef>
                <a:spcPts val="1000"/>
              </a:spcBef>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Yet to Implement!</a:t>
            </a:r>
          </a:p>
          <a:p>
            <a:pPr marL="469900" lvl="3" indent="-457200">
              <a:spcBef>
                <a:spcPts val="1000"/>
              </a:spcBef>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Conclusion</a:t>
            </a:r>
          </a:p>
          <a:p>
            <a:pPr marL="469900" lvl="3" indent="-457200">
              <a:spcBef>
                <a:spcPts val="1000"/>
              </a:spcBef>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References</a:t>
            </a:r>
          </a:p>
          <a:p>
            <a:pPr marL="469900" lvl="3" indent="-457200">
              <a:spcBef>
                <a:spcPts val="1000"/>
              </a:spcBef>
              <a:buClr>
                <a:srgbClr val="C00000"/>
              </a:buClr>
              <a:buSzPct val="101000"/>
              <a:buFont typeface="Wingdings" pitchFamily="2" charset="2"/>
              <a:buChar char="Ø"/>
            </a:pPr>
            <a:endParaRPr lang="en-US" sz="2000" dirty="0">
              <a:solidFill>
                <a:srgbClr val="052358"/>
              </a:solidFill>
              <a:latin typeface="Bookman Old Style" pitchFamily="18" charset="0"/>
              <a:ea typeface="Century Gothic"/>
              <a:cs typeface="Century Gothic"/>
              <a:sym typeface="Century Gothic"/>
            </a:endParaRPr>
          </a:p>
          <a:p>
            <a:pPr marL="469900" lvl="3" indent="-457200">
              <a:spcBef>
                <a:spcPts val="1000"/>
              </a:spcBef>
              <a:buClr>
                <a:srgbClr val="C00000"/>
              </a:buClr>
              <a:buSzPct val="101000"/>
              <a:buFont typeface="Wingdings" pitchFamily="2" charset="2"/>
              <a:buChar char="Ø"/>
            </a:pPr>
            <a:endParaRPr lang="en-US" sz="2000" dirty="0">
              <a:solidFill>
                <a:srgbClr val="052358"/>
              </a:solidFill>
              <a:latin typeface="Bookman Old Style" pitchFamily="18" charset="0"/>
              <a:ea typeface="Century Gothic"/>
              <a:cs typeface="Century Gothic"/>
              <a:sym typeface="Century Gothic"/>
            </a:endParaRPr>
          </a:p>
          <a:p>
            <a:pPr marL="469900" lvl="0" indent="-457200" algn="l" rtl="0">
              <a:spcBef>
                <a:spcPts val="1000"/>
              </a:spcBef>
              <a:spcAft>
                <a:spcPts val="0"/>
              </a:spcAft>
              <a:buClr>
                <a:srgbClr val="C00000"/>
              </a:buClr>
              <a:buSzPct val="101000"/>
              <a:buFont typeface="Wingdings" pitchFamily="2" charset="2"/>
              <a:buChar char="Ø"/>
            </a:pPr>
            <a:endParaRPr lang="en-US" sz="2000" dirty="0">
              <a:solidFill>
                <a:srgbClr val="052358"/>
              </a:solidFill>
              <a:latin typeface="Bookman Old Style" pitchFamily="18" charset="0"/>
              <a:ea typeface="Century Gothic"/>
              <a:cs typeface="Century Gothic"/>
              <a:sym typeface="Century Gothic"/>
            </a:endParaRPr>
          </a:p>
          <a:p>
            <a:pPr marL="469900" lvl="0" indent="-457200" algn="l" rtl="0">
              <a:spcBef>
                <a:spcPts val="1000"/>
              </a:spcBef>
              <a:spcAft>
                <a:spcPts val="0"/>
              </a:spcAft>
              <a:buClr>
                <a:srgbClr val="C00000"/>
              </a:buClr>
              <a:buSzPct val="101000"/>
              <a:buFont typeface="Wingdings" pitchFamily="2" charset="2"/>
              <a:buChar char="Ø"/>
            </a:pPr>
            <a:endParaRPr sz="2000" dirty="0">
              <a:solidFill>
                <a:srgbClr val="052358"/>
              </a:solidFill>
              <a:latin typeface="Bookman Old Style" pitchFamily="18" charset="0"/>
              <a:ea typeface="Century Gothic"/>
              <a:cs typeface="Century Gothic"/>
              <a:sym typeface="Century Gothic"/>
            </a:endParaRPr>
          </a:p>
          <a:p>
            <a:pPr marL="12700" lvl="0" algn="l" rtl="0">
              <a:spcBef>
                <a:spcPts val="1000"/>
              </a:spcBef>
              <a:spcAft>
                <a:spcPts val="0"/>
              </a:spcAft>
              <a:buClr>
                <a:srgbClr val="C00000"/>
              </a:buClr>
              <a:buSzPct val="101000"/>
            </a:pPr>
            <a:r>
              <a:rPr lang="en-US" sz="2000" dirty="0">
                <a:solidFill>
                  <a:srgbClr val="052358"/>
                </a:solidFill>
                <a:latin typeface="Bookman Old Style" pitchFamily="18" charset="0"/>
                <a:ea typeface="Century Gothic"/>
                <a:cs typeface="Century Gothic"/>
                <a:sym typeface="Century Gothic"/>
              </a:rPr>
              <a:t>  </a:t>
            </a:r>
            <a:endParaRPr sz="2000" dirty="0">
              <a:solidFill>
                <a:srgbClr val="052358"/>
              </a:solidFill>
              <a:latin typeface="Bookman Old Style" pitchFamily="18" charset="0"/>
              <a:ea typeface="Century Gothic"/>
              <a:cs typeface="Century Gothic"/>
              <a:sym typeface="Century Gothic"/>
            </a:endParaRPr>
          </a:p>
          <a:p>
            <a:pPr marL="342900" lvl="0" indent="-228600" algn="l" rtl="0">
              <a:spcBef>
                <a:spcPts val="1000"/>
              </a:spcBef>
              <a:spcAft>
                <a:spcPts val="0"/>
              </a:spcAft>
              <a:buNone/>
            </a:pPr>
            <a:endParaRPr dirty="0">
              <a:solidFill>
                <a:srgbClr val="3F3F3F"/>
              </a:solidFill>
              <a:latin typeface="Century Gothic"/>
              <a:ea typeface="Century Gothic"/>
              <a:cs typeface="Century Gothic"/>
              <a:sym typeface="Century Gothic"/>
            </a:endParaRPr>
          </a:p>
        </p:txBody>
      </p:sp>
      <p:sp>
        <p:nvSpPr>
          <p:cNvPr id="99" name="Google Shape;99;p3"/>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Outline of Project</a:t>
            </a:r>
            <a:endParaRPr sz="3100" dirty="0">
              <a:solidFill>
                <a:srgbClr val="C00000"/>
              </a:solidFill>
              <a:latin typeface="Century Gothic"/>
              <a:ea typeface="Century Gothic"/>
              <a:cs typeface="Century Gothic"/>
              <a:sym typeface="Century Gothic"/>
            </a:endParaRPr>
          </a:p>
        </p:txBody>
      </p:sp>
      <p:pic>
        <p:nvPicPr>
          <p:cNvPr id="100" name="Google Shape;100;p3"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7" name="Date Placeholder 6">
            <a:extLst>
              <a:ext uri="{FF2B5EF4-FFF2-40B4-BE49-F238E27FC236}">
                <a16:creationId xmlns:a16="http://schemas.microsoft.com/office/drawing/2014/main" id="{CC960DEB-51E9-48FD-860F-46F0B8A475CC}"/>
              </a:ext>
            </a:extLst>
          </p:cNvPr>
          <p:cNvSpPr>
            <a:spLocks noGrp="1"/>
          </p:cNvSpPr>
          <p:nvPr>
            <p:ph type="dt" idx="10"/>
          </p:nvPr>
        </p:nvSpPr>
        <p:spPr/>
        <p:txBody>
          <a:bodyPr/>
          <a:lstStyle/>
          <a:p>
            <a:fld id="{33C5F95C-CA82-49B0-911E-B3786FB456EA}" type="datetime1">
              <a:rPr lang="en-US" smtClean="0"/>
              <a:t>12/1/2020</a:t>
            </a:fld>
            <a:endParaRPr lang="en-US" dirty="0"/>
          </a:p>
        </p:txBody>
      </p:sp>
      <p:sp>
        <p:nvSpPr>
          <p:cNvPr id="8" name="Footer Placeholder 7">
            <a:extLst>
              <a:ext uri="{FF2B5EF4-FFF2-40B4-BE49-F238E27FC236}">
                <a16:creationId xmlns:a16="http://schemas.microsoft.com/office/drawing/2014/main" id="{EE5CE04C-9510-4F1D-A2C2-158EC25DB618}"/>
              </a:ext>
            </a:extLst>
          </p:cNvPr>
          <p:cNvSpPr>
            <a:spLocks noGrp="1"/>
          </p:cNvSpPr>
          <p:nvPr>
            <p:ph type="ftr" idx="11"/>
          </p:nvPr>
        </p:nvSpPr>
        <p:spPr/>
        <p:txBody>
          <a:bodyPr/>
          <a:lstStyle/>
          <a:p>
            <a:r>
              <a:rPr lang="en-IN"/>
              <a:t>Computer Engineering Department</a:t>
            </a:r>
          </a:p>
        </p:txBody>
      </p:sp>
      <p:sp>
        <p:nvSpPr>
          <p:cNvPr id="9" name="Slide Number Placeholder 8">
            <a:extLst>
              <a:ext uri="{FF2B5EF4-FFF2-40B4-BE49-F238E27FC236}">
                <a16:creationId xmlns:a16="http://schemas.microsoft.com/office/drawing/2014/main" id="{67B2C84A-B84F-4623-A68B-E904DB882C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rot="5400000">
            <a:off x="4926905" y="1460761"/>
            <a:ext cx="478058" cy="10358137"/>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10" name="Picture 9">
            <a:extLst>
              <a:ext uri="{FF2B5EF4-FFF2-40B4-BE49-F238E27FC236}">
                <a16:creationId xmlns:a16="http://schemas.microsoft.com/office/drawing/2014/main" id="{B15A553C-6E56-4E14-9B40-3D70033DB61F}"/>
              </a:ext>
            </a:extLst>
          </p:cNvPr>
          <p:cNvPicPr>
            <a:picLocks noChangeAspect="1"/>
          </p:cNvPicPr>
          <p:nvPr/>
        </p:nvPicPr>
        <p:blipFill>
          <a:blip r:embed="rId5"/>
          <a:stretch>
            <a:fillRect/>
          </a:stretch>
        </p:blipFill>
        <p:spPr>
          <a:xfrm rot="5400000">
            <a:off x="11029472" y="5716331"/>
            <a:ext cx="478059" cy="1846997"/>
          </a:xfrm>
          <a:prstGeom prst="rect">
            <a:avLst/>
          </a:prstGeom>
        </p:spPr>
      </p:pic>
      <p:pic>
        <p:nvPicPr>
          <p:cNvPr id="11" name="Picture 10">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rot="5400000">
            <a:off x="107253" y="5934335"/>
            <a:ext cx="346080" cy="586852"/>
          </a:xfrm>
          <a:prstGeom prst="rect">
            <a:avLst/>
          </a:prstGeom>
        </p:spPr>
      </p:pic>
      <p:pic>
        <p:nvPicPr>
          <p:cNvPr id="9" name="Google Shape;100;p3"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2" name="Date Placeholder 1"/>
          <p:cNvSpPr>
            <a:spLocks noGrp="1"/>
          </p:cNvSpPr>
          <p:nvPr>
            <p:ph type="dt" idx="10"/>
          </p:nvPr>
        </p:nvSpPr>
        <p:spPr/>
        <p:txBody>
          <a:bodyPr/>
          <a:lstStyle/>
          <a:p>
            <a:fld id="{7B0DF53E-D65D-480C-ABD9-C5D6DAE372EC}" type="datetime1">
              <a:rPr lang="en-US" smtClean="0"/>
              <a:t>12/1/2020</a:t>
            </a:fld>
            <a:endParaRPr lang="en-US"/>
          </a:p>
        </p:txBody>
      </p:sp>
      <p:sp>
        <p:nvSpPr>
          <p:cNvPr id="5" name="Footer Placeholder 4"/>
          <p:cNvSpPr>
            <a:spLocks noGrp="1"/>
          </p:cNvSpPr>
          <p:nvPr>
            <p:ph type="ftr" idx="11"/>
          </p:nvPr>
        </p:nvSpPr>
        <p:spPr/>
        <p:txBody>
          <a:bodyPr/>
          <a:lstStyle/>
          <a:p>
            <a:r>
              <a:rPr lang="en-IN"/>
              <a:t>Computer Engineering Department</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5" name="Google Shape;98;p3">
            <a:extLst>
              <a:ext uri="{FF2B5EF4-FFF2-40B4-BE49-F238E27FC236}">
                <a16:creationId xmlns:a16="http://schemas.microsoft.com/office/drawing/2014/main" id="{B569B268-A82E-4F48-BE0F-19EE01A851F1}"/>
              </a:ext>
            </a:extLst>
          </p:cNvPr>
          <p:cNvSpPr txBox="1"/>
          <p:nvPr/>
        </p:nvSpPr>
        <p:spPr>
          <a:xfrm>
            <a:off x="1934350" y="1163049"/>
            <a:ext cx="9237900" cy="5348109"/>
          </a:xfrm>
          <a:prstGeom prst="rect">
            <a:avLst/>
          </a:prstGeom>
          <a:noFill/>
          <a:ln>
            <a:noFill/>
          </a:ln>
        </p:spPr>
        <p:txBody>
          <a:bodyPr spcFirstLastPara="1" wrap="square" lIns="91425" tIns="45700" rIns="91425" bIns="45700" anchor="t" anchorCtr="0">
            <a:noAutofit/>
          </a:bodyPr>
          <a:lstStyle/>
          <a:p>
            <a:pPr marL="469900" lvl="3" indent="-457200">
              <a:spcBef>
                <a:spcPts val="1000"/>
              </a:spcBef>
              <a:buClr>
                <a:srgbClr val="C00000"/>
              </a:buClr>
              <a:buSzPct val="101000"/>
              <a:buFont typeface="Wingdings" pitchFamily="2" charset="2"/>
              <a:buChar char="Ø"/>
            </a:pPr>
            <a:endParaRPr lang="en-US" sz="2000" dirty="0">
              <a:solidFill>
                <a:srgbClr val="052358"/>
              </a:solidFill>
              <a:latin typeface="Bookman Old Style" pitchFamily="18" charset="0"/>
              <a:ea typeface="Century Gothic"/>
              <a:cs typeface="Century Gothic"/>
              <a:sym typeface="Century Gothic"/>
            </a:endParaRPr>
          </a:p>
          <a:p>
            <a:pPr marL="469900" lvl="3" indent="-457200">
              <a:spcBef>
                <a:spcPts val="1000"/>
              </a:spcBef>
              <a:buClr>
                <a:srgbClr val="C00000"/>
              </a:buClr>
              <a:buSzPct val="101000"/>
              <a:buFont typeface="Wingdings" pitchFamily="2" charset="2"/>
              <a:buChar char="Ø"/>
            </a:pPr>
            <a:endParaRPr lang="en-US" sz="2000" dirty="0">
              <a:solidFill>
                <a:srgbClr val="052358"/>
              </a:solidFill>
              <a:latin typeface="Bookman Old Style" pitchFamily="18" charset="0"/>
              <a:ea typeface="Century Gothic"/>
              <a:cs typeface="Century Gothic"/>
              <a:sym typeface="Century Gothic"/>
            </a:endParaRPr>
          </a:p>
          <a:p>
            <a:pPr marL="469900" lvl="0" indent="-457200" algn="l" rtl="0">
              <a:spcBef>
                <a:spcPts val="1000"/>
              </a:spcBef>
              <a:spcAft>
                <a:spcPts val="0"/>
              </a:spcAft>
              <a:buClr>
                <a:srgbClr val="C00000"/>
              </a:buClr>
              <a:buSzPct val="101000"/>
              <a:buFont typeface="Wingdings" pitchFamily="2" charset="2"/>
              <a:buChar char="Ø"/>
            </a:pPr>
            <a:endParaRPr lang="en-US" sz="2000" dirty="0">
              <a:solidFill>
                <a:srgbClr val="052358"/>
              </a:solidFill>
              <a:latin typeface="Bookman Old Style" pitchFamily="18" charset="0"/>
              <a:ea typeface="Century Gothic"/>
              <a:cs typeface="Century Gothic"/>
              <a:sym typeface="Century Gothic"/>
            </a:endParaRPr>
          </a:p>
          <a:p>
            <a:pPr marL="469900" lvl="0" indent="-457200" algn="l" rtl="0">
              <a:spcBef>
                <a:spcPts val="1000"/>
              </a:spcBef>
              <a:spcAft>
                <a:spcPts val="0"/>
              </a:spcAft>
              <a:buClr>
                <a:srgbClr val="C00000"/>
              </a:buClr>
              <a:buSzPct val="101000"/>
              <a:buFont typeface="Wingdings" pitchFamily="2" charset="2"/>
              <a:buChar char="Ø"/>
            </a:pPr>
            <a:endParaRPr sz="2000" dirty="0">
              <a:solidFill>
                <a:srgbClr val="052358"/>
              </a:solidFill>
              <a:latin typeface="Bookman Old Style" pitchFamily="18" charset="0"/>
              <a:ea typeface="Century Gothic"/>
              <a:cs typeface="Century Gothic"/>
              <a:sym typeface="Century Gothic"/>
            </a:endParaRPr>
          </a:p>
          <a:p>
            <a:pPr marL="12700" lvl="0" algn="l" rtl="0">
              <a:spcBef>
                <a:spcPts val="1000"/>
              </a:spcBef>
              <a:spcAft>
                <a:spcPts val="0"/>
              </a:spcAft>
              <a:buClr>
                <a:srgbClr val="C00000"/>
              </a:buClr>
              <a:buSzPct val="101000"/>
            </a:pPr>
            <a:r>
              <a:rPr lang="en-US" sz="2000" dirty="0">
                <a:solidFill>
                  <a:srgbClr val="052358"/>
                </a:solidFill>
                <a:latin typeface="Bookman Old Style" pitchFamily="18" charset="0"/>
                <a:ea typeface="Century Gothic"/>
                <a:cs typeface="Century Gothic"/>
                <a:sym typeface="Century Gothic"/>
              </a:rPr>
              <a:t>  </a:t>
            </a:r>
            <a:endParaRPr sz="2000" dirty="0">
              <a:solidFill>
                <a:srgbClr val="052358"/>
              </a:solidFill>
              <a:latin typeface="Bookman Old Style" pitchFamily="18" charset="0"/>
              <a:ea typeface="Century Gothic"/>
              <a:cs typeface="Century Gothic"/>
              <a:sym typeface="Century Gothic"/>
            </a:endParaRPr>
          </a:p>
          <a:p>
            <a:pPr marL="342900" lvl="0" indent="-228600" algn="l" rtl="0">
              <a:spcBef>
                <a:spcPts val="1000"/>
              </a:spcBef>
              <a:spcAft>
                <a:spcPts val="0"/>
              </a:spcAft>
              <a:buNone/>
            </a:pPr>
            <a:endParaRPr dirty="0">
              <a:solidFill>
                <a:srgbClr val="3F3F3F"/>
              </a:solidFill>
              <a:latin typeface="Century Gothic"/>
              <a:ea typeface="Century Gothic"/>
              <a:cs typeface="Century Gothic"/>
              <a:sym typeface="Century Gothic"/>
            </a:endParaRPr>
          </a:p>
        </p:txBody>
      </p:sp>
      <p:sp>
        <p:nvSpPr>
          <p:cNvPr id="17" name="Google Shape;98;p3">
            <a:extLst>
              <a:ext uri="{FF2B5EF4-FFF2-40B4-BE49-F238E27FC236}">
                <a16:creationId xmlns:a16="http://schemas.microsoft.com/office/drawing/2014/main" id="{F2B14823-2DF0-483F-925A-822EC4069F91}"/>
              </a:ext>
            </a:extLst>
          </p:cNvPr>
          <p:cNvSpPr txBox="1"/>
          <p:nvPr/>
        </p:nvSpPr>
        <p:spPr>
          <a:xfrm>
            <a:off x="2086750" y="1315449"/>
            <a:ext cx="9237900" cy="3836843"/>
          </a:xfrm>
          <a:prstGeom prst="rect">
            <a:avLst/>
          </a:prstGeom>
          <a:noFill/>
          <a:ln>
            <a:noFill/>
          </a:ln>
        </p:spPr>
        <p:txBody>
          <a:bodyPr spcFirstLastPara="1" wrap="square" lIns="91425" tIns="45700" rIns="91425" bIns="45700" anchor="t" anchorCtr="0">
            <a:noAutofit/>
          </a:bodyPr>
          <a:lstStyle/>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ASHA Accredited Social Health Activists workers are helping to build a strong foundation for promoting healthy practices in our society. They play critical role for various health programs of the Government of India. Now, it is time to empower them by imparting training and upgrading skills as a majority of ASHAs are village women with low literacy skills and they face operational challenges in conducting routine maternal, new-born, child health activities and infection prevention. </a:t>
            </a:r>
          </a:p>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ASHAs are the first point of contact for the needy rural masses and can become frontline healthcare workers by imparting training in regional languages. </a:t>
            </a:r>
          </a:p>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The “</a:t>
            </a:r>
            <a:r>
              <a:rPr lang="en-US" sz="1800" b="1" dirty="0" err="1">
                <a:solidFill>
                  <a:srgbClr val="052358"/>
                </a:solidFill>
                <a:latin typeface="Times New Roman" panose="02020603050405020304" pitchFamily="18" charset="0"/>
                <a:ea typeface="Century Gothic"/>
                <a:cs typeface="Times New Roman" panose="02020603050405020304" pitchFamily="18" charset="0"/>
                <a:sym typeface="Century Gothic"/>
              </a:rPr>
              <a:t>Aarogya</a:t>
            </a: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 </a:t>
            </a:r>
            <a:r>
              <a:rPr lang="en-US" sz="1800" b="1" dirty="0" err="1">
                <a:solidFill>
                  <a:srgbClr val="052358"/>
                </a:solidFill>
                <a:latin typeface="Times New Roman" panose="02020603050405020304" pitchFamily="18" charset="0"/>
                <a:ea typeface="Century Gothic"/>
                <a:cs typeface="Times New Roman" panose="02020603050405020304" pitchFamily="18" charset="0"/>
                <a:sym typeface="Century Gothic"/>
              </a:rPr>
              <a:t>Patrika</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is designed with the aim of blurring all these possibilities of lack of access to healthcare information, refresher training and meaningful supervision so that their ability to contribute to improved maternal and new-born health outcomes will play a major role.</a:t>
            </a:r>
          </a:p>
        </p:txBody>
      </p:sp>
      <p:sp>
        <p:nvSpPr>
          <p:cNvPr id="20" name="Google Shape;99;p3">
            <a:extLst>
              <a:ext uri="{FF2B5EF4-FFF2-40B4-BE49-F238E27FC236}">
                <a16:creationId xmlns:a16="http://schemas.microsoft.com/office/drawing/2014/main" id="{97E61F69-2CAA-4C5C-8AB0-D4D37E26BE79}"/>
              </a:ext>
            </a:extLst>
          </p:cNvPr>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Introduction</a:t>
            </a:r>
            <a:endParaRPr sz="3100" dirty="0">
              <a:solidFill>
                <a:srgbClr val="C0000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71626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4926905" y="1460761"/>
            <a:ext cx="478058" cy="10358137"/>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10" name="Picture 9">
            <a:extLst>
              <a:ext uri="{FF2B5EF4-FFF2-40B4-BE49-F238E27FC236}">
                <a16:creationId xmlns:a16="http://schemas.microsoft.com/office/drawing/2014/main" id="{B15A553C-6E56-4E14-9B40-3D70033DB61F}"/>
              </a:ext>
            </a:extLst>
          </p:cNvPr>
          <p:cNvPicPr>
            <a:picLocks noChangeAspect="1"/>
          </p:cNvPicPr>
          <p:nvPr/>
        </p:nvPicPr>
        <p:blipFill>
          <a:blip r:embed="rId4"/>
          <a:stretch>
            <a:fillRect/>
          </a:stretch>
        </p:blipFill>
        <p:spPr>
          <a:xfrm rot="5400000">
            <a:off x="11029472" y="5716331"/>
            <a:ext cx="478059" cy="1846997"/>
          </a:xfrm>
          <a:prstGeom prst="rect">
            <a:avLst/>
          </a:prstGeom>
        </p:spPr>
      </p:pic>
      <p:pic>
        <p:nvPicPr>
          <p:cNvPr id="11" name="Picture 10">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107253" y="5934335"/>
            <a:ext cx="346080" cy="586852"/>
          </a:xfrm>
          <a:prstGeom prst="rect">
            <a:avLst/>
          </a:prstGeom>
        </p:spPr>
      </p:pic>
      <p:pic>
        <p:nvPicPr>
          <p:cNvPr id="9" name="Google Shape;100;p3" descr="A picture containing food, room, drawing&#10;&#10;Description automatically generated"/>
          <p:cNvPicPr preferRelativeResize="0"/>
          <p:nvPr/>
        </p:nvPicPr>
        <p:blipFill rotWithShape="1">
          <a:blip r:embed="rId5">
            <a:alphaModFix/>
          </a:blip>
          <a:srcRect/>
          <a:stretch/>
        </p:blipFill>
        <p:spPr>
          <a:xfrm>
            <a:off x="285928" y="152400"/>
            <a:ext cx="1038575" cy="1067450"/>
          </a:xfrm>
          <a:prstGeom prst="rect">
            <a:avLst/>
          </a:prstGeom>
          <a:noFill/>
          <a:ln>
            <a:noFill/>
          </a:ln>
        </p:spPr>
      </p:pic>
      <p:sp>
        <p:nvSpPr>
          <p:cNvPr id="2" name="Date Placeholder 1"/>
          <p:cNvSpPr>
            <a:spLocks noGrp="1"/>
          </p:cNvSpPr>
          <p:nvPr>
            <p:ph type="dt" idx="10"/>
          </p:nvPr>
        </p:nvSpPr>
        <p:spPr/>
        <p:txBody>
          <a:bodyPr/>
          <a:lstStyle/>
          <a:p>
            <a:fld id="{3BF8F950-9864-4D99-BC84-FC997D4F862E}" type="datetime1">
              <a:rPr lang="en-US" smtClean="0"/>
              <a:t>12/1/2020</a:t>
            </a:fld>
            <a:endParaRPr lang="en-US"/>
          </a:p>
        </p:txBody>
      </p:sp>
      <p:sp>
        <p:nvSpPr>
          <p:cNvPr id="3" name="Footer Placeholder 2"/>
          <p:cNvSpPr>
            <a:spLocks noGrp="1"/>
          </p:cNvSpPr>
          <p:nvPr>
            <p:ph type="ftr" idx="11"/>
          </p:nvPr>
        </p:nvSpPr>
        <p:spPr/>
        <p:txBody>
          <a:bodyPr/>
          <a:lstStyle/>
          <a:p>
            <a:r>
              <a:rPr lang="en-IN"/>
              <a:t>Computer Engineering Department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2" name="Google Shape;99;p3">
            <a:extLst>
              <a:ext uri="{FF2B5EF4-FFF2-40B4-BE49-F238E27FC236}">
                <a16:creationId xmlns:a16="http://schemas.microsoft.com/office/drawing/2014/main" id="{19025B2F-66E2-4A1F-9ECF-82BC85F033F3}"/>
              </a:ext>
            </a:extLst>
          </p:cNvPr>
          <p:cNvSpPr txBox="1"/>
          <p:nvPr/>
        </p:nvSpPr>
        <p:spPr>
          <a:xfrm>
            <a:off x="2632841" y="152400"/>
            <a:ext cx="73112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Literature Review</a:t>
            </a:r>
            <a:endParaRPr lang="en-US" sz="3100" dirty="0">
              <a:solidFill>
                <a:srgbClr val="C00000"/>
              </a:solidFill>
              <a:latin typeface="Century Gothic"/>
              <a:ea typeface="Century Gothic"/>
              <a:cs typeface="Century Gothic"/>
              <a:sym typeface="Century Gothic"/>
            </a:endParaRPr>
          </a:p>
        </p:txBody>
      </p:sp>
      <p:sp>
        <p:nvSpPr>
          <p:cNvPr id="13" name="Google Shape;98;p3">
            <a:extLst>
              <a:ext uri="{FF2B5EF4-FFF2-40B4-BE49-F238E27FC236}">
                <a16:creationId xmlns:a16="http://schemas.microsoft.com/office/drawing/2014/main" id="{FB0F50ED-9FB3-4586-847D-CAE85482ABE6}"/>
              </a:ext>
            </a:extLst>
          </p:cNvPr>
          <p:cNvSpPr txBox="1"/>
          <p:nvPr/>
        </p:nvSpPr>
        <p:spPr>
          <a:xfrm>
            <a:off x="1934350" y="1163049"/>
            <a:ext cx="9237900" cy="5348109"/>
          </a:xfrm>
          <a:prstGeom prst="rect">
            <a:avLst/>
          </a:prstGeom>
          <a:noFill/>
          <a:ln>
            <a:noFill/>
          </a:ln>
        </p:spPr>
        <p:txBody>
          <a:bodyPr spcFirstLastPara="1" wrap="square" lIns="91425" tIns="45700" rIns="91425" bIns="45700" anchor="t" anchorCtr="0">
            <a:noAutofit/>
          </a:bodyPr>
          <a:lstStyle/>
          <a:p>
            <a:pPr marL="469900" lvl="0" indent="-457200" algn="l" rtl="0">
              <a:spcBef>
                <a:spcPts val="1000"/>
              </a:spcBef>
              <a:spcAft>
                <a:spcPts val="0"/>
              </a:spcAft>
              <a:buClr>
                <a:srgbClr val="C00000"/>
              </a:buClr>
              <a:buSzPct val="101000"/>
              <a:buFont typeface="Wingdings" pitchFamily="2" charset="2"/>
              <a:buChar char="Ø"/>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N. D. </a:t>
            </a:r>
            <a:r>
              <a:rPr lang="en-US" sz="1800" b="1" dirty="0" err="1">
                <a:solidFill>
                  <a:srgbClr val="052358"/>
                </a:solidFill>
                <a:latin typeface="Times New Roman" panose="02020603050405020304" pitchFamily="18" charset="0"/>
                <a:ea typeface="Century Gothic"/>
                <a:cs typeface="Times New Roman" panose="02020603050405020304" pitchFamily="18" charset="0"/>
                <a:sym typeface="Century Gothic"/>
              </a:rPr>
              <a:t>Valakunde</a:t>
            </a: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 in Smart ASHA pregnancy monitoring system</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The Smart ASHA Pregnancy Monitoring System (SAPMS) aims to reduce the MMR by digitalizing the work of the health workers in the Uttar Pradesh state, by enabling them to monitor the pregnancies of the women in their area with the help of smart phones, effectively and efficiently. They focused on maternal mortality rate (MMR) and new </a:t>
            </a:r>
            <a:r>
              <a:rPr lang="en-US" sz="1800" dirty="0" err="1">
                <a:solidFill>
                  <a:srgbClr val="052358"/>
                </a:solidFill>
                <a:latin typeface="Times New Roman" panose="02020603050405020304" pitchFamily="18" charset="0"/>
                <a:ea typeface="Century Gothic"/>
                <a:cs typeface="Times New Roman" panose="02020603050405020304" pitchFamily="18" charset="0"/>
                <a:sym typeface="Century Gothic"/>
              </a:rPr>
              <a:t>borns</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and ensured that Women visits </a:t>
            </a:r>
            <a:r>
              <a:rPr lang="en-US" sz="1800" dirty="0" err="1">
                <a:solidFill>
                  <a:srgbClr val="052358"/>
                </a:solidFill>
                <a:latin typeface="Times New Roman" panose="02020603050405020304" pitchFamily="18" charset="0"/>
                <a:ea typeface="Century Gothic"/>
                <a:cs typeface="Times New Roman" panose="02020603050405020304" pitchFamily="18" charset="0"/>
                <a:sym typeface="Century Gothic"/>
              </a:rPr>
              <a:t>atleast</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4 times to a health care </a:t>
            </a:r>
            <a:r>
              <a:rPr lang="en-US" sz="1800" dirty="0" err="1">
                <a:solidFill>
                  <a:srgbClr val="052358"/>
                </a:solidFill>
                <a:latin typeface="Times New Roman" panose="02020603050405020304" pitchFamily="18" charset="0"/>
                <a:ea typeface="Century Gothic"/>
                <a:cs typeface="Times New Roman" panose="02020603050405020304" pitchFamily="18" charset="0"/>
                <a:sym typeface="Century Gothic"/>
              </a:rPr>
              <a:t>centre</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to ensure a safe and healthy pregnancy. [2]</a:t>
            </a:r>
          </a:p>
          <a:p>
            <a:pPr marL="469900" lvl="0" indent="-457200" algn="l" rtl="0">
              <a:spcBef>
                <a:spcPts val="1000"/>
              </a:spcBef>
              <a:spcAft>
                <a:spcPts val="0"/>
              </a:spcAft>
              <a:buClr>
                <a:srgbClr val="C00000"/>
              </a:buClr>
              <a:buSzPct val="101000"/>
              <a:buFont typeface="Wingdings" pitchFamily="2" charset="2"/>
              <a:buChar char="Ø"/>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Bhatia, Kavita in Performance-based incentives of the ASHA scheme stakeholders perspectives</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mHealth also aims to reduce the MMR by digitalizing the work of health workers in Gujarat state. But they implemented notification service facility where ASHA’s were notified about the emergency situation and also took feedback on the mHealth app performance and efficiency. [1]</a:t>
            </a:r>
          </a:p>
        </p:txBody>
      </p:sp>
    </p:spTree>
    <p:extLst>
      <p:ext uri="{BB962C8B-B14F-4D97-AF65-F5344CB8AC3E}">
        <p14:creationId xmlns:p14="http://schemas.microsoft.com/office/powerpoint/2010/main" val="361369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4926905" y="1460761"/>
            <a:ext cx="478058" cy="10358137"/>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10" name="Picture 9">
            <a:extLst>
              <a:ext uri="{FF2B5EF4-FFF2-40B4-BE49-F238E27FC236}">
                <a16:creationId xmlns:a16="http://schemas.microsoft.com/office/drawing/2014/main" id="{B15A553C-6E56-4E14-9B40-3D70033DB61F}"/>
              </a:ext>
            </a:extLst>
          </p:cNvPr>
          <p:cNvPicPr>
            <a:picLocks noChangeAspect="1"/>
          </p:cNvPicPr>
          <p:nvPr/>
        </p:nvPicPr>
        <p:blipFill>
          <a:blip r:embed="rId4"/>
          <a:stretch>
            <a:fillRect/>
          </a:stretch>
        </p:blipFill>
        <p:spPr>
          <a:xfrm rot="5400000">
            <a:off x="11029472" y="5716331"/>
            <a:ext cx="478059" cy="1846997"/>
          </a:xfrm>
          <a:prstGeom prst="rect">
            <a:avLst/>
          </a:prstGeom>
        </p:spPr>
      </p:pic>
      <p:pic>
        <p:nvPicPr>
          <p:cNvPr id="11" name="Picture 10">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107253" y="5934335"/>
            <a:ext cx="346080" cy="586852"/>
          </a:xfrm>
          <a:prstGeom prst="rect">
            <a:avLst/>
          </a:prstGeom>
        </p:spPr>
      </p:pic>
      <p:pic>
        <p:nvPicPr>
          <p:cNvPr id="9" name="Google Shape;100;p3" descr="A picture containing food, room, drawing&#10;&#10;Description automatically generated"/>
          <p:cNvPicPr preferRelativeResize="0"/>
          <p:nvPr/>
        </p:nvPicPr>
        <p:blipFill rotWithShape="1">
          <a:blip r:embed="rId5">
            <a:alphaModFix/>
          </a:blip>
          <a:srcRect/>
          <a:stretch/>
        </p:blipFill>
        <p:spPr>
          <a:xfrm>
            <a:off x="285928" y="152400"/>
            <a:ext cx="1038575" cy="1067450"/>
          </a:xfrm>
          <a:prstGeom prst="rect">
            <a:avLst/>
          </a:prstGeom>
          <a:noFill/>
          <a:ln>
            <a:noFill/>
          </a:ln>
        </p:spPr>
      </p:pic>
      <p:sp>
        <p:nvSpPr>
          <p:cNvPr id="2" name="Date Placeholder 1"/>
          <p:cNvSpPr>
            <a:spLocks noGrp="1"/>
          </p:cNvSpPr>
          <p:nvPr>
            <p:ph type="dt" idx="10"/>
          </p:nvPr>
        </p:nvSpPr>
        <p:spPr/>
        <p:txBody>
          <a:bodyPr/>
          <a:lstStyle/>
          <a:p>
            <a:fld id="{7BB79F79-FE0D-4B46-9E61-FAC32757EBDB}" type="datetime1">
              <a:rPr lang="en-US" smtClean="0"/>
              <a:t>12/1/2020</a:t>
            </a:fld>
            <a:endParaRPr lang="en-US"/>
          </a:p>
        </p:txBody>
      </p:sp>
      <p:sp>
        <p:nvSpPr>
          <p:cNvPr id="3" name="Footer Placeholder 2"/>
          <p:cNvSpPr>
            <a:spLocks noGrp="1"/>
          </p:cNvSpPr>
          <p:nvPr>
            <p:ph type="ftr" idx="11"/>
          </p:nvPr>
        </p:nvSpPr>
        <p:spPr/>
        <p:txBody>
          <a:bodyPr/>
          <a:lstStyle/>
          <a:p>
            <a:r>
              <a:rPr lang="en-IN"/>
              <a:t>Computer Engineering Department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12" name="Google Shape;99;p3">
            <a:extLst>
              <a:ext uri="{FF2B5EF4-FFF2-40B4-BE49-F238E27FC236}">
                <a16:creationId xmlns:a16="http://schemas.microsoft.com/office/drawing/2014/main" id="{CA3CE25D-3C65-42E8-8514-65738EB115A9}"/>
              </a:ext>
            </a:extLst>
          </p:cNvPr>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Proposed System</a:t>
            </a:r>
            <a:endParaRPr lang="en-US" sz="3100" dirty="0">
              <a:solidFill>
                <a:srgbClr val="C00000"/>
              </a:solidFill>
              <a:latin typeface="Century Gothic"/>
              <a:ea typeface="Century Gothic"/>
              <a:cs typeface="Century Gothic"/>
              <a:sym typeface="Century Gothic"/>
            </a:endParaRPr>
          </a:p>
        </p:txBody>
      </p:sp>
      <p:sp>
        <p:nvSpPr>
          <p:cNvPr id="13" name="Google Shape;98;p3">
            <a:extLst>
              <a:ext uri="{FF2B5EF4-FFF2-40B4-BE49-F238E27FC236}">
                <a16:creationId xmlns:a16="http://schemas.microsoft.com/office/drawing/2014/main" id="{100489FA-4E84-4CC5-AAB5-1090869FC495}"/>
              </a:ext>
            </a:extLst>
          </p:cNvPr>
          <p:cNvSpPr txBox="1"/>
          <p:nvPr/>
        </p:nvSpPr>
        <p:spPr>
          <a:xfrm>
            <a:off x="1934350" y="1163049"/>
            <a:ext cx="8410653" cy="2617643"/>
          </a:xfrm>
          <a:prstGeom prst="rect">
            <a:avLst/>
          </a:prstGeom>
          <a:noFill/>
          <a:ln>
            <a:noFill/>
          </a:ln>
        </p:spPr>
        <p:txBody>
          <a:bodyPr spcFirstLastPara="1" wrap="square" lIns="91425" tIns="45700" rIns="91425" bIns="45700" anchor="t" anchorCtr="0">
            <a:noAutofit/>
          </a:bodyPr>
          <a:lstStyle/>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The app simplifies public administration, eliminating the need for data-entry operators.</a:t>
            </a:r>
          </a:p>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The app manages to convert the data into digital format right from the point of entry, to be used, analyzed, accessed and processed across the health system by all relevant staff members</a:t>
            </a:r>
          </a:p>
          <a:p>
            <a:pPr marL="469900" lvl="0" indent="-457200" algn="just" rtl="0">
              <a:spcBef>
                <a:spcPts val="1000"/>
              </a:spcBef>
              <a:spcAft>
                <a:spcPts val="0"/>
              </a:spcAft>
              <a:buClr>
                <a:srgbClr val="C00000"/>
              </a:buClr>
              <a:buSzPct val="101000"/>
              <a:buFont typeface="Wingdings" pitchFamily="2" charset="2"/>
              <a:buChar char="Ø"/>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CHW (Community Health Workers) manages admin panel where they analyze the health data of families.</a:t>
            </a:r>
          </a:p>
        </p:txBody>
      </p:sp>
    </p:spTree>
    <p:extLst>
      <p:ext uri="{BB962C8B-B14F-4D97-AF65-F5344CB8AC3E}">
        <p14:creationId xmlns:p14="http://schemas.microsoft.com/office/powerpoint/2010/main" val="103015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4926905" y="1460761"/>
            <a:ext cx="478058" cy="10358137"/>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pic>
        <p:nvPicPr>
          <p:cNvPr id="10" name="Picture 9">
            <a:extLst>
              <a:ext uri="{FF2B5EF4-FFF2-40B4-BE49-F238E27FC236}">
                <a16:creationId xmlns:a16="http://schemas.microsoft.com/office/drawing/2014/main" id="{B15A553C-6E56-4E14-9B40-3D70033DB61F}"/>
              </a:ext>
            </a:extLst>
          </p:cNvPr>
          <p:cNvPicPr>
            <a:picLocks noChangeAspect="1"/>
          </p:cNvPicPr>
          <p:nvPr/>
        </p:nvPicPr>
        <p:blipFill>
          <a:blip r:embed="rId4"/>
          <a:stretch>
            <a:fillRect/>
          </a:stretch>
        </p:blipFill>
        <p:spPr>
          <a:xfrm rot="5400000">
            <a:off x="11029472" y="5716331"/>
            <a:ext cx="478059" cy="1846997"/>
          </a:xfrm>
          <a:prstGeom prst="rect">
            <a:avLst/>
          </a:prstGeom>
        </p:spPr>
      </p:pic>
      <p:pic>
        <p:nvPicPr>
          <p:cNvPr id="11" name="Picture 10">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107253" y="5934335"/>
            <a:ext cx="346080" cy="586852"/>
          </a:xfrm>
          <a:prstGeom prst="rect">
            <a:avLst/>
          </a:prstGeom>
        </p:spPr>
      </p:pic>
      <p:pic>
        <p:nvPicPr>
          <p:cNvPr id="9" name="Google Shape;100;p3" descr="A picture containing food, room, drawing&#10;&#10;Description automatically generated"/>
          <p:cNvPicPr preferRelativeResize="0"/>
          <p:nvPr/>
        </p:nvPicPr>
        <p:blipFill rotWithShape="1">
          <a:blip r:embed="rId5">
            <a:alphaModFix/>
          </a:blip>
          <a:srcRect/>
          <a:stretch/>
        </p:blipFill>
        <p:spPr>
          <a:xfrm>
            <a:off x="285928" y="152400"/>
            <a:ext cx="1038575" cy="1067450"/>
          </a:xfrm>
          <a:prstGeom prst="rect">
            <a:avLst/>
          </a:prstGeom>
          <a:noFill/>
          <a:ln>
            <a:noFill/>
          </a:ln>
        </p:spPr>
      </p:pic>
      <p:sp>
        <p:nvSpPr>
          <p:cNvPr id="2" name="Date Placeholder 1"/>
          <p:cNvSpPr>
            <a:spLocks noGrp="1"/>
          </p:cNvSpPr>
          <p:nvPr>
            <p:ph type="dt" idx="10"/>
          </p:nvPr>
        </p:nvSpPr>
        <p:spPr/>
        <p:txBody>
          <a:bodyPr/>
          <a:lstStyle/>
          <a:p>
            <a:fld id="{3BF8F950-9864-4D99-BC84-FC997D4F862E}" type="datetime1">
              <a:rPr lang="en-US" smtClean="0"/>
              <a:t>12/1/2020</a:t>
            </a:fld>
            <a:endParaRPr lang="en-US"/>
          </a:p>
        </p:txBody>
      </p:sp>
      <p:sp>
        <p:nvSpPr>
          <p:cNvPr id="3" name="Footer Placeholder 2"/>
          <p:cNvSpPr>
            <a:spLocks noGrp="1"/>
          </p:cNvSpPr>
          <p:nvPr>
            <p:ph type="ftr" idx="11"/>
          </p:nvPr>
        </p:nvSpPr>
        <p:spPr/>
        <p:txBody>
          <a:bodyPr/>
          <a:lstStyle/>
          <a:p>
            <a:r>
              <a:rPr lang="en-IN"/>
              <a:t>Computer Engineering Department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12" name="Google Shape;99;p3">
            <a:extLst>
              <a:ext uri="{FF2B5EF4-FFF2-40B4-BE49-F238E27FC236}">
                <a16:creationId xmlns:a16="http://schemas.microsoft.com/office/drawing/2014/main" id="{19025B2F-66E2-4A1F-9ECF-82BC85F033F3}"/>
              </a:ext>
            </a:extLst>
          </p:cNvPr>
          <p:cNvSpPr txBox="1"/>
          <p:nvPr/>
        </p:nvSpPr>
        <p:spPr>
          <a:xfrm>
            <a:off x="2632841" y="152400"/>
            <a:ext cx="73112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Hardware and Software Requirement</a:t>
            </a:r>
            <a:endParaRPr lang="en-US" sz="3100" dirty="0">
              <a:solidFill>
                <a:srgbClr val="C00000"/>
              </a:solidFill>
              <a:latin typeface="Century Gothic"/>
              <a:ea typeface="Century Gothic"/>
              <a:cs typeface="Century Gothic"/>
              <a:sym typeface="Century Gothic"/>
            </a:endParaRPr>
          </a:p>
        </p:txBody>
      </p:sp>
      <p:sp>
        <p:nvSpPr>
          <p:cNvPr id="13" name="Google Shape;98;p3">
            <a:extLst>
              <a:ext uri="{FF2B5EF4-FFF2-40B4-BE49-F238E27FC236}">
                <a16:creationId xmlns:a16="http://schemas.microsoft.com/office/drawing/2014/main" id="{FB0F50ED-9FB3-4586-847D-CAE85482ABE6}"/>
              </a:ext>
            </a:extLst>
          </p:cNvPr>
          <p:cNvSpPr txBox="1"/>
          <p:nvPr/>
        </p:nvSpPr>
        <p:spPr>
          <a:xfrm>
            <a:off x="1934350" y="1163049"/>
            <a:ext cx="9237900" cy="5348109"/>
          </a:xfrm>
          <a:prstGeom prst="rect">
            <a:avLst/>
          </a:prstGeom>
          <a:noFill/>
          <a:ln>
            <a:noFill/>
          </a:ln>
        </p:spPr>
        <p:txBody>
          <a:bodyPr spcFirstLastPara="1" wrap="square" lIns="91425" tIns="45700" rIns="91425" bIns="45700" anchor="t" anchorCtr="0">
            <a:noAutofit/>
          </a:bodyPr>
          <a:lstStyle/>
          <a:p>
            <a:pPr marL="469900" lvl="0" indent="-457200" algn="l" rtl="0">
              <a:spcBef>
                <a:spcPts val="1000"/>
              </a:spcBef>
              <a:spcAft>
                <a:spcPts val="0"/>
              </a:spcAft>
              <a:buClr>
                <a:srgbClr val="C00000"/>
              </a:buClr>
              <a:buSzPct val="101000"/>
              <a:buFont typeface="Wingdings" pitchFamily="2" charset="2"/>
              <a:buChar char="Ø"/>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Hardware Requirement</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a:t>
            </a:r>
          </a:p>
          <a:p>
            <a:pPr marL="355600" indent="-342900">
              <a:spcBef>
                <a:spcPts val="1000"/>
              </a:spcBef>
              <a:buClr>
                <a:srgbClr val="C00000"/>
              </a:buClr>
              <a:buSzPct val="101000"/>
              <a:buFont typeface="+mj-lt"/>
              <a:buAutoNum type="arabicPeriod"/>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Android Device (Minimum API 17 i.e. Jelly Bean)</a:t>
            </a:r>
          </a:p>
          <a:p>
            <a:pPr marL="355600" lvl="1" indent="-342900">
              <a:spcBef>
                <a:spcPts val="1000"/>
              </a:spcBef>
              <a:buClr>
                <a:srgbClr val="C00000"/>
              </a:buClr>
              <a:buSzPct val="101000"/>
              <a:buFont typeface="+mj-lt"/>
              <a:buAutoNum type="arabicPeriod"/>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Intel Pentium 4, 2 GB RAM, 20 GB HDD, Min. Windows XP, Chrome Browser.</a:t>
            </a:r>
          </a:p>
          <a:p>
            <a:pPr marL="12700" lvl="0" algn="l" rtl="0">
              <a:spcBef>
                <a:spcPts val="1000"/>
              </a:spcBef>
              <a:spcAft>
                <a:spcPts val="0"/>
              </a:spcAft>
              <a:buClr>
                <a:srgbClr val="C00000"/>
              </a:buClr>
              <a:buSzPct val="101000"/>
            </a:pPr>
            <a:endPar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endParaRPr>
          </a:p>
          <a:p>
            <a:pPr marL="469900" lvl="1" indent="-457200">
              <a:spcBef>
                <a:spcPts val="1000"/>
              </a:spcBef>
              <a:buClr>
                <a:srgbClr val="C00000"/>
              </a:buClr>
              <a:buSzPct val="101000"/>
              <a:buFont typeface="Wingdings" pitchFamily="2" charset="2"/>
              <a:buChar char="Ø"/>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Software Requirement</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a:t>
            </a:r>
          </a:p>
          <a:p>
            <a:pPr marL="355600" indent="-342900">
              <a:spcBef>
                <a:spcPts val="1000"/>
              </a:spcBef>
              <a:buClr>
                <a:srgbClr val="C00000"/>
              </a:buClr>
              <a:buSzPct val="101000"/>
              <a:buFont typeface="+mj-lt"/>
              <a:buAutoNum type="arabicPeriod"/>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Android Studio</a:t>
            </a:r>
          </a:p>
          <a:p>
            <a:pPr marL="355600" indent="-342900">
              <a:spcBef>
                <a:spcPts val="1000"/>
              </a:spcBef>
              <a:buClr>
                <a:srgbClr val="C00000"/>
              </a:buClr>
              <a:buSzPct val="101000"/>
              <a:buFont typeface="+mj-lt"/>
              <a:buAutoNum type="arabicPeriod"/>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HTML, CSS, JS, </a:t>
            </a:r>
            <a:r>
              <a:rPr lang="en-US" sz="1800" dirty="0" err="1">
                <a:solidFill>
                  <a:srgbClr val="052358"/>
                </a:solidFill>
                <a:latin typeface="Times New Roman" panose="02020603050405020304" pitchFamily="18" charset="0"/>
                <a:ea typeface="Century Gothic"/>
                <a:cs typeface="Times New Roman" panose="02020603050405020304" pitchFamily="18" charset="0"/>
                <a:sym typeface="Century Gothic"/>
              </a:rPr>
              <a:t>BootStrap</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(Admin Panel)</a:t>
            </a:r>
          </a:p>
          <a:p>
            <a:pPr marL="355600" indent="-342900">
              <a:spcBef>
                <a:spcPts val="1000"/>
              </a:spcBef>
              <a:buClr>
                <a:srgbClr val="C00000"/>
              </a:buClr>
              <a:buSzPct val="101000"/>
              <a:buFont typeface="+mj-lt"/>
              <a:buAutoNum type="arabicPeriod"/>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JavaScript, Node JS Framework (Backend)</a:t>
            </a:r>
          </a:p>
          <a:p>
            <a:pPr marL="355600" indent="-342900">
              <a:spcBef>
                <a:spcPts val="1000"/>
              </a:spcBef>
              <a:buClr>
                <a:srgbClr val="C00000"/>
              </a:buClr>
              <a:buSzPct val="101000"/>
              <a:buFont typeface="+mj-lt"/>
              <a:buAutoNum type="arabicPeriod"/>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GraphQL API</a:t>
            </a:r>
          </a:p>
          <a:p>
            <a:pPr marL="355600" indent="-342900">
              <a:spcBef>
                <a:spcPts val="1000"/>
              </a:spcBef>
              <a:buClr>
                <a:srgbClr val="C00000"/>
              </a:buClr>
              <a:buSzPct val="101000"/>
              <a:buFont typeface="+mj-lt"/>
              <a:buAutoNum type="arabicPeriod"/>
            </a:pP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MongoDB Database</a:t>
            </a:r>
          </a:p>
          <a:p>
            <a:pPr marL="12700" lvl="1">
              <a:spcBef>
                <a:spcPts val="1000"/>
              </a:spcBef>
              <a:buClr>
                <a:srgbClr val="C00000"/>
              </a:buClr>
              <a:buSzPct val="101000"/>
            </a:pPr>
            <a:endPar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endParaRPr>
          </a:p>
        </p:txBody>
      </p:sp>
    </p:spTree>
    <p:extLst>
      <p:ext uri="{BB962C8B-B14F-4D97-AF65-F5344CB8AC3E}">
        <p14:creationId xmlns:p14="http://schemas.microsoft.com/office/powerpoint/2010/main" val="311124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06" name="Google Shape;106;p4"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107" name="Google Shape;107;p4"/>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111" name="Google Shape;111;p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5" name="Date Placeholder 4">
            <a:extLst>
              <a:ext uri="{FF2B5EF4-FFF2-40B4-BE49-F238E27FC236}">
                <a16:creationId xmlns:a16="http://schemas.microsoft.com/office/drawing/2014/main" id="{A1394036-AEFD-44D4-A7EC-98C7488B7197}"/>
              </a:ext>
            </a:extLst>
          </p:cNvPr>
          <p:cNvSpPr>
            <a:spLocks noGrp="1"/>
          </p:cNvSpPr>
          <p:nvPr>
            <p:ph type="dt" idx="10"/>
          </p:nvPr>
        </p:nvSpPr>
        <p:spPr/>
        <p:txBody>
          <a:bodyPr/>
          <a:lstStyle/>
          <a:p>
            <a:fld id="{E949646C-43E7-41D8-B03C-2652843A16C1}" type="datetime1">
              <a:rPr lang="en-US" smtClean="0"/>
              <a:t>12/1/2020</a:t>
            </a:fld>
            <a:endParaRPr lang="en-US"/>
          </a:p>
        </p:txBody>
      </p:sp>
      <p:sp>
        <p:nvSpPr>
          <p:cNvPr id="6" name="Footer Placeholder 5">
            <a:extLst>
              <a:ext uri="{FF2B5EF4-FFF2-40B4-BE49-F238E27FC236}">
                <a16:creationId xmlns:a16="http://schemas.microsoft.com/office/drawing/2014/main" id="{2AFB749C-8FCC-4B20-9D74-30879EAED99D}"/>
              </a:ext>
            </a:extLst>
          </p:cNvPr>
          <p:cNvSpPr>
            <a:spLocks noGrp="1"/>
          </p:cNvSpPr>
          <p:nvPr>
            <p:ph type="ftr" idx="11"/>
          </p:nvPr>
        </p:nvSpPr>
        <p:spPr/>
        <p:txBody>
          <a:bodyPr/>
          <a:lstStyle/>
          <a:p>
            <a:r>
              <a:rPr lang="en-IN" dirty="0"/>
              <a:t>Computer Engineering Department</a:t>
            </a:r>
          </a:p>
        </p:txBody>
      </p:sp>
      <p:sp>
        <p:nvSpPr>
          <p:cNvPr id="7" name="Slide Number Placeholder 6">
            <a:extLst>
              <a:ext uri="{FF2B5EF4-FFF2-40B4-BE49-F238E27FC236}">
                <a16:creationId xmlns:a16="http://schemas.microsoft.com/office/drawing/2014/main" id="{E03C37B1-F040-4E9C-A87F-27B08A8E2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3" name="Picture 2">
            <a:extLst>
              <a:ext uri="{FF2B5EF4-FFF2-40B4-BE49-F238E27FC236}">
                <a16:creationId xmlns:a16="http://schemas.microsoft.com/office/drawing/2014/main" id="{0C558BE9-0081-4EB6-8B5F-18375BD92E1B}"/>
              </a:ext>
            </a:extLst>
          </p:cNvPr>
          <p:cNvPicPr>
            <a:picLocks noChangeAspect="1"/>
          </p:cNvPicPr>
          <p:nvPr/>
        </p:nvPicPr>
        <p:blipFill rotWithShape="1">
          <a:blip r:embed="rId7"/>
          <a:srcRect l="253" t="1373" r="10024" b="549"/>
          <a:stretch/>
        </p:blipFill>
        <p:spPr>
          <a:xfrm>
            <a:off x="2130669" y="915780"/>
            <a:ext cx="7930661" cy="5623132"/>
          </a:xfrm>
          <a:prstGeom prst="rect">
            <a:avLst/>
          </a:prstGeom>
        </p:spPr>
      </p:pic>
      <p:sp>
        <p:nvSpPr>
          <p:cNvPr id="12" name="Google Shape;99;p3">
            <a:extLst>
              <a:ext uri="{FF2B5EF4-FFF2-40B4-BE49-F238E27FC236}">
                <a16:creationId xmlns:a16="http://schemas.microsoft.com/office/drawing/2014/main" id="{4DF0C467-3A62-4F31-81D3-CB89292CEFD1}"/>
              </a:ext>
            </a:extLst>
          </p:cNvPr>
          <p:cNvSpPr txBox="1"/>
          <p:nvPr/>
        </p:nvSpPr>
        <p:spPr>
          <a:xfrm>
            <a:off x="2632841" y="152400"/>
            <a:ext cx="73112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System Design</a:t>
            </a:r>
            <a:endParaRPr lang="en-US" sz="3100" dirty="0">
              <a:solidFill>
                <a:srgbClr val="C00000"/>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48856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06" name="Google Shape;106;p4"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107" name="Google Shape;107;p4"/>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111" name="Google Shape;111;p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5" name="Date Placeholder 4">
            <a:extLst>
              <a:ext uri="{FF2B5EF4-FFF2-40B4-BE49-F238E27FC236}">
                <a16:creationId xmlns:a16="http://schemas.microsoft.com/office/drawing/2014/main" id="{A1394036-AEFD-44D4-A7EC-98C7488B7197}"/>
              </a:ext>
            </a:extLst>
          </p:cNvPr>
          <p:cNvSpPr>
            <a:spLocks noGrp="1"/>
          </p:cNvSpPr>
          <p:nvPr>
            <p:ph type="dt" idx="10"/>
          </p:nvPr>
        </p:nvSpPr>
        <p:spPr/>
        <p:txBody>
          <a:bodyPr/>
          <a:lstStyle/>
          <a:p>
            <a:fld id="{E949646C-43E7-41D8-B03C-2652843A16C1}" type="datetime1">
              <a:rPr lang="en-US" smtClean="0"/>
              <a:t>12/1/2020</a:t>
            </a:fld>
            <a:endParaRPr lang="en-US"/>
          </a:p>
        </p:txBody>
      </p:sp>
      <p:sp>
        <p:nvSpPr>
          <p:cNvPr id="6" name="Footer Placeholder 5">
            <a:extLst>
              <a:ext uri="{FF2B5EF4-FFF2-40B4-BE49-F238E27FC236}">
                <a16:creationId xmlns:a16="http://schemas.microsoft.com/office/drawing/2014/main" id="{2AFB749C-8FCC-4B20-9D74-30879EAED99D}"/>
              </a:ext>
            </a:extLst>
          </p:cNvPr>
          <p:cNvSpPr>
            <a:spLocks noGrp="1"/>
          </p:cNvSpPr>
          <p:nvPr>
            <p:ph type="ftr" idx="11"/>
          </p:nvPr>
        </p:nvSpPr>
        <p:spPr/>
        <p:txBody>
          <a:bodyPr/>
          <a:lstStyle/>
          <a:p>
            <a:r>
              <a:rPr lang="en-IN" dirty="0"/>
              <a:t>Computer Engineering Department</a:t>
            </a:r>
          </a:p>
        </p:txBody>
      </p:sp>
      <p:sp>
        <p:nvSpPr>
          <p:cNvPr id="7" name="Slide Number Placeholder 6">
            <a:extLst>
              <a:ext uri="{FF2B5EF4-FFF2-40B4-BE49-F238E27FC236}">
                <a16:creationId xmlns:a16="http://schemas.microsoft.com/office/drawing/2014/main" id="{E03C37B1-F040-4E9C-A87F-27B08A8E2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12" name="Google Shape;99;p3">
            <a:extLst>
              <a:ext uri="{FF2B5EF4-FFF2-40B4-BE49-F238E27FC236}">
                <a16:creationId xmlns:a16="http://schemas.microsoft.com/office/drawing/2014/main" id="{4DF0C467-3A62-4F31-81D3-CB89292CEFD1}"/>
              </a:ext>
            </a:extLst>
          </p:cNvPr>
          <p:cNvSpPr txBox="1"/>
          <p:nvPr/>
        </p:nvSpPr>
        <p:spPr>
          <a:xfrm>
            <a:off x="2632841" y="152400"/>
            <a:ext cx="73112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System Design</a:t>
            </a:r>
            <a:endParaRPr lang="en-US" sz="3100" dirty="0">
              <a:solidFill>
                <a:srgbClr val="C00000"/>
              </a:solidFill>
              <a:latin typeface="Century Gothic"/>
              <a:ea typeface="Century Gothic"/>
              <a:cs typeface="Century Gothic"/>
              <a:sym typeface="Century Gothic"/>
            </a:endParaRPr>
          </a:p>
        </p:txBody>
      </p:sp>
      <p:sp>
        <p:nvSpPr>
          <p:cNvPr id="13" name="Google Shape;98;p3">
            <a:extLst>
              <a:ext uri="{FF2B5EF4-FFF2-40B4-BE49-F238E27FC236}">
                <a16:creationId xmlns:a16="http://schemas.microsoft.com/office/drawing/2014/main" id="{A1525BA3-12E6-4A7C-B3FC-0B8A37CDE3E3}"/>
              </a:ext>
            </a:extLst>
          </p:cNvPr>
          <p:cNvSpPr txBox="1"/>
          <p:nvPr/>
        </p:nvSpPr>
        <p:spPr>
          <a:xfrm>
            <a:off x="1934350" y="1163049"/>
            <a:ext cx="7460701" cy="5348109"/>
          </a:xfrm>
          <a:prstGeom prst="rect">
            <a:avLst/>
          </a:prstGeom>
          <a:noFill/>
          <a:ln>
            <a:noFill/>
          </a:ln>
        </p:spPr>
        <p:txBody>
          <a:bodyPr spcFirstLastPara="1" wrap="square" lIns="91425" tIns="45700" rIns="91425" bIns="45700" anchor="t" anchorCtr="0">
            <a:noAutofit/>
          </a:bodyPr>
          <a:lstStyle/>
          <a:p>
            <a:pPr marL="469900" lvl="0" indent="-457200" algn="just" rtl="0">
              <a:spcBef>
                <a:spcPts val="1000"/>
              </a:spcBef>
              <a:spcAft>
                <a:spcPts val="0"/>
              </a:spcAft>
              <a:buClr>
                <a:srgbClr val="C00000"/>
              </a:buClr>
              <a:buSzPct val="101000"/>
              <a:buFont typeface="Wingdings" pitchFamily="2" charset="2"/>
              <a:buChar char="Ø"/>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Software Architecture: </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The software architecture is comprised of the database, server and the client application. </a:t>
            </a:r>
          </a:p>
          <a:p>
            <a:pPr marL="469900" lvl="0" indent="-457200" algn="just" rtl="0">
              <a:spcBef>
                <a:spcPts val="1000"/>
              </a:spcBef>
              <a:spcAft>
                <a:spcPts val="0"/>
              </a:spcAft>
              <a:buClr>
                <a:srgbClr val="C00000"/>
              </a:buClr>
              <a:buSzPct val="101000"/>
              <a:buFont typeface="Wingdings" pitchFamily="2" charset="2"/>
              <a:buChar char="Ø"/>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Database: </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The database consists of a number of tables; some are fixed while some are created dynamically. These tables storing the data are implemented in MongoDB. </a:t>
            </a:r>
          </a:p>
          <a:p>
            <a:pPr marL="469900" lvl="0" indent="-457200" algn="just" rtl="0">
              <a:spcBef>
                <a:spcPts val="1000"/>
              </a:spcBef>
              <a:spcAft>
                <a:spcPts val="0"/>
              </a:spcAft>
              <a:buClr>
                <a:srgbClr val="C00000"/>
              </a:buClr>
              <a:buSzPct val="101000"/>
              <a:buFont typeface="Wingdings" pitchFamily="2" charset="2"/>
              <a:buChar char="Ø"/>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Client Application: </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The application provides an efficient user interface for all the ASHA workers. Server The server is deployed on Heroku as it is robust, free and easy to deploy.</a:t>
            </a:r>
          </a:p>
          <a:p>
            <a:pPr marL="469900" lvl="0" indent="-457200" algn="just" rtl="0">
              <a:spcBef>
                <a:spcPts val="1000"/>
              </a:spcBef>
              <a:spcAft>
                <a:spcPts val="0"/>
              </a:spcAft>
              <a:buClr>
                <a:srgbClr val="C00000"/>
              </a:buClr>
              <a:buSzPct val="101000"/>
              <a:buFont typeface="Wingdings" pitchFamily="2" charset="2"/>
              <a:buChar char="Ø"/>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Hardware Architecture: </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The basic hardware requirement for the system is any device having access to the internet connection which can run the “</a:t>
            </a:r>
            <a:r>
              <a:rPr lang="en-US" sz="1800" b="1" dirty="0" err="1">
                <a:solidFill>
                  <a:srgbClr val="052358"/>
                </a:solidFill>
                <a:latin typeface="Times New Roman" panose="02020603050405020304" pitchFamily="18" charset="0"/>
                <a:ea typeface="Century Gothic"/>
                <a:cs typeface="Times New Roman" panose="02020603050405020304" pitchFamily="18" charset="0"/>
                <a:sym typeface="Century Gothic"/>
              </a:rPr>
              <a:t>Aarogya</a:t>
            </a: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 </a:t>
            </a:r>
            <a:r>
              <a:rPr lang="en-US" sz="1800" b="1" dirty="0" err="1">
                <a:solidFill>
                  <a:srgbClr val="052358"/>
                </a:solidFill>
                <a:latin typeface="Times New Roman" panose="02020603050405020304" pitchFamily="18" charset="0"/>
                <a:ea typeface="Century Gothic"/>
                <a:cs typeface="Times New Roman" panose="02020603050405020304" pitchFamily="18" charset="0"/>
                <a:sym typeface="Century Gothic"/>
              </a:rPr>
              <a:t>Patrika</a:t>
            </a:r>
            <a:r>
              <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rPr>
              <a:t>” app and a server to store the database and host the Smart ASHA website. </a:t>
            </a:r>
          </a:p>
        </p:txBody>
      </p:sp>
    </p:spTree>
    <p:extLst>
      <p:ext uri="{BB962C8B-B14F-4D97-AF65-F5344CB8AC3E}">
        <p14:creationId xmlns:p14="http://schemas.microsoft.com/office/powerpoint/2010/main" val="248353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06" name="Google Shape;106;p4" descr="A close up of a sign&#10;&#10;Description automatically generated"/>
          <p:cNvPicPr preferRelativeResize="0">
            <a:picLocks noGrp="1"/>
          </p:cNvPicPr>
          <p:nvPr>
            <p:ph type="body" idx="1"/>
          </p:nvPr>
        </p:nvPicPr>
        <p:blipFill rotWithShape="1">
          <a:blip r:embed="rId4">
            <a:alphaModFix/>
          </a:blip>
          <a:srcRect/>
          <a:stretch/>
        </p:blipFill>
        <p:spPr>
          <a:xfrm>
            <a:off x="550832" y="5649049"/>
            <a:ext cx="968545" cy="721920"/>
          </a:xfrm>
          <a:prstGeom prst="rect">
            <a:avLst/>
          </a:prstGeom>
          <a:noFill/>
          <a:ln>
            <a:noFill/>
          </a:ln>
        </p:spPr>
      </p:pic>
      <p:pic>
        <p:nvPicPr>
          <p:cNvPr id="107" name="Google Shape;107;p4"/>
          <p:cNvPicPr preferRelativeResize="0"/>
          <p:nvPr/>
        </p:nvPicPr>
        <p:blipFill rotWithShape="1">
          <a:blip r:embed="rId3">
            <a:alphaModFix/>
          </a:blip>
          <a:srcRect/>
          <a:stretch/>
        </p:blipFill>
        <p:spPr>
          <a:xfrm rot="5400000">
            <a:off x="10832095" y="-896058"/>
            <a:ext cx="558950" cy="2338913"/>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9395051" y="-6077"/>
            <a:ext cx="560710" cy="558951"/>
          </a:xfrm>
          <a:prstGeom prst="rect">
            <a:avLst/>
          </a:prstGeom>
          <a:noFill/>
          <a:ln>
            <a:noFill/>
          </a:ln>
        </p:spPr>
      </p:pic>
      <p:pic>
        <p:nvPicPr>
          <p:cNvPr id="111" name="Google Shape;111;p4" descr="A picture containing food, room, drawing&#10;&#10;Description automatically generated"/>
          <p:cNvPicPr preferRelativeResize="0"/>
          <p:nvPr/>
        </p:nvPicPr>
        <p:blipFill rotWithShape="1">
          <a:blip r:embed="rId6">
            <a:alphaModFix/>
          </a:blip>
          <a:srcRect/>
          <a:stretch/>
        </p:blipFill>
        <p:spPr>
          <a:xfrm>
            <a:off x="285928" y="152400"/>
            <a:ext cx="1038575" cy="1067450"/>
          </a:xfrm>
          <a:prstGeom prst="rect">
            <a:avLst/>
          </a:prstGeom>
          <a:noFill/>
          <a:ln>
            <a:noFill/>
          </a:ln>
        </p:spPr>
      </p:pic>
      <p:sp>
        <p:nvSpPr>
          <p:cNvPr id="5" name="Date Placeholder 4">
            <a:extLst>
              <a:ext uri="{FF2B5EF4-FFF2-40B4-BE49-F238E27FC236}">
                <a16:creationId xmlns:a16="http://schemas.microsoft.com/office/drawing/2014/main" id="{A1394036-AEFD-44D4-A7EC-98C7488B7197}"/>
              </a:ext>
            </a:extLst>
          </p:cNvPr>
          <p:cNvSpPr>
            <a:spLocks noGrp="1"/>
          </p:cNvSpPr>
          <p:nvPr>
            <p:ph type="dt" idx="10"/>
          </p:nvPr>
        </p:nvSpPr>
        <p:spPr/>
        <p:txBody>
          <a:bodyPr/>
          <a:lstStyle/>
          <a:p>
            <a:fld id="{A806C23A-433F-4D63-8630-4540A4E89B1E}" type="datetime1">
              <a:rPr lang="en-US" smtClean="0"/>
              <a:t>12/1/2020</a:t>
            </a:fld>
            <a:endParaRPr lang="en-US"/>
          </a:p>
        </p:txBody>
      </p:sp>
      <p:sp>
        <p:nvSpPr>
          <p:cNvPr id="6" name="Footer Placeholder 5">
            <a:extLst>
              <a:ext uri="{FF2B5EF4-FFF2-40B4-BE49-F238E27FC236}">
                <a16:creationId xmlns:a16="http://schemas.microsoft.com/office/drawing/2014/main" id="{2AFB749C-8FCC-4B20-9D74-30879EAED99D}"/>
              </a:ext>
            </a:extLst>
          </p:cNvPr>
          <p:cNvSpPr>
            <a:spLocks noGrp="1"/>
          </p:cNvSpPr>
          <p:nvPr>
            <p:ph type="ftr" idx="11"/>
          </p:nvPr>
        </p:nvSpPr>
        <p:spPr/>
        <p:txBody>
          <a:bodyPr/>
          <a:lstStyle/>
          <a:p>
            <a:r>
              <a:rPr lang="en-IN"/>
              <a:t>Computer Engineering Department</a:t>
            </a:r>
          </a:p>
        </p:txBody>
      </p:sp>
      <p:sp>
        <p:nvSpPr>
          <p:cNvPr id="7" name="Slide Number Placeholder 6">
            <a:extLst>
              <a:ext uri="{FF2B5EF4-FFF2-40B4-BE49-F238E27FC236}">
                <a16:creationId xmlns:a16="http://schemas.microsoft.com/office/drawing/2014/main" id="{E03C37B1-F040-4E9C-A87F-27B08A8E2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10" name="Google Shape;99;p3">
            <a:extLst>
              <a:ext uri="{FF2B5EF4-FFF2-40B4-BE49-F238E27FC236}">
                <a16:creationId xmlns:a16="http://schemas.microsoft.com/office/drawing/2014/main" id="{F3CE8F07-76F8-462D-AD0B-0E03F5CA61D9}"/>
              </a:ext>
            </a:extLst>
          </p:cNvPr>
          <p:cNvSpPr txBox="1"/>
          <p:nvPr/>
        </p:nvSpPr>
        <p:spPr>
          <a:xfrm>
            <a:off x="2632841" y="152400"/>
            <a:ext cx="6373759" cy="6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b="1" dirty="0">
                <a:solidFill>
                  <a:srgbClr val="C00000"/>
                </a:solidFill>
                <a:latin typeface="Century Gothic"/>
                <a:ea typeface="Century Gothic"/>
                <a:cs typeface="Century Gothic"/>
                <a:sym typeface="Century Gothic"/>
              </a:rPr>
              <a:t>System Implementation</a:t>
            </a:r>
            <a:endParaRPr sz="3100" dirty="0">
              <a:solidFill>
                <a:srgbClr val="C00000"/>
              </a:solidFill>
              <a:latin typeface="Century Gothic"/>
              <a:ea typeface="Century Gothic"/>
              <a:cs typeface="Century Gothic"/>
              <a:sym typeface="Century Gothic"/>
            </a:endParaRPr>
          </a:p>
        </p:txBody>
      </p:sp>
      <p:pic>
        <p:nvPicPr>
          <p:cNvPr id="11" name="Picture 10">
            <a:extLst>
              <a:ext uri="{FF2B5EF4-FFF2-40B4-BE49-F238E27FC236}">
                <a16:creationId xmlns:a16="http://schemas.microsoft.com/office/drawing/2014/main" id="{B25A4057-D545-4499-B378-3597C2F2525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31718"/>
          <a:stretch/>
        </p:blipFill>
        <p:spPr>
          <a:xfrm>
            <a:off x="2336398" y="794700"/>
            <a:ext cx="6966643" cy="4715247"/>
          </a:xfrm>
          <a:prstGeom prst="rect">
            <a:avLst/>
          </a:prstGeom>
        </p:spPr>
      </p:pic>
      <p:sp>
        <p:nvSpPr>
          <p:cNvPr id="13" name="Google Shape;98;p3">
            <a:extLst>
              <a:ext uri="{FF2B5EF4-FFF2-40B4-BE49-F238E27FC236}">
                <a16:creationId xmlns:a16="http://schemas.microsoft.com/office/drawing/2014/main" id="{6B1B03AC-1CBC-4A4C-90A0-7EE0320612FE}"/>
              </a:ext>
            </a:extLst>
          </p:cNvPr>
          <p:cNvSpPr txBox="1"/>
          <p:nvPr/>
        </p:nvSpPr>
        <p:spPr>
          <a:xfrm>
            <a:off x="3962078" y="5369573"/>
            <a:ext cx="3715282" cy="558951"/>
          </a:xfrm>
          <a:prstGeom prst="rect">
            <a:avLst/>
          </a:prstGeom>
          <a:noFill/>
          <a:ln>
            <a:noFill/>
          </a:ln>
        </p:spPr>
        <p:txBody>
          <a:bodyPr spcFirstLastPara="1" wrap="square" lIns="91425" tIns="45700" rIns="91425" bIns="45700" anchor="t" anchorCtr="0">
            <a:noAutofit/>
          </a:bodyPr>
          <a:lstStyle/>
          <a:p>
            <a:pPr marL="12700" lvl="1" algn="ctr">
              <a:spcBef>
                <a:spcPts val="1000"/>
              </a:spcBef>
              <a:buClr>
                <a:srgbClr val="C00000"/>
              </a:buClr>
              <a:buSzPct val="101000"/>
            </a:pPr>
            <a:r>
              <a:rPr lang="en-US" sz="1800" b="1" dirty="0">
                <a:solidFill>
                  <a:srgbClr val="052358"/>
                </a:solidFill>
                <a:latin typeface="Times New Roman" panose="02020603050405020304" pitchFamily="18" charset="0"/>
                <a:ea typeface="Century Gothic"/>
                <a:cs typeface="Times New Roman" panose="02020603050405020304" pitchFamily="18" charset="0"/>
                <a:sym typeface="Century Gothic"/>
              </a:rPr>
              <a:t>A GraphQL API for interaction of the Mobile App and website with the MongoDB Database</a:t>
            </a:r>
          </a:p>
          <a:p>
            <a:pPr marL="12700" lvl="1" algn="ctr">
              <a:spcBef>
                <a:spcPts val="1000"/>
              </a:spcBef>
              <a:buClr>
                <a:srgbClr val="C00000"/>
              </a:buClr>
              <a:buSzPct val="101000"/>
            </a:pPr>
            <a:endParaRPr lang="en-US" sz="1800" dirty="0">
              <a:solidFill>
                <a:srgbClr val="052358"/>
              </a:solidFill>
              <a:latin typeface="Times New Roman" panose="02020603050405020304" pitchFamily="18" charset="0"/>
              <a:ea typeface="Century Gothic"/>
              <a:cs typeface="Times New Roman" panose="02020603050405020304" pitchFamily="18" charset="0"/>
              <a:sym typeface="Century Gothic"/>
            </a:endParaRPr>
          </a:p>
        </p:txBody>
      </p:sp>
    </p:spTree>
    <p:extLst>
      <p:ext uri="{BB962C8B-B14F-4D97-AF65-F5344CB8AC3E}">
        <p14:creationId xmlns:p14="http://schemas.microsoft.com/office/powerpoint/2010/main" val="341900906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986</Words>
  <Application>Microsoft Office PowerPoint</Application>
  <PresentationFormat>Widescreen</PresentationFormat>
  <Paragraphs>130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Bookman Old Style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Kartik Chawda</cp:lastModifiedBy>
  <cp:revision>95</cp:revision>
  <dcterms:created xsi:type="dcterms:W3CDTF">2020-06-06T07:37:53Z</dcterms:created>
  <dcterms:modified xsi:type="dcterms:W3CDTF">2020-12-01T12:35:28Z</dcterms:modified>
</cp:coreProperties>
</file>