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7"/>
  </p:notesMasterIdLst>
  <p:handoutMasterIdLst>
    <p:handoutMasterId r:id="rId48"/>
  </p:handoutMasterIdLst>
  <p:sldIdLst>
    <p:sldId id="447" r:id="rId2"/>
    <p:sldId id="484" r:id="rId3"/>
    <p:sldId id="402" r:id="rId4"/>
    <p:sldId id="494" r:id="rId5"/>
    <p:sldId id="426" r:id="rId6"/>
    <p:sldId id="403" r:id="rId7"/>
    <p:sldId id="470" r:id="rId8"/>
    <p:sldId id="474" r:id="rId9"/>
    <p:sldId id="487" r:id="rId10"/>
    <p:sldId id="488" r:id="rId11"/>
    <p:sldId id="489" r:id="rId12"/>
    <p:sldId id="492" r:id="rId13"/>
    <p:sldId id="490" r:id="rId14"/>
    <p:sldId id="471" r:id="rId15"/>
    <p:sldId id="485" r:id="rId16"/>
    <p:sldId id="463" r:id="rId17"/>
    <p:sldId id="464" r:id="rId18"/>
    <p:sldId id="263" r:id="rId19"/>
    <p:sldId id="491" r:id="rId20"/>
    <p:sldId id="493" r:id="rId21"/>
    <p:sldId id="396" r:id="rId22"/>
    <p:sldId id="397" r:id="rId23"/>
    <p:sldId id="399" r:id="rId24"/>
    <p:sldId id="400" r:id="rId25"/>
    <p:sldId id="475" r:id="rId26"/>
    <p:sldId id="482" r:id="rId27"/>
    <p:sldId id="441" r:id="rId28"/>
    <p:sldId id="435" r:id="rId29"/>
    <p:sldId id="436" r:id="rId30"/>
    <p:sldId id="437" r:id="rId31"/>
    <p:sldId id="456" r:id="rId32"/>
    <p:sldId id="457" r:id="rId33"/>
    <p:sldId id="454" r:id="rId34"/>
    <p:sldId id="455" r:id="rId35"/>
    <p:sldId id="465" r:id="rId36"/>
    <p:sldId id="466" r:id="rId37"/>
    <p:sldId id="434" r:id="rId38"/>
    <p:sldId id="467" r:id="rId39"/>
    <p:sldId id="483" r:id="rId40"/>
    <p:sldId id="476" r:id="rId41"/>
    <p:sldId id="477" r:id="rId42"/>
    <p:sldId id="478" r:id="rId43"/>
    <p:sldId id="481" r:id="rId44"/>
    <p:sldId id="479" r:id="rId45"/>
    <p:sldId id="480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/>
    <p:restoredTop sz="94727"/>
  </p:normalViewPr>
  <p:slideViewPr>
    <p:cSldViewPr>
      <p:cViewPr varScale="1">
        <p:scale>
          <a:sx n="137" d="100"/>
          <a:sy n="137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Most </a:t>
            </a:r>
            <a:r>
              <a:rPr lang="en-US" dirty="0" err="1"/>
              <a:t>Homeworks</a:t>
            </a:r>
            <a:r>
              <a:rPr lang="en-US" dirty="0"/>
              <a:t> are programming assignments or written descriptions of algorithms / proofs</a:t>
            </a:r>
          </a:p>
          <a:p>
            <a:r>
              <a:rPr lang="en-US" dirty="0"/>
              <a:t>Programming HW: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also have three grade levels: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HW is not complete or does not show a minimum level of competence.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HW is good, but contains noticeable issues that need to be addressed.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HW looks very good, might contain minor errors.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can be submitted multiple times to allow you to reach higher grade levels. </a:t>
            </a:r>
          </a:p>
          <a:p>
            <a:pPr lvl="1"/>
            <a:r>
              <a:rPr lang="en-US" dirty="0"/>
              <a:t>Some restrictions apply. More on this when we look at the schedule.</a:t>
            </a:r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Let’s look at schedule on course website </a:t>
            </a:r>
            <a:r>
              <a:rPr lang="en-US" sz="2800" dirty="0">
                <a:sym typeface="Wingdings" pitchFamily="2" charset="2"/>
              </a:rPr>
              <a:t>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Summary:</a:t>
            </a:r>
          </a:p>
          <a:p>
            <a:pPr lvl="1"/>
            <a:r>
              <a:rPr lang="en-US" sz="2400" dirty="0">
                <a:sym typeface="Wingdings" pitchFamily="2" charset="2"/>
              </a:rPr>
              <a:t>Quizzes are at end of every module. Most have a second attempt during the next module (if time allows)</a:t>
            </a:r>
          </a:p>
          <a:p>
            <a:pPr lvl="1"/>
            <a:r>
              <a:rPr lang="en-US" sz="2400" dirty="0"/>
              <a:t>A final “putting it all together” quiz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 err="1">
                <a:sym typeface="Wingdings" pitchFamily="2" charset="2"/>
              </a:rPr>
              <a:t>Homeworks</a:t>
            </a:r>
            <a:r>
              <a:rPr lang="en-US" sz="2400" dirty="0">
                <a:sym typeface="Wingdings" pitchFamily="2" charset="2"/>
              </a:rPr>
              <a:t> have a soft deadline and a hard deadline</a:t>
            </a:r>
          </a:p>
          <a:p>
            <a:pPr lvl="2"/>
            <a:r>
              <a:rPr lang="en-US" sz="2400" dirty="0">
                <a:sym typeface="Wingdings" pitchFamily="2" charset="2"/>
              </a:rPr>
              <a:t>Will be graded and feedback given if submitted at either deadline.</a:t>
            </a:r>
          </a:p>
          <a:p>
            <a:pPr lvl="2"/>
            <a:r>
              <a:rPr lang="en-US" sz="2400" dirty="0">
                <a:sym typeface="Wingdings" pitchFamily="2" charset="2"/>
              </a:rPr>
              <a:t>Expectation is you will submit at soft deadline, and resubmit at hard deadline IF you don’t pass the HW. But…up to you.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  <a:br>
              <a:rPr lang="en-US" dirty="0"/>
            </a:br>
            <a:r>
              <a:rPr lang="en-US" dirty="0"/>
              <a:t>      Provide another attempt at each module quiz, and</a:t>
            </a:r>
            <a:br>
              <a:rPr lang="en-US" dirty="0"/>
            </a:br>
            <a:r>
              <a:rPr lang="en-US" dirty="0"/>
              <a:t>      Take the “putting it all together” quiz.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be given five quizzes, one per module and a final “putting it all together” quiz.</a:t>
            </a:r>
          </a:p>
          <a:p>
            <a:pPr lvl="1"/>
            <a:r>
              <a:rPr lang="en-US" dirty="0"/>
              <a:t>If you already passed some of these, you don’t need to do them again during the final.</a:t>
            </a:r>
          </a:p>
          <a:p>
            <a:pPr lvl="1"/>
            <a:r>
              <a:rPr lang="en-US" dirty="0"/>
              <a:t>If you want to reattempt any quiz (or multiple ones) you may do so.</a:t>
            </a:r>
          </a:p>
          <a:p>
            <a:pPr lvl="1"/>
            <a:r>
              <a:rPr lang="en-US" dirty="0"/>
              <a:t>This will be your ONLY ATTEMPT at the “putting it all together” quiz.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Yes! You should be able to do this, and it is good practice. Also, sorting is one of our first topics this semester.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3 per assignment (you + 2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Summary:</a:t>
            </a:r>
          </a:p>
          <a:p>
            <a:pPr lvl="1"/>
            <a:r>
              <a:rPr lang="en-US" dirty="0">
                <a:sym typeface="Wingdings" pitchFamily="2" charset="2"/>
              </a:rPr>
              <a:t>Count how many </a:t>
            </a:r>
            <a:r>
              <a:rPr lang="en-US" dirty="0" err="1">
                <a:sym typeface="Wingdings" pitchFamily="2" charset="2"/>
              </a:rPr>
              <a:t>homeworks</a:t>
            </a:r>
            <a:r>
              <a:rPr lang="en-US" dirty="0">
                <a:sym typeface="Wingdings" pitchFamily="2" charset="2"/>
              </a:rPr>
              <a:t> / quizzes you’ve mastered, satisfied, etc.</a:t>
            </a:r>
          </a:p>
          <a:p>
            <a:pPr lvl="1"/>
            <a:r>
              <a:rPr lang="en-US" dirty="0">
                <a:sym typeface="Wingdings" pitchFamily="2" charset="2"/>
              </a:rPr>
              <a:t>Look up the HIGHEST LETTER GRADE row on the table that for which you satisfy or exceed the requirements.</a:t>
            </a:r>
          </a:p>
          <a:p>
            <a:pPr lvl="2"/>
            <a:r>
              <a:rPr lang="en-US" dirty="0">
                <a:sym typeface="Wingdings" pitchFamily="2" charset="2"/>
              </a:rPr>
              <a:t>That is your final letter grade for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(?):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plenty of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</a:t>
            </a:r>
            <a:r>
              <a:rPr lang="en-US" dirty="0" err="1"/>
              <a:t>Tas</a:t>
            </a:r>
            <a:r>
              <a:rPr lang="en-US" dirty="0"/>
              <a:t>, etc. (We will use piazza too)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discord.gg</a:t>
            </a:r>
            <a:r>
              <a:rPr lang="en-US" dirty="0"/>
              <a:t>/ycPkfQK9</a:t>
            </a:r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4 modules</a:t>
            </a:r>
          </a:p>
          <a:p>
            <a:pPr lvl="1"/>
            <a:r>
              <a:rPr lang="en-US" i="1" dirty="0"/>
              <a:t>Divide and Conquer / Sorting</a:t>
            </a:r>
          </a:p>
          <a:p>
            <a:pPr lvl="1"/>
            <a:r>
              <a:rPr lang="en-US" i="1" dirty="0"/>
              <a:t>Graphs, MST, Find-Union</a:t>
            </a:r>
          </a:p>
          <a:p>
            <a:pPr lvl="1"/>
            <a:r>
              <a:rPr lang="en-US" i="1" dirty="0"/>
              <a:t>Greedy Algorithms and Dynamic Programming</a:t>
            </a:r>
          </a:p>
          <a:p>
            <a:pPr lvl="1"/>
            <a:r>
              <a:rPr lang="en-US" i="1" dirty="0"/>
              <a:t>Network Flow and Reductions</a:t>
            </a:r>
          </a:p>
          <a:p>
            <a:endParaRPr lang="en-US" i="1" dirty="0"/>
          </a:p>
          <a:p>
            <a:r>
              <a:rPr lang="en-US" i="1" dirty="0"/>
              <a:t>Each is approximately 3 weeks of content. Each contains:</a:t>
            </a:r>
          </a:p>
          <a:p>
            <a:pPr lvl="1"/>
            <a:r>
              <a:rPr lang="en-US" i="1" dirty="0"/>
              <a:t>2 basic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2 advanced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1 quiz</a:t>
            </a:r>
          </a:p>
          <a:p>
            <a:pPr lvl="1"/>
            <a:r>
              <a:rPr lang="en-US" i="1" dirty="0"/>
              <a:t>More on all this in a moment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for each of the four modules</a:t>
            </a:r>
          </a:p>
          <a:p>
            <a:pPr lvl="1"/>
            <a:r>
              <a:rPr lang="en-US" dirty="0"/>
              <a:t>Will be take-home over an ~24 hour period</a:t>
            </a:r>
          </a:p>
          <a:p>
            <a:pPr lvl="1"/>
            <a:r>
              <a:rPr lang="en-US" dirty="0"/>
              <a:t>Meant to challenge your problem-solving skills, make sure you attended class, force you to analyze across topics, etc.</a:t>
            </a:r>
          </a:p>
          <a:p>
            <a:r>
              <a:rPr lang="en-US" dirty="0"/>
              <a:t>Three possible grade outcomes: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Good, but noticeable issues remain 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Looks great, can have minor errors / flaws</a:t>
            </a:r>
          </a:p>
          <a:p>
            <a:r>
              <a:rPr lang="en-US" dirty="0"/>
              <a:t>You will have three attempts at most of these (sometimes only two due to time constraints). More details later.</a:t>
            </a:r>
          </a:p>
          <a:p>
            <a:r>
              <a:rPr lang="en-US" dirty="0"/>
              <a:t>(Also, a 5</a:t>
            </a:r>
            <a:r>
              <a:rPr lang="en-US" baseline="30000" dirty="0"/>
              <a:t>th</a:t>
            </a:r>
            <a:r>
              <a:rPr lang="en-US" dirty="0"/>
              <a:t> quiz at the end of the course.)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34953</TotalTime>
  <Words>3202</Words>
  <Application>Microsoft Macintosh PowerPoint</Application>
  <PresentationFormat>On-screen Show (4:3)</PresentationFormat>
  <Paragraphs>398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Discord</vt:lpstr>
      <vt:lpstr>Expectations</vt:lpstr>
      <vt:lpstr>General Info</vt:lpstr>
      <vt:lpstr>Textbook</vt:lpstr>
      <vt:lpstr>Modules</vt:lpstr>
      <vt:lpstr>Quizzes</vt:lpstr>
      <vt:lpstr>Homeworks</vt:lpstr>
      <vt:lpstr>Homework Grades</vt:lpstr>
      <vt:lpstr>Quiz and Homework Deadlines</vt:lpstr>
      <vt:lpstr>Final Exam</vt:lpstr>
      <vt:lpstr>Homework: Programming Hints</vt:lpstr>
      <vt:lpstr>Homework: Programming FAQ</vt:lpstr>
      <vt:lpstr>Homework: Written</vt:lpstr>
      <vt:lpstr>Working in groups</vt:lpstr>
      <vt:lpstr>Academic Integrity</vt:lpstr>
      <vt:lpstr>Grading Overview</vt:lpstr>
      <vt:lpstr>PowerPoint Presentation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434</cp:revision>
  <cp:lastPrinted>1999-12-17T13:56:08Z</cp:lastPrinted>
  <dcterms:created xsi:type="dcterms:W3CDTF">2010-01-20T18:12:12Z</dcterms:created>
  <dcterms:modified xsi:type="dcterms:W3CDTF">2021-02-01T14:06:50Z</dcterms:modified>
</cp:coreProperties>
</file>