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2"/>
  </p:notesMasterIdLst>
  <p:sldIdLst>
    <p:sldId id="517" r:id="rId2"/>
    <p:sldId id="530" r:id="rId3"/>
    <p:sldId id="520" r:id="rId4"/>
    <p:sldId id="488" r:id="rId5"/>
    <p:sldId id="353" r:id="rId6"/>
    <p:sldId id="402" r:id="rId7"/>
    <p:sldId id="399" r:id="rId8"/>
    <p:sldId id="400" r:id="rId9"/>
    <p:sldId id="356" r:id="rId10"/>
    <p:sldId id="357" r:id="rId11"/>
    <p:sldId id="531" r:id="rId12"/>
    <p:sldId id="522" r:id="rId13"/>
    <p:sldId id="523" r:id="rId14"/>
    <p:sldId id="524" r:id="rId15"/>
    <p:sldId id="525" r:id="rId16"/>
    <p:sldId id="527" r:id="rId17"/>
    <p:sldId id="528" r:id="rId18"/>
    <p:sldId id="529" r:id="rId19"/>
    <p:sldId id="526" r:id="rId20"/>
    <p:sldId id="53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CC"/>
    <a:srgbClr val="FF99FF"/>
    <a:srgbClr val="FFCC66"/>
    <a:srgbClr val="FFCC00"/>
    <a:srgbClr val="FFFF00"/>
    <a:srgbClr val="FFFF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421"/>
    <p:restoredTop sz="92585" autoAdjust="0"/>
  </p:normalViewPr>
  <p:slideViewPr>
    <p:cSldViewPr>
      <p:cViewPr varScale="1">
        <p:scale>
          <a:sx n="84" d="100"/>
          <a:sy n="84" d="100"/>
        </p:scale>
        <p:origin x="208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0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1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116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579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3/5/21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3/5/21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7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3/5/21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705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3/5/21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DFS for Topological Sorting and Strongly Connected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Spring 2021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4CE67864-87C1-AD40-9364-9AEEDD6107B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What</a:t>
            </a:r>
            <a:r>
              <a:rPr lang="fr-FR" altLang="ja-JP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>
                <a:ea typeface="ＭＳ Ｐゴシック" panose="020B0600070205080204" pitchFamily="34" charset="-128"/>
                <a:sym typeface="Symbol" pitchFamily="2" charset="2"/>
              </a:rPr>
              <a:t>s an Edge Mean?</a:t>
            </a:r>
            <a:endParaRPr lang="en-US" altLang="en-US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53A165A0-AAA5-FB45-8F05-FB3E5B290F04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524000"/>
            <a:ext cx="10972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does</a:t>
            </a:r>
            <a:r>
              <a:rPr lang="en-US" altLang="ja-JP" dirty="0">
                <a:ea typeface="ＭＳ Ｐゴシック" panose="020B0600070205080204" pitchFamily="34" charset="-128"/>
              </a:rPr>
              <a:t> our graph model?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Edge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uv</a:t>
            </a:r>
            <a:r>
              <a:rPr lang="en-US" altLang="en-US" dirty="0">
                <a:ea typeface="ＭＳ Ｐゴシック" panose="020B0600070205080204" pitchFamily="34" charset="-128"/>
              </a:rPr>
              <a:t> means do </a:t>
            </a:r>
            <a:r>
              <a:rPr lang="en-US" altLang="en-US" b="1" dirty="0">
                <a:ea typeface="ＭＳ Ｐゴシック" panose="020B0600070205080204" pitchFamily="34" charset="-128"/>
              </a:rPr>
              <a:t>u</a:t>
            </a:r>
            <a:r>
              <a:rPr lang="en-US" altLang="en-US" dirty="0">
                <a:ea typeface="ＭＳ Ｐゴシック" panose="020B0600070205080204" pitchFamily="34" charset="-128"/>
              </a:rPr>
              <a:t> first, then </a:t>
            </a:r>
            <a:r>
              <a:rPr lang="en-US" altLang="en-US" b="1" dirty="0">
                <a:ea typeface="ＭＳ Ｐゴシック" panose="020B0600070205080204" pitchFamily="34" charset="-128"/>
              </a:rPr>
              <a:t>v</a:t>
            </a:r>
            <a:r>
              <a:rPr lang="en-US" altLang="en-US" dirty="0">
                <a:ea typeface="ＭＳ Ｐゴシック" panose="020B0600070205080204" pitchFamily="34" charset="-128"/>
              </a:rPr>
              <a:t>.  Or, …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Edge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uv</a:t>
            </a:r>
            <a:r>
              <a:rPr lang="en-US" altLang="en-US" dirty="0">
                <a:ea typeface="ＭＳ Ｐゴシック" panose="020B0600070205080204" pitchFamily="34" charset="-128"/>
              </a:rPr>
              <a:t> means task </a:t>
            </a:r>
            <a:r>
              <a:rPr lang="en-US" altLang="en-US" b="1" dirty="0">
                <a:ea typeface="ＭＳ Ｐゴシック" panose="020B0600070205080204" pitchFamily="34" charset="-128"/>
              </a:rPr>
              <a:t>u</a:t>
            </a:r>
            <a:r>
              <a:rPr lang="en-US" altLang="en-US" dirty="0">
                <a:ea typeface="ＭＳ Ｐゴシック" panose="020B0600070205080204" pitchFamily="34" charset="-128"/>
              </a:rPr>
              <a:t> depends on v (i.e. </a:t>
            </a:r>
            <a:r>
              <a:rPr lang="en-US" altLang="en-US" b="1" dirty="0">
                <a:ea typeface="ＭＳ Ｐゴシック" panose="020B0600070205080204" pitchFamily="34" charset="-128"/>
              </a:rPr>
              <a:t>v</a:t>
            </a:r>
            <a:r>
              <a:rPr lang="en-US" altLang="en-US" dirty="0">
                <a:ea typeface="ＭＳ Ｐゴシック" panose="020B0600070205080204" pitchFamily="34" charset="-128"/>
              </a:rPr>
              <a:t> must be done first)</a:t>
            </a: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latter is called a dependency graph</a:t>
            </a:r>
          </a:p>
          <a:p>
            <a:pPr lvl="1"/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forward in time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vs.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depend on this one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Big deal? No, we can order vertices in reverse topological order if needed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4515" name="AutoShape 4">
            <a:extLst>
              <a:ext uri="{FF2B5EF4-FFF2-40B4-BE49-F238E27FC236}">
                <a16:creationId xmlns:a16="http://schemas.microsoft.com/office/drawing/2014/main" id="{DD540309-1086-8542-AA39-4EB75124809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98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64516" name="AutoShape 5">
            <a:extLst>
              <a:ext uri="{FF2B5EF4-FFF2-40B4-BE49-F238E27FC236}">
                <a16:creationId xmlns:a16="http://schemas.microsoft.com/office/drawing/2014/main" id="{070B8EA7-1CD3-7A46-9FBA-F42202AC247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91000" y="32766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64517" name="AutoShape 6">
            <a:extLst>
              <a:ext uri="{FF2B5EF4-FFF2-40B4-BE49-F238E27FC236}">
                <a16:creationId xmlns:a16="http://schemas.microsoft.com/office/drawing/2014/main" id="{508BC648-5A6E-FB47-A597-EFD50FDF947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cxnSp>
        <p:nvCxnSpPr>
          <p:cNvPr id="64518" name="AutoShape 7">
            <a:extLst>
              <a:ext uri="{FF2B5EF4-FFF2-40B4-BE49-F238E27FC236}">
                <a16:creationId xmlns:a16="http://schemas.microsoft.com/office/drawing/2014/main" id="{0A952A05-98AE-C943-8221-A1DD918C0704}"/>
              </a:ext>
            </a:extLst>
          </p:cNvPr>
          <p:cNvCxnSpPr>
            <a:cxnSpLocks noChangeShapeType="1"/>
            <a:stCxn id="64515" idx="2"/>
            <a:endCxn id="64517" idx="0"/>
          </p:cNvCxnSpPr>
          <p:nvPr>
            <p:custDataLst>
              <p:tags r:id="rId6"/>
            </p:custDataLst>
          </p:nvPr>
        </p:nvCxnSpPr>
        <p:spPr bwMode="auto">
          <a:xfrm>
            <a:off x="28575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19" name="AutoShape 8">
            <a:extLst>
              <a:ext uri="{FF2B5EF4-FFF2-40B4-BE49-F238E27FC236}">
                <a16:creationId xmlns:a16="http://schemas.microsoft.com/office/drawing/2014/main" id="{D946CEA6-D1C7-834A-8477-B41A4A6B7826}"/>
              </a:ext>
            </a:extLst>
          </p:cNvPr>
          <p:cNvCxnSpPr>
            <a:cxnSpLocks noChangeShapeType="1"/>
            <a:stCxn id="64515" idx="3"/>
            <a:endCxn id="64516" idx="1"/>
          </p:cNvCxnSpPr>
          <p:nvPr>
            <p:custDataLst>
              <p:tags r:id="rId7"/>
            </p:custDataLst>
          </p:nvPr>
        </p:nvCxnSpPr>
        <p:spPr bwMode="auto">
          <a:xfrm>
            <a:off x="3519489" y="30861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0" name="AutoShape 9">
            <a:extLst>
              <a:ext uri="{FF2B5EF4-FFF2-40B4-BE49-F238E27FC236}">
                <a16:creationId xmlns:a16="http://schemas.microsoft.com/office/drawing/2014/main" id="{1E831257-DA75-F04D-AAE8-3D259BAC4ADD}"/>
              </a:ext>
            </a:extLst>
          </p:cNvPr>
          <p:cNvCxnSpPr>
            <a:cxnSpLocks noChangeShapeType="1"/>
            <a:stCxn id="64517" idx="3"/>
            <a:endCxn id="64516" idx="1"/>
          </p:cNvCxnSpPr>
          <p:nvPr>
            <p:custDataLst>
              <p:tags r:id="rId8"/>
            </p:custDataLst>
          </p:nvPr>
        </p:nvCxnSpPr>
        <p:spPr bwMode="auto">
          <a:xfrm flipV="1">
            <a:off x="3519489" y="35433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1" name="AutoShape 10">
            <a:extLst>
              <a:ext uri="{FF2B5EF4-FFF2-40B4-BE49-F238E27FC236}">
                <a16:creationId xmlns:a16="http://schemas.microsoft.com/office/drawing/2014/main" id="{F4AD3007-07F7-294C-B973-41EFA857EEC2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5532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64522" name="AutoShape 11">
            <a:extLst>
              <a:ext uri="{FF2B5EF4-FFF2-40B4-BE49-F238E27FC236}">
                <a16:creationId xmlns:a16="http://schemas.microsoft.com/office/drawing/2014/main" id="{A5E11880-BA46-FB49-8377-B9738DC88F3E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534400" y="32766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64523" name="AutoShape 12">
            <a:extLst>
              <a:ext uri="{FF2B5EF4-FFF2-40B4-BE49-F238E27FC236}">
                <a16:creationId xmlns:a16="http://schemas.microsoft.com/office/drawing/2014/main" id="{BF69A29B-9F3E-6446-88D1-59B14A28160B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5532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cxnSp>
        <p:nvCxnSpPr>
          <p:cNvPr id="64524" name="AutoShape 13">
            <a:extLst>
              <a:ext uri="{FF2B5EF4-FFF2-40B4-BE49-F238E27FC236}">
                <a16:creationId xmlns:a16="http://schemas.microsoft.com/office/drawing/2014/main" id="{9A8BA9D8-EA2D-3B49-A56E-E1EE31E88770}"/>
              </a:ext>
            </a:extLst>
          </p:cNvPr>
          <p:cNvCxnSpPr>
            <a:cxnSpLocks noChangeShapeType="1"/>
            <a:stCxn id="64521" idx="2"/>
            <a:endCxn id="64523" idx="0"/>
          </p:cNvCxnSpPr>
          <p:nvPr>
            <p:custDataLst>
              <p:tags r:id="rId12"/>
            </p:custDataLst>
          </p:nvPr>
        </p:nvCxnSpPr>
        <p:spPr bwMode="auto">
          <a:xfrm>
            <a:off x="72009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5" name="AutoShape 14">
            <a:extLst>
              <a:ext uri="{FF2B5EF4-FFF2-40B4-BE49-F238E27FC236}">
                <a16:creationId xmlns:a16="http://schemas.microsoft.com/office/drawing/2014/main" id="{4D1E2FD6-EDA6-E041-8B76-EAA1F2A41B87}"/>
              </a:ext>
            </a:extLst>
          </p:cNvPr>
          <p:cNvCxnSpPr>
            <a:cxnSpLocks noChangeShapeType="1"/>
            <a:stCxn id="64521" idx="3"/>
            <a:endCxn id="64522" idx="1"/>
          </p:cNvCxnSpPr>
          <p:nvPr>
            <p:custDataLst>
              <p:tags r:id="rId13"/>
            </p:custDataLst>
          </p:nvPr>
        </p:nvCxnSpPr>
        <p:spPr bwMode="auto">
          <a:xfrm>
            <a:off x="7862889" y="30861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6" name="AutoShape 15">
            <a:extLst>
              <a:ext uri="{FF2B5EF4-FFF2-40B4-BE49-F238E27FC236}">
                <a16:creationId xmlns:a16="http://schemas.microsoft.com/office/drawing/2014/main" id="{8EAEDA15-9DAE-A344-9355-2F529D92F453}"/>
              </a:ext>
            </a:extLst>
          </p:cNvPr>
          <p:cNvCxnSpPr>
            <a:cxnSpLocks noChangeShapeType="1"/>
            <a:stCxn id="64523" idx="3"/>
            <a:endCxn id="64522" idx="1"/>
          </p:cNvCxnSpPr>
          <p:nvPr>
            <p:custDataLst>
              <p:tags r:id="rId14"/>
            </p:custDataLst>
          </p:nvPr>
        </p:nvCxnSpPr>
        <p:spPr bwMode="auto">
          <a:xfrm flipV="1">
            <a:off x="7862889" y="35433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1231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Strongly Connected Components</a:t>
            </a:r>
            <a:br>
              <a:rPr lang="en-US" dirty="0"/>
            </a:br>
            <a:r>
              <a:rPr lang="en-US" dirty="0"/>
              <a:t>in a Digraph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Readings:  CLRS 22.5, but you can ignore the proof-y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36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0EC6-8705-B948-9282-63C3BF82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Components (SCCs)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21D7-06BD-2C48-94FD-7ED9728D0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digraph, Strongly Connected Components (SCCs) are subgraphs where all vertices in each SCC are reachable from one another</a:t>
            </a:r>
          </a:p>
          <a:p>
            <a:pPr lvl="1"/>
            <a:r>
              <a:rPr lang="en-US" dirty="0"/>
              <a:t>Thus vertices in an SCC are on a directed cycle</a:t>
            </a:r>
          </a:p>
          <a:p>
            <a:pPr lvl="1"/>
            <a:r>
              <a:rPr lang="en-US" dirty="0"/>
              <a:t>Any vertex not on a directed cycle is an SCC all by itself</a:t>
            </a:r>
          </a:p>
          <a:p>
            <a:r>
              <a:rPr lang="en-US" dirty="0"/>
              <a:t>Common need: decompose a digraph into its SCCs</a:t>
            </a:r>
          </a:p>
          <a:p>
            <a:pPr lvl="1"/>
            <a:r>
              <a:rPr lang="en-US" dirty="0"/>
              <a:t>Perhaps then operate on each, combine results based on connections between SCCs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F8B67-71E5-4344-830D-A1109F66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4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1828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Example: digraph below has 3 SCCs</a:t>
            </a:r>
          </a:p>
          <a:p>
            <a:pPr lvl="1"/>
            <a:r>
              <a:rPr lang="en-US" dirty="0"/>
              <a:t>Note here each SCC has a cycle.  (Possible to have a single-node SCC.)</a:t>
            </a:r>
          </a:p>
          <a:p>
            <a:pPr lvl="1"/>
            <a:r>
              <a:rPr lang="en-US" dirty="0"/>
              <a:t>Note connections to other SCCs, but no path leaves a SCC and comes back</a:t>
            </a:r>
          </a:p>
          <a:p>
            <a:pPr lvl="1"/>
            <a:r>
              <a:rPr lang="en-US" dirty="0"/>
              <a:t>Note there’s a unique set of SCCs for a given digraph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28999"/>
            <a:ext cx="5160243" cy="273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5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43878"/>
            <a:ext cx="10972800" cy="1828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Sometimes for a problem it’s useful to consider digraph G’s </a:t>
            </a:r>
            <a:r>
              <a:rPr lang="en-US" b="1" dirty="0"/>
              <a:t>component graph, </a:t>
            </a:r>
            <a:r>
              <a:rPr lang="en-US" dirty="0"/>
              <a:t>G</a:t>
            </a:r>
            <a:r>
              <a:rPr lang="en-US" baseline="30000" dirty="0"/>
              <a:t>SCC</a:t>
            </a:r>
          </a:p>
          <a:p>
            <a:pPr lvl="1"/>
            <a:r>
              <a:rPr lang="en-US" dirty="0"/>
              <a:t>It’s like we ”collapse” each SCC into one node</a:t>
            </a:r>
          </a:p>
          <a:p>
            <a:pPr lvl="1"/>
            <a:r>
              <a:rPr lang="en-US" dirty="0"/>
              <a:t>Might need a topological ordering between SCCs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57244"/>
            <a:ext cx="4598594" cy="2438400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4882C0F-A246-8044-AD1A-818D79A73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297402"/>
            <a:ext cx="3165148" cy="248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6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7C28-FE16-F64A-88D0-80176A3A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Decompose Graph into SCCs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CAC8F-CC65-2F41-AAFF-FCAF1827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Several algorithms do this using DFS</a:t>
            </a:r>
          </a:p>
          <a:p>
            <a:r>
              <a:rPr lang="en-US" dirty="0"/>
              <a:t>We’ll use CLRS’s choice (by </a:t>
            </a:r>
            <a:r>
              <a:rPr lang="en-US" dirty="0" err="1"/>
              <a:t>Kosaraju</a:t>
            </a:r>
            <a:r>
              <a:rPr lang="en-US" dirty="0"/>
              <a:t> and </a:t>
            </a:r>
            <a:r>
              <a:rPr lang="en-US" dirty="0" err="1"/>
              <a:t>Sharir</a:t>
            </a:r>
            <a:r>
              <a:rPr lang="en-US" dirty="0"/>
              <a:t>)</a:t>
            </a:r>
          </a:p>
          <a:p>
            <a:r>
              <a:rPr lang="en-US" dirty="0"/>
              <a:t>Algorithm is: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i="1" dirty="0"/>
              <a:t>DFS-sweep(G) </a:t>
            </a:r>
            <a:r>
              <a:rPr lang="en-US" dirty="0"/>
              <a:t>to find finishing times </a:t>
            </a:r>
            <a:r>
              <a:rPr lang="en-US" i="1" dirty="0" err="1"/>
              <a:t>u.f</a:t>
            </a:r>
            <a:r>
              <a:rPr lang="en-US" dirty="0"/>
              <a:t> for each vertex </a:t>
            </a:r>
            <a:r>
              <a:rPr lang="en-US" i="1" dirty="0"/>
              <a:t>u</a:t>
            </a:r>
            <a:r>
              <a:rPr lang="en-US" dirty="0"/>
              <a:t> in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  <a:r>
              <a:rPr lang="en-US" dirty="0"/>
              <a:t>, the transpose of diagraph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pPr marL="800100" lvl="2" indent="0">
              <a:buNone/>
            </a:pPr>
            <a:r>
              <a:rPr lang="en-US" dirty="0"/>
              <a:t>		(Reminder: transpose means same nodes, edges reversed.)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i="1" dirty="0"/>
              <a:t>DFS-sweep(G</a:t>
            </a:r>
            <a:r>
              <a:rPr lang="en-US" i="1" baseline="30000" dirty="0"/>
              <a:t>T</a:t>
            </a:r>
            <a:r>
              <a:rPr lang="en-US" i="1" dirty="0"/>
              <a:t>) </a:t>
            </a:r>
            <a:r>
              <a:rPr lang="en-US" dirty="0"/>
              <a:t>but do the recursive calls on nodes in the order of decreasing </a:t>
            </a:r>
            <a:r>
              <a:rPr lang="en-US" i="1" dirty="0" err="1"/>
              <a:t>u.f</a:t>
            </a:r>
            <a:r>
              <a:rPr lang="en-US" dirty="0"/>
              <a:t>.  (Start with the vertex with largest finish time,…)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 DFS forest produced in Step 3 is the set of SCCs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C7581-7AC9-C642-A4E2-86264043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31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the Transpose?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383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we call DFS on a node in an SCC, it will visit all nodes in that SCC</a:t>
            </a:r>
          </a:p>
          <a:p>
            <a:pPr lvl="1"/>
            <a:r>
              <a:rPr lang="en-US" dirty="0"/>
              <a:t>But it could leave the SCC and find other nodes </a:t>
            </a:r>
            <a:r>
              <a:rPr lang="en-US" dirty="0">
                <a:sym typeface="Wingdings" pitchFamily="2" charset="2"/>
              </a:rPr>
              <a:t></a:t>
            </a:r>
          </a:p>
          <a:p>
            <a:pPr lvl="1"/>
            <a:r>
              <a:rPr lang="en-US" dirty="0">
                <a:sym typeface="Wingdings" pitchFamily="2" charset="2"/>
              </a:rPr>
              <a:t>Could we prevent that somehow?</a:t>
            </a:r>
          </a:p>
          <a:p>
            <a:r>
              <a:rPr lang="en-US" dirty="0"/>
              <a:t>Note that a digraph and its transpose have the same SCCs</a:t>
            </a:r>
          </a:p>
          <a:p>
            <a:pPr lvl="1"/>
            <a:r>
              <a:rPr lang="en-US" dirty="0"/>
              <a:t>Maybe we can use the fact that edge-directions are reversed in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  <a:r>
              <a:rPr lang="en-US" dirty="0"/>
              <a:t> to stop DFS from leaving an SCC?</a:t>
            </a:r>
          </a:p>
          <a:p>
            <a:pPr lvl="1"/>
            <a:r>
              <a:rPr lang="en-US" dirty="0"/>
              <a:t>But this depends on the order you choose vertices to do </a:t>
            </a:r>
            <a:r>
              <a:rPr lang="en-US" i="1" dirty="0"/>
              <a:t>DFS-sweep() </a:t>
            </a:r>
            <a:r>
              <a:rPr lang="en-US" dirty="0"/>
              <a:t>in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33191"/>
            <a:ext cx="4598594" cy="24384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07" y="3842917"/>
            <a:ext cx="4497857" cy="2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31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Finish Times?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60678"/>
          </a:xfrm>
        </p:spPr>
        <p:txBody>
          <a:bodyPr>
            <a:normAutofit/>
          </a:bodyPr>
          <a:lstStyle/>
          <a:p>
            <a:r>
              <a:rPr lang="en-US" dirty="0"/>
              <a:t>Our algorithm first finds DFS finish times </a:t>
            </a:r>
            <a:r>
              <a:rPr lang="en-US" u="sng" dirty="0"/>
              <a:t>in G</a:t>
            </a:r>
          </a:p>
          <a:p>
            <a:r>
              <a:rPr lang="en-US" dirty="0"/>
              <a:t>Then calls recursive DFS </a:t>
            </a:r>
            <a:r>
              <a:rPr lang="en-US" u="sng" dirty="0"/>
              <a:t>in transpose</a:t>
            </a:r>
            <a:r>
              <a:rPr lang="en-US" dirty="0"/>
              <a:t> from vertex with largest finish time (here, B)</a:t>
            </a:r>
          </a:p>
          <a:p>
            <a:pPr lvl="1"/>
            <a:r>
              <a:rPr lang="en-US" dirty="0"/>
              <a:t>Reversed edges in G</a:t>
            </a:r>
            <a:r>
              <a:rPr lang="en-US" baseline="30000" dirty="0"/>
              <a:t>T</a:t>
            </a:r>
            <a:r>
              <a:rPr lang="en-US" dirty="0"/>
              <a:t> stop it visiting nodes in other SCCs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9" y="3429000"/>
            <a:ext cx="4497857" cy="243839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2284658-2E38-6946-8379-EFE9BFE6D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4802655" cy="298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82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Finish Times?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60678"/>
          </a:xfrm>
        </p:spPr>
        <p:txBody>
          <a:bodyPr>
            <a:normAutofit/>
          </a:bodyPr>
          <a:lstStyle/>
          <a:p>
            <a:r>
              <a:rPr lang="en-US" dirty="0"/>
              <a:t>After recursive DFS </a:t>
            </a:r>
            <a:r>
              <a:rPr lang="en-US" u="sng" dirty="0"/>
              <a:t>in transpose</a:t>
            </a:r>
            <a:r>
              <a:rPr lang="en-US" dirty="0"/>
              <a:t> finds SCC with containing B,</a:t>
            </a:r>
            <a:br>
              <a:rPr lang="en-US" dirty="0"/>
            </a:br>
            <a:r>
              <a:rPr lang="en-US" dirty="0"/>
              <a:t>next DFS will start from C</a:t>
            </a:r>
          </a:p>
          <a:p>
            <a:pPr lvl="1"/>
            <a:r>
              <a:rPr lang="en-US" dirty="0"/>
              <a:t>Nodes in previously found SCC(s) have been visited</a:t>
            </a:r>
          </a:p>
          <a:p>
            <a:pPr lvl="1"/>
            <a:r>
              <a:rPr lang="en-US" dirty="0"/>
              <a:t>Reversed edges in G</a:t>
            </a:r>
            <a:r>
              <a:rPr lang="en-US" baseline="30000" dirty="0"/>
              <a:t>T</a:t>
            </a:r>
            <a:r>
              <a:rPr lang="en-US" dirty="0"/>
              <a:t> stop it visiting nodes in SCCs yet to be found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9" y="3429000"/>
            <a:ext cx="4497857" cy="243839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2284658-2E38-6946-8379-EFE9BFE6D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4802655" cy="298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53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C5B0-0003-0347-A9FA-9238DE2E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Ties to Topological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85B51-1F26-4347-8A2B-B2967A5C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799"/>
            <a:ext cx="10972800" cy="24807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Formal proof of correctness in CLRS, but hopefully from previous slides you’re convinced it works!</a:t>
            </a:r>
          </a:p>
          <a:p>
            <a:r>
              <a:rPr lang="en-US" dirty="0"/>
              <a:t>Note how the use of finish times makes this seem like topological sort.  And it is, if you think of topological ordering for G</a:t>
            </a:r>
            <a:r>
              <a:rPr lang="en-US" baseline="30000" dirty="0"/>
              <a:t>SCC</a:t>
            </a:r>
          </a:p>
          <a:p>
            <a:pPr lvl="1"/>
            <a:r>
              <a:rPr lang="en-US" dirty="0"/>
              <a:t>Topological sort controls the order we do things, and DFS finds all the reachable nodes in an SCC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47142-D67C-4047-A01B-DC6BF3BF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EFEFDC2-FC4E-7944-8805-DC0DE6319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46" y="3959070"/>
            <a:ext cx="3165148" cy="2480792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34FB75B-A0A6-6944-87F6-4E26FBB4B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733800"/>
            <a:ext cx="459859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9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Topological Sorting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Readings:  CLRS 22.4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54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861A-4A2F-2D4B-9C46-A4C0D341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87EBF-C808-7F46-8CBF-4701AA35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interesting problems involving digraphs and DAGs</a:t>
            </a:r>
          </a:p>
          <a:p>
            <a:r>
              <a:rPr lang="en-US" dirty="0"/>
              <a:t>They can model real-world situations</a:t>
            </a:r>
          </a:p>
          <a:p>
            <a:pPr lvl="1"/>
            <a:r>
              <a:rPr lang="en-US" dirty="0"/>
              <a:t>Dependencies, network flows, …</a:t>
            </a:r>
          </a:p>
          <a:p>
            <a:r>
              <a:rPr lang="en-US" dirty="0"/>
              <a:t>DFS is often a valuable strategy to tackle such problems</a:t>
            </a:r>
          </a:p>
          <a:p>
            <a:pPr lvl="1"/>
            <a:r>
              <a:rPr lang="en-US" dirty="0"/>
              <a:t>Not interested in back-edges, since DAGs are acyclic</a:t>
            </a:r>
          </a:p>
          <a:p>
            <a:pPr lvl="1"/>
            <a:r>
              <a:rPr lang="en-US" dirty="0"/>
              <a:t>Ordering, reachability from DFS can be useful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CB7C-0350-284A-A116-5A968917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5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539875"/>
            <a:ext cx="8229600" cy="2498725"/>
          </a:xfrm>
        </p:spPr>
        <p:txBody>
          <a:bodyPr>
            <a:normAutofit/>
          </a:bodyPr>
          <a:lstStyle/>
          <a:p>
            <a:r>
              <a:rPr lang="en-US" dirty="0"/>
              <a:t>Given a </a:t>
            </a:r>
            <a:r>
              <a:rPr lang="en-US" b="1" i="1" dirty="0"/>
              <a:t>directed acyclic graph</a:t>
            </a:r>
            <a:r>
              <a:rPr lang="en-US" dirty="0"/>
              <a:t>, construct a linear ordering of the vertices such that if there is an edge from </a:t>
            </a:r>
            <a:r>
              <a:rPr lang="en-US" i="1" dirty="0"/>
              <a:t>u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, then </a:t>
            </a:r>
            <a:r>
              <a:rPr lang="en-US" i="1" dirty="0"/>
              <a:t>u</a:t>
            </a:r>
            <a:r>
              <a:rPr lang="en-US" dirty="0"/>
              <a:t> appears before </a:t>
            </a:r>
            <a:r>
              <a:rPr lang="en-US" i="1" dirty="0"/>
              <a:t>v</a:t>
            </a:r>
            <a:r>
              <a:rPr lang="en-US" dirty="0"/>
              <a:t> in the ordering.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012BD-CA83-BB43-B90E-C5E6FCFD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0" y="2844089"/>
            <a:ext cx="4495800" cy="369482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40DD3B-080D-5A4F-B781-00A87C04A463}"/>
              </a:ext>
            </a:extLst>
          </p:cNvPr>
          <p:cNvSpPr txBox="1">
            <a:spLocks/>
          </p:cNvSpPr>
          <p:nvPr/>
        </p:nvSpPr>
        <p:spPr>
          <a:xfrm>
            <a:off x="838200" y="4587875"/>
            <a:ext cx="5651500" cy="1335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valid topological sort is:</a:t>
            </a:r>
          </a:p>
          <a:p>
            <a:pPr marL="457200" lvl="1" indent="0">
              <a:buNone/>
            </a:pPr>
            <a:r>
              <a:rPr lang="en-US" dirty="0"/>
              <a:t>  V1  V6  V8  V3  V2  V7  V4  V5</a:t>
            </a:r>
          </a:p>
        </p:txBody>
      </p:sp>
    </p:spTree>
    <p:extLst>
      <p:ext uri="{BB962C8B-B14F-4D97-AF65-F5344CB8AC3E}">
        <p14:creationId xmlns:p14="http://schemas.microsoft.com/office/powerpoint/2010/main" val="14836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219200"/>
            <a:ext cx="4749800" cy="4191000"/>
          </a:xfrm>
        </p:spPr>
        <p:txBody>
          <a:bodyPr>
            <a:normAutofit/>
          </a:bodyPr>
          <a:lstStyle/>
          <a:p>
            <a:r>
              <a:rPr lang="en-US" dirty="0"/>
              <a:t>What are allowable orderings I can take all these CS classes?</a:t>
            </a:r>
          </a:p>
          <a:p>
            <a:pPr lvl="1"/>
            <a:r>
              <a:rPr lang="en-US" dirty="0"/>
              <a:t>Note there are many possible orderings</a:t>
            </a:r>
          </a:p>
          <a:p>
            <a:pPr lvl="1"/>
            <a:r>
              <a:rPr lang="en-US" dirty="0"/>
              <a:t>Unlike sorting a list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24808-DD0A-F143-B700-3E7145A5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9" y="1219200"/>
            <a:ext cx="5074883" cy="513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4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D931233B-BA68-824C-A8E9-4119EA6B4B3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Getting Dressed</a:t>
            </a:r>
          </a:p>
        </p:txBody>
      </p:sp>
      <p:sp>
        <p:nvSpPr>
          <p:cNvPr id="59394" name="AutoShape 3">
            <a:extLst>
              <a:ext uri="{FF2B5EF4-FFF2-40B4-BE49-F238E27FC236}">
                <a16:creationId xmlns:a16="http://schemas.microsoft.com/office/drawing/2014/main" id="{CA438876-1F42-6A46-A0DA-273B5A9447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59395" name="AutoShape 4">
            <a:extLst>
              <a:ext uri="{FF2B5EF4-FFF2-40B4-BE49-F238E27FC236}">
                <a16:creationId xmlns:a16="http://schemas.microsoft.com/office/drawing/2014/main" id="{E7E4AB4F-DB52-094C-B548-8A783369DDB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22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Socks</a:t>
            </a:r>
          </a:p>
        </p:txBody>
      </p:sp>
      <p:sp>
        <p:nvSpPr>
          <p:cNvPr id="59396" name="AutoShape 5">
            <a:extLst>
              <a:ext uri="{FF2B5EF4-FFF2-40B4-BE49-F238E27FC236}">
                <a16:creationId xmlns:a16="http://schemas.microsoft.com/office/drawing/2014/main" id="{A36865D2-5EAA-CE4D-8C44-C5EB7B818B7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722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59397" name="AutoShape 6">
            <a:extLst>
              <a:ext uri="{FF2B5EF4-FFF2-40B4-BE49-F238E27FC236}">
                <a16:creationId xmlns:a16="http://schemas.microsoft.com/office/drawing/2014/main" id="{2EB122F4-E93E-8D4C-96DD-5CA45608234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860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sp>
        <p:nvSpPr>
          <p:cNvPr id="59398" name="AutoShape 7">
            <a:extLst>
              <a:ext uri="{FF2B5EF4-FFF2-40B4-BE49-F238E27FC236}">
                <a16:creationId xmlns:a16="http://schemas.microsoft.com/office/drawing/2014/main" id="{2AFF7B3F-D668-3448-99D2-D9066AB1FB3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86000" y="3352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Belt</a:t>
            </a:r>
          </a:p>
        </p:txBody>
      </p:sp>
      <p:sp>
        <p:nvSpPr>
          <p:cNvPr id="59399" name="AutoShape 8">
            <a:extLst>
              <a:ext uri="{FF2B5EF4-FFF2-40B4-BE49-F238E27FC236}">
                <a16:creationId xmlns:a16="http://schemas.microsoft.com/office/drawing/2014/main" id="{0BFE4F66-DBE4-9B43-8EDE-FBA9387BC50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672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Shirt</a:t>
            </a:r>
          </a:p>
        </p:txBody>
      </p:sp>
      <p:sp>
        <p:nvSpPr>
          <p:cNvPr id="59400" name="AutoShape 9">
            <a:extLst>
              <a:ext uri="{FF2B5EF4-FFF2-40B4-BE49-F238E27FC236}">
                <a16:creationId xmlns:a16="http://schemas.microsoft.com/office/drawing/2014/main" id="{E8550D27-CDBA-AD49-9590-434E42A7DC61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229600" y="19812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Watch</a:t>
            </a:r>
          </a:p>
        </p:txBody>
      </p:sp>
      <p:sp>
        <p:nvSpPr>
          <p:cNvPr id="59401" name="AutoShape 10">
            <a:extLst>
              <a:ext uri="{FF2B5EF4-FFF2-40B4-BE49-F238E27FC236}">
                <a16:creationId xmlns:a16="http://schemas.microsoft.com/office/drawing/2014/main" id="{84723846-94E2-C849-8C58-6220C5A047D9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2672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Tie</a:t>
            </a:r>
          </a:p>
        </p:txBody>
      </p:sp>
      <p:sp>
        <p:nvSpPr>
          <p:cNvPr id="59402" name="AutoShape 11">
            <a:extLst>
              <a:ext uri="{FF2B5EF4-FFF2-40B4-BE49-F238E27FC236}">
                <a16:creationId xmlns:a16="http://schemas.microsoft.com/office/drawing/2014/main" id="{D02B375D-A479-C644-835F-CDA025BE1ECA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267200" y="46482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Jacket</a:t>
            </a:r>
          </a:p>
        </p:txBody>
      </p:sp>
      <p:cxnSp>
        <p:nvCxnSpPr>
          <p:cNvPr id="59403" name="AutoShape 12">
            <a:extLst>
              <a:ext uri="{FF2B5EF4-FFF2-40B4-BE49-F238E27FC236}">
                <a16:creationId xmlns:a16="http://schemas.microsoft.com/office/drawing/2014/main" id="{F4E87781-19B1-5E4C-955C-FE82363CF6B5}"/>
              </a:ext>
            </a:extLst>
          </p:cNvPr>
          <p:cNvCxnSpPr>
            <a:cxnSpLocks noChangeShapeType="1"/>
            <a:stCxn id="59394" idx="2"/>
            <a:endCxn id="59397" idx="0"/>
          </p:cNvCxnSpPr>
          <p:nvPr>
            <p:custDataLst>
              <p:tags r:id="rId11"/>
            </p:custDataLst>
          </p:nvPr>
        </p:nvCxnSpPr>
        <p:spPr bwMode="auto">
          <a:xfrm>
            <a:off x="2933700" y="20716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4" name="AutoShape 13">
            <a:extLst>
              <a:ext uri="{FF2B5EF4-FFF2-40B4-BE49-F238E27FC236}">
                <a16:creationId xmlns:a16="http://schemas.microsoft.com/office/drawing/2014/main" id="{884B780A-1A2F-1246-9974-1E26E8800053}"/>
              </a:ext>
            </a:extLst>
          </p:cNvPr>
          <p:cNvCxnSpPr>
            <a:cxnSpLocks noChangeShapeType="1"/>
            <a:stCxn id="59397" idx="2"/>
            <a:endCxn id="59398" idx="0"/>
          </p:cNvCxnSpPr>
          <p:nvPr>
            <p:custDataLst>
              <p:tags r:id="rId12"/>
            </p:custDataLst>
          </p:nvPr>
        </p:nvCxnSpPr>
        <p:spPr bwMode="auto">
          <a:xfrm>
            <a:off x="2933700" y="2986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5" name="AutoShape 14">
            <a:extLst>
              <a:ext uri="{FF2B5EF4-FFF2-40B4-BE49-F238E27FC236}">
                <a16:creationId xmlns:a16="http://schemas.microsoft.com/office/drawing/2014/main" id="{E8AAA37D-92BF-6943-867E-1A6961A30186}"/>
              </a:ext>
            </a:extLst>
          </p:cNvPr>
          <p:cNvCxnSpPr>
            <a:cxnSpLocks noChangeShapeType="1"/>
            <a:stCxn id="59399" idx="1"/>
            <a:endCxn id="59398" idx="3"/>
          </p:cNvCxnSpPr>
          <p:nvPr>
            <p:custDataLst>
              <p:tags r:id="rId13"/>
            </p:custDataLst>
          </p:nvPr>
        </p:nvCxnSpPr>
        <p:spPr bwMode="auto">
          <a:xfrm flipH="1">
            <a:off x="3595689" y="3086100"/>
            <a:ext cx="657225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6" name="AutoShape 15">
            <a:extLst>
              <a:ext uri="{FF2B5EF4-FFF2-40B4-BE49-F238E27FC236}">
                <a16:creationId xmlns:a16="http://schemas.microsoft.com/office/drawing/2014/main" id="{94A45BC9-9545-6547-A087-CBB1D2D63210}"/>
              </a:ext>
            </a:extLst>
          </p:cNvPr>
          <p:cNvCxnSpPr>
            <a:cxnSpLocks noChangeShapeType="1"/>
            <a:stCxn id="59399" idx="2"/>
            <a:endCxn id="59401" idx="0"/>
          </p:cNvCxnSpPr>
          <p:nvPr>
            <p:custDataLst>
              <p:tags r:id="rId14"/>
            </p:custDataLst>
          </p:nvPr>
        </p:nvCxnSpPr>
        <p:spPr bwMode="auto">
          <a:xfrm>
            <a:off x="49149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7" name="AutoShape 16">
            <a:extLst>
              <a:ext uri="{FF2B5EF4-FFF2-40B4-BE49-F238E27FC236}">
                <a16:creationId xmlns:a16="http://schemas.microsoft.com/office/drawing/2014/main" id="{1985BD3D-4AC5-6B42-911B-FC6DE68761DD}"/>
              </a:ext>
            </a:extLst>
          </p:cNvPr>
          <p:cNvCxnSpPr>
            <a:cxnSpLocks noChangeShapeType="1"/>
            <a:stCxn id="59401" idx="2"/>
            <a:endCxn id="59402" idx="0"/>
          </p:cNvCxnSpPr>
          <p:nvPr>
            <p:custDataLst>
              <p:tags r:id="rId15"/>
            </p:custDataLst>
          </p:nvPr>
        </p:nvCxnSpPr>
        <p:spPr bwMode="auto">
          <a:xfrm>
            <a:off x="4914900" y="42814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8" name="AutoShape 17">
            <a:extLst>
              <a:ext uri="{FF2B5EF4-FFF2-40B4-BE49-F238E27FC236}">
                <a16:creationId xmlns:a16="http://schemas.microsoft.com/office/drawing/2014/main" id="{6193F30A-A3BA-B44B-833C-E306896FD5EF}"/>
              </a:ext>
            </a:extLst>
          </p:cNvPr>
          <p:cNvCxnSpPr>
            <a:cxnSpLocks noChangeShapeType="1"/>
            <a:stCxn id="59395" idx="2"/>
            <a:endCxn id="59396" idx="0"/>
          </p:cNvCxnSpPr>
          <p:nvPr>
            <p:custDataLst>
              <p:tags r:id="rId16"/>
            </p:custDataLst>
          </p:nvPr>
        </p:nvCxnSpPr>
        <p:spPr bwMode="auto">
          <a:xfrm>
            <a:off x="6819900" y="20716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9" name="AutoShape 18">
            <a:extLst>
              <a:ext uri="{FF2B5EF4-FFF2-40B4-BE49-F238E27FC236}">
                <a16:creationId xmlns:a16="http://schemas.microsoft.com/office/drawing/2014/main" id="{835A1442-6919-7C43-8879-3E845BC07FDB}"/>
              </a:ext>
            </a:extLst>
          </p:cNvPr>
          <p:cNvCxnSpPr>
            <a:cxnSpLocks noChangeShapeType="1"/>
            <a:stCxn id="59394" idx="3"/>
            <a:endCxn id="59396" idx="1"/>
          </p:cNvCxnSpPr>
          <p:nvPr>
            <p:custDataLst>
              <p:tags r:id="rId17"/>
            </p:custDataLst>
          </p:nvPr>
        </p:nvCxnSpPr>
        <p:spPr bwMode="auto">
          <a:xfrm>
            <a:off x="3595689" y="1790700"/>
            <a:ext cx="2562225" cy="914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0" name="AutoShape 19">
            <a:extLst>
              <a:ext uri="{FF2B5EF4-FFF2-40B4-BE49-F238E27FC236}">
                <a16:creationId xmlns:a16="http://schemas.microsoft.com/office/drawing/2014/main" id="{60B6FA61-D04D-8D40-B6DF-E3F6E9398D1F}"/>
              </a:ext>
            </a:extLst>
          </p:cNvPr>
          <p:cNvCxnSpPr>
            <a:cxnSpLocks noChangeShapeType="1"/>
            <a:stCxn id="59397" idx="3"/>
            <a:endCxn id="59396" idx="1"/>
          </p:cNvCxnSpPr>
          <p:nvPr>
            <p:custDataLst>
              <p:tags r:id="rId18"/>
            </p:custDataLst>
          </p:nvPr>
        </p:nvCxnSpPr>
        <p:spPr bwMode="auto">
          <a:xfrm>
            <a:off x="3595689" y="2705100"/>
            <a:ext cx="2562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3537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0B940-0AD9-BF46-BFA9-9AF0E4E87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110" y="1752600"/>
            <a:ext cx="9483090" cy="4572000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r>
              <a:rPr lang="en-US" sz="2600" dirty="0"/>
              <a:t>Topologically sorted vertices appear in reverse order of their finish times!</a:t>
            </a:r>
          </a:p>
        </p:txBody>
      </p:sp>
      <p:sp>
        <p:nvSpPr>
          <p:cNvPr id="60418" name="Title 1">
            <a:extLst>
              <a:ext uri="{FF2B5EF4-FFF2-40B4-BE49-F238E27FC236}">
                <a16:creationId xmlns:a16="http://schemas.microsoft.com/office/drawing/2014/main" id="{03CFB5C1-59F8-9D43-93D0-6CFDAC6F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We Can Use DFS and Finish Times</a:t>
            </a:r>
          </a:p>
        </p:txBody>
      </p:sp>
      <p:pic>
        <p:nvPicPr>
          <p:cNvPr id="60419" name="Picture 4">
            <a:extLst>
              <a:ext uri="{FF2B5EF4-FFF2-40B4-BE49-F238E27FC236}">
                <a16:creationId xmlns:a16="http://schemas.microsoft.com/office/drawing/2014/main" id="{9C1DEE1D-8F7E-1546-8E40-075A130FF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630" y="1392901"/>
            <a:ext cx="86296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 Box 37">
            <a:extLst>
              <a:ext uri="{FF2B5EF4-FFF2-40B4-BE49-F238E27FC236}">
                <a16:creationId xmlns:a16="http://schemas.microsoft.com/office/drawing/2014/main" id="{31E626BC-F174-4442-B5C7-05ED31E65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124200"/>
            <a:ext cx="3429000" cy="833178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>
                <a:latin typeface="Tahoma" panose="020B0604030504040204" pitchFamily="34" charset="0"/>
              </a:rPr>
              <a:t>This is the same graph with a different layout.</a:t>
            </a:r>
          </a:p>
        </p:txBody>
      </p:sp>
      <p:sp>
        <p:nvSpPr>
          <p:cNvPr id="60421" name="Line 38">
            <a:extLst>
              <a:ext uri="{FF2B5EF4-FFF2-40B4-BE49-F238E27FC236}">
                <a16:creationId xmlns:a16="http://schemas.microsoft.com/office/drawing/2014/main" id="{70184A8D-4E36-C447-909B-04AD8A4BCA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4038600"/>
            <a:ext cx="30480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4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8BDFA3EE-B247-9B45-A6CA-B8E3E36A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631825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Topological Sort Algorithm</a:t>
            </a:r>
          </a:p>
        </p:txBody>
      </p:sp>
      <p:sp>
        <p:nvSpPr>
          <p:cNvPr id="20483" name="TextBox 3">
            <a:extLst>
              <a:ext uri="{FF2B5EF4-FFF2-40B4-BE49-F238E27FC236}">
                <a16:creationId xmlns:a16="http://schemas.microsoft.com/office/drawing/2014/main" id="{124A69D0-A687-F446-8F66-D388A097E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2438400"/>
            <a:ext cx="553581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DFS(G)</a:t>
            </a:r>
          </a:p>
          <a:p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0 toposort-list = [ ] // empty list</a:t>
            </a:r>
            <a:endParaRPr lang="en-US" altLang="en-US">
              <a:latin typeface="Calibri" panose="020F0502020204030204" pitchFamily="34" charset="0"/>
            </a:endParaRPr>
          </a:p>
          <a:p>
            <a:r>
              <a:rPr lang="en-US" altLang="en-US">
                <a:latin typeface="Calibri" panose="020F0502020204030204" pitchFamily="34" charset="0"/>
              </a:rPr>
              <a:t>1 for each vertex u in G.V</a:t>
            </a:r>
          </a:p>
          <a:p>
            <a:r>
              <a:rPr lang="en-US" altLang="en-US">
                <a:latin typeface="Calibri" panose="020F0502020204030204" pitchFamily="34" charset="0"/>
              </a:rPr>
              <a:t>2       u.color = WHITE</a:t>
            </a:r>
          </a:p>
          <a:p>
            <a:r>
              <a:rPr lang="en-US" altLang="en-US">
                <a:latin typeface="Calibri" panose="020F0502020204030204" pitchFamily="34" charset="0"/>
              </a:rPr>
              <a:t>3       u.</a:t>
            </a:r>
            <a:r>
              <a:rPr lang="el-GR" altLang="en-US">
                <a:latin typeface="Calibri" panose="020F0502020204030204" pitchFamily="34" charset="0"/>
              </a:rPr>
              <a:t>π</a:t>
            </a:r>
            <a:r>
              <a:rPr lang="en-US" altLang="en-US">
                <a:latin typeface="Calibri" panose="020F0502020204030204" pitchFamily="34" charset="0"/>
              </a:rPr>
              <a:t> = NIL</a:t>
            </a:r>
          </a:p>
          <a:p>
            <a:r>
              <a:rPr lang="en-US" altLang="en-US">
                <a:latin typeface="Calibri" panose="020F0502020204030204" pitchFamily="34" charset="0"/>
              </a:rPr>
              <a:t>4 time = 0</a:t>
            </a:r>
          </a:p>
          <a:p>
            <a:r>
              <a:rPr lang="en-US" altLang="en-US">
                <a:latin typeface="Calibri" panose="020F0502020204030204" pitchFamily="34" charset="0"/>
              </a:rPr>
              <a:t>5 for each vertex u in G.V</a:t>
            </a:r>
          </a:p>
          <a:p>
            <a:r>
              <a:rPr lang="en-US" altLang="en-US">
                <a:latin typeface="Calibri" panose="020F0502020204030204" pitchFamily="34" charset="0"/>
              </a:rPr>
              <a:t>6       if u.color == WHITE  // if unseen</a:t>
            </a:r>
          </a:p>
          <a:p>
            <a:pPr>
              <a:buFontTx/>
              <a:buAutoNum type="arabicPlain" startAt="7"/>
            </a:pPr>
            <a:r>
              <a:rPr lang="en-US" altLang="en-US">
                <a:latin typeface="Calibri" panose="020F0502020204030204" pitchFamily="34" charset="0"/>
              </a:rPr>
              <a:t>  DFS-VISIT(G, u)  // explore paths out of u</a:t>
            </a:r>
          </a:p>
          <a:p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8 // toposort-list contains the result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9BFD4C-D4C1-F048-8047-8BF1A1C1ED58}"/>
              </a:ext>
            </a:extLst>
          </p:cNvPr>
          <p:cNvSpPr txBox="1"/>
          <p:nvPr/>
        </p:nvSpPr>
        <p:spPr>
          <a:xfrm>
            <a:off x="990600" y="1447801"/>
            <a:ext cx="8763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Strategy: modify the two DFS functions so that they order nodes by finish-time in reverse order.  This slide:  DFS “Sweep”.</a:t>
            </a:r>
          </a:p>
        </p:txBody>
      </p:sp>
    </p:spTree>
    <p:extLst>
      <p:ext uri="{BB962C8B-B14F-4D97-AF65-F5344CB8AC3E}">
        <p14:creationId xmlns:p14="http://schemas.microsoft.com/office/powerpoint/2010/main" val="278800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5BEDDCEA-AA79-9C43-BAEF-F779F7FC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631825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Topological Sort Algorithm</a:t>
            </a:r>
          </a:p>
        </p:txBody>
      </p:sp>
      <p:sp>
        <p:nvSpPr>
          <p:cNvPr id="62466" name="TextBox 3">
            <a:extLst>
              <a:ext uri="{FF2B5EF4-FFF2-40B4-BE49-F238E27FC236}">
                <a16:creationId xmlns:a16="http://schemas.microsoft.com/office/drawing/2014/main" id="{8FCA770D-B9F0-5F45-A684-BEF101128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1524000"/>
            <a:ext cx="84994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</a:rPr>
              <a:t>DFS-VISIT(G, u)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   time = time + 1  // white vertex u has just been discovered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2   </a:t>
            </a:r>
            <a:r>
              <a:rPr lang="en-US" altLang="en-US" dirty="0" err="1">
                <a:latin typeface="Calibri" panose="020F0502020204030204" pitchFamily="34" charset="0"/>
              </a:rPr>
              <a:t>u.d</a:t>
            </a:r>
            <a:r>
              <a:rPr lang="en-US" altLang="en-US" dirty="0">
                <a:latin typeface="Calibri" panose="020F0502020204030204" pitchFamily="34" charset="0"/>
              </a:rPr>
              <a:t> = time  // discovery time of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3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GRAY  // mark as 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4   for each v in </a:t>
            </a:r>
            <a:r>
              <a:rPr lang="en-US" altLang="en-US" dirty="0" err="1">
                <a:latin typeface="Calibri" panose="020F0502020204030204" pitchFamily="34" charset="0"/>
              </a:rPr>
              <a:t>G.Adj</a:t>
            </a:r>
            <a:r>
              <a:rPr lang="en-US" altLang="en-US" dirty="0">
                <a:latin typeface="Calibri" panose="020F0502020204030204" pitchFamily="34" charset="0"/>
              </a:rPr>
              <a:t>[u]  // explore edge (u, v)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5       if </a:t>
            </a:r>
            <a:r>
              <a:rPr lang="en-US" altLang="en-US" dirty="0" err="1">
                <a:latin typeface="Calibri" panose="020F0502020204030204" pitchFamily="34" charset="0"/>
              </a:rPr>
              <a:t>v.color</a:t>
            </a:r>
            <a:r>
              <a:rPr lang="en-US" altLang="en-US" dirty="0">
                <a:latin typeface="Calibri" panose="020F0502020204030204" pitchFamily="34" charset="0"/>
              </a:rPr>
              <a:t> == WHITE   // if unseen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6           v.</a:t>
            </a:r>
            <a:r>
              <a:rPr lang="el-GR" altLang="en-US" dirty="0">
                <a:latin typeface="Calibri" panose="020F0502020204030204" pitchFamily="34" charset="0"/>
              </a:rPr>
              <a:t>π</a:t>
            </a:r>
            <a:r>
              <a:rPr lang="en-US" altLang="en-US" dirty="0">
                <a:latin typeface="Calibri" panose="020F0502020204030204" pitchFamily="34" charset="0"/>
              </a:rPr>
              <a:t> =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7           DFS-VISIT(G, v)  // explore paths out of v (i.e., go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deeper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8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BLACK  // u is finished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9   time = time + 1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10 </a:t>
            </a:r>
            <a:r>
              <a:rPr lang="en-US" altLang="en-US" dirty="0" err="1">
                <a:latin typeface="Calibri" panose="020F0502020204030204" pitchFamily="34" charset="0"/>
              </a:rPr>
              <a:t>u.f</a:t>
            </a:r>
            <a:r>
              <a:rPr lang="en-US" altLang="en-US" dirty="0">
                <a:latin typeface="Calibri" panose="020F0502020204030204" pitchFamily="34" charset="0"/>
              </a:rPr>
              <a:t> = time  // finish time of u</a:t>
            </a:r>
          </a:p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11 </a:t>
            </a:r>
            <a:r>
              <a:rPr lang="en-US" alt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toposort-list.prepend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(u)</a:t>
            </a:r>
          </a:p>
        </p:txBody>
      </p:sp>
    </p:spTree>
    <p:extLst>
      <p:ext uri="{BB962C8B-B14F-4D97-AF65-F5344CB8AC3E}">
        <p14:creationId xmlns:p14="http://schemas.microsoft.com/office/powerpoint/2010/main" val="3235894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221B1AB1-53B8-E149-ACF6-8E773294C5B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Forward vs. Reverse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4984E737-6804-5944-AE74-2B7E1ED9A65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Topological sort is a type of sort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Implies an ordering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sort backwards, of course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Forward topological order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edge </a:t>
            </a:r>
            <a:r>
              <a:rPr lang="en-US" altLang="en-US" b="1">
                <a:ea typeface="ＭＳ Ｐゴシック" panose="020B0600070205080204" pitchFamily="34" charset="-128"/>
              </a:rPr>
              <a:t>vw</a:t>
            </a:r>
            <a:r>
              <a:rPr lang="en-US" altLang="en-US">
                <a:ea typeface="ＭＳ Ｐゴシック" panose="020B0600070205080204" pitchFamily="34" charset="-128"/>
              </a:rPr>
              <a:t> in graph, then topo[</a:t>
            </a:r>
            <a:r>
              <a:rPr lang="en-US" altLang="en-US" b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] &lt; topo[</a:t>
            </a:r>
            <a:r>
              <a:rPr lang="en-US" altLang="en-US" b="1">
                <a:ea typeface="ＭＳ Ｐゴシック" panose="020B0600070205080204" pitchFamily="34" charset="-128"/>
              </a:rPr>
              <a:t>w</a:t>
            </a:r>
            <a:r>
              <a:rPr lang="en-US" altLang="en-US">
                <a:ea typeface="ＭＳ Ｐゴシック" panose="020B0600070205080204" pitchFamily="34" charset="-128"/>
              </a:rPr>
              <a:t>]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Reverse topological order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edge </a:t>
            </a:r>
            <a:r>
              <a:rPr lang="en-US" altLang="en-US" b="1">
                <a:ea typeface="ＭＳ Ｐゴシック" panose="020B0600070205080204" pitchFamily="34" charset="-128"/>
              </a:rPr>
              <a:t>vw</a:t>
            </a:r>
            <a:r>
              <a:rPr lang="en-US" altLang="en-US">
                <a:ea typeface="ＭＳ Ｐゴシック" panose="020B0600070205080204" pitchFamily="34" charset="-128"/>
              </a:rPr>
              <a:t> in graph, then topo[</a:t>
            </a:r>
            <a:r>
              <a:rPr lang="en-US" altLang="en-US" b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] &gt; topo[</a:t>
            </a:r>
            <a:r>
              <a:rPr lang="en-US" altLang="en-US" b="1">
                <a:ea typeface="ＭＳ Ｐゴシック" panose="020B0600070205080204" pitchFamily="34" charset="-128"/>
              </a:rPr>
              <a:t>w</a:t>
            </a:r>
            <a:r>
              <a:rPr lang="en-US" altLang="en-US">
                <a:ea typeface="ＭＳ Ｐゴシック" panose="020B0600070205080204" pitchFamily="34" charset="-128"/>
              </a:rPr>
              <a:t>]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And, every directed graph has a transpose, which means… (see next slide)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11201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39945</TotalTime>
  <Words>1143</Words>
  <Application>Microsoft Macintosh PowerPoint</Application>
  <PresentationFormat>Widescreen</PresentationFormat>
  <Paragraphs>156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Helvetica Neue Thin</vt:lpstr>
      <vt:lpstr>Tahoma</vt:lpstr>
      <vt:lpstr>Times New Roman</vt:lpstr>
      <vt:lpstr>CS4102-SlimGray</vt:lpstr>
      <vt:lpstr>Using DFS for Topological Sorting and Strongly Connected Components</vt:lpstr>
      <vt:lpstr>Topological Sorting</vt:lpstr>
      <vt:lpstr>Topological Sort</vt:lpstr>
      <vt:lpstr>Topological Sort</vt:lpstr>
      <vt:lpstr>Getting Dressed</vt:lpstr>
      <vt:lpstr>We Can Use DFS and Finish Times</vt:lpstr>
      <vt:lpstr>Topological Sort Algorithm</vt:lpstr>
      <vt:lpstr>Topological Sort Algorithm</vt:lpstr>
      <vt:lpstr>Forward vs. Reverse</vt:lpstr>
      <vt:lpstr>What’s an Edge Mean?</vt:lpstr>
      <vt:lpstr>Strongly Connected Components in a Digraph</vt:lpstr>
      <vt:lpstr>Strongly Connected Components (SCCs)</vt:lpstr>
      <vt:lpstr>SCC Example</vt:lpstr>
      <vt:lpstr>Component Graph</vt:lpstr>
      <vt:lpstr>How to Decompose Graph into SCCs</vt:lpstr>
      <vt:lpstr>Why Do We Care about the Transpose?</vt:lpstr>
      <vt:lpstr>Why Do We Care About Finish Times?</vt:lpstr>
      <vt:lpstr>Why Do We Care About Finish Times?</vt:lpstr>
      <vt:lpstr>Ties to Topological Sorting</vt:lpstr>
      <vt:lpstr>Final Thoughts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847</cp:revision>
  <cp:lastPrinted>2020-02-12T20:02:02Z</cp:lastPrinted>
  <dcterms:created xsi:type="dcterms:W3CDTF">2017-08-21T20:54:06Z</dcterms:created>
  <dcterms:modified xsi:type="dcterms:W3CDTF">2021-03-09T04:00:06Z</dcterms:modified>
</cp:coreProperties>
</file>