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45"/>
  </p:notesMasterIdLst>
  <p:handoutMasterIdLst>
    <p:handoutMasterId r:id="rId46"/>
  </p:handoutMasterIdLst>
  <p:sldIdLst>
    <p:sldId id="447" r:id="rId2"/>
    <p:sldId id="484" r:id="rId3"/>
    <p:sldId id="402" r:id="rId4"/>
    <p:sldId id="401" r:id="rId5"/>
    <p:sldId id="426" r:id="rId6"/>
    <p:sldId id="403" r:id="rId7"/>
    <p:sldId id="470" r:id="rId8"/>
    <p:sldId id="474" r:id="rId9"/>
    <p:sldId id="487" r:id="rId10"/>
    <p:sldId id="488" r:id="rId11"/>
    <p:sldId id="489" r:id="rId12"/>
    <p:sldId id="492" r:id="rId13"/>
    <p:sldId id="471" r:id="rId14"/>
    <p:sldId id="485" r:id="rId15"/>
    <p:sldId id="463" r:id="rId16"/>
    <p:sldId id="464" r:id="rId17"/>
    <p:sldId id="490" r:id="rId18"/>
    <p:sldId id="491" r:id="rId19"/>
    <p:sldId id="396" r:id="rId20"/>
    <p:sldId id="397" r:id="rId21"/>
    <p:sldId id="399" r:id="rId22"/>
    <p:sldId id="400" r:id="rId23"/>
    <p:sldId id="475" r:id="rId24"/>
    <p:sldId id="482" r:id="rId25"/>
    <p:sldId id="441" r:id="rId26"/>
    <p:sldId id="435" r:id="rId27"/>
    <p:sldId id="436" r:id="rId28"/>
    <p:sldId id="437" r:id="rId29"/>
    <p:sldId id="456" r:id="rId30"/>
    <p:sldId id="457" r:id="rId31"/>
    <p:sldId id="454" r:id="rId32"/>
    <p:sldId id="455" r:id="rId33"/>
    <p:sldId id="465" r:id="rId34"/>
    <p:sldId id="466" r:id="rId35"/>
    <p:sldId id="434" r:id="rId36"/>
    <p:sldId id="467" r:id="rId37"/>
    <p:sldId id="483" r:id="rId38"/>
    <p:sldId id="476" r:id="rId39"/>
    <p:sldId id="477" r:id="rId40"/>
    <p:sldId id="478" r:id="rId41"/>
    <p:sldId id="481" r:id="rId42"/>
    <p:sldId id="479" r:id="rId43"/>
    <p:sldId id="480" r:id="rId44"/>
  </p:sldIdLst>
  <p:sldSz cx="9144000" cy="6858000" type="screen4x3"/>
  <p:notesSz cx="7315200" cy="9601200"/>
  <p:custDataLst>
    <p:tags r:id="rId4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1"/>
    <p:restoredTop sz="94661"/>
  </p:normalViewPr>
  <p:slideViewPr>
    <p:cSldViewPr>
      <p:cViewPr varScale="1">
        <p:scale>
          <a:sx n="148" d="100"/>
          <a:sy n="148" d="100"/>
        </p:scale>
        <p:origin x="208" y="5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D2E47-C92D-4534-9BB8-6325B253624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15" y="4558927"/>
            <a:ext cx="5363372" cy="4323828"/>
          </a:xfrm>
          <a:noFill/>
          <a:ln/>
        </p:spPr>
        <p:txBody>
          <a:bodyPr/>
          <a:lstStyle/>
          <a:p>
            <a:r>
              <a:rPr lang="en-US"/>
              <a:t>Will this always finish?  Yes, because we have pennies!</a:t>
            </a:r>
          </a:p>
        </p:txBody>
      </p:sp>
    </p:spTree>
    <p:extLst>
      <p:ext uri="{BB962C8B-B14F-4D97-AF65-F5344CB8AC3E}">
        <p14:creationId xmlns:p14="http://schemas.microsoft.com/office/powerpoint/2010/main" val="1858186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1F8137-5628-489C-8F34-1267C6EC6E6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15" y="4558927"/>
            <a:ext cx="5363372" cy="4323828"/>
          </a:xfrm>
          <a:noFill/>
          <a:ln/>
        </p:spPr>
        <p:txBody>
          <a:bodyPr/>
          <a:lstStyle/>
          <a:p>
            <a:r>
              <a:rPr lang="en-US" dirty="0"/>
              <a:t>Use a funny name for the 11-cent coin.  Name it after yourself, or call it a “</a:t>
            </a:r>
            <a:r>
              <a:rPr lang="en-US" dirty="0" err="1"/>
              <a:t>Kardashian</a:t>
            </a:r>
            <a:r>
              <a:rPr lang="en-US" dirty="0"/>
              <a:t>” or</a:t>
            </a:r>
            <a:r>
              <a:rPr lang="en-US" baseline="0" dirty="0"/>
              <a:t> a </a:t>
            </a:r>
            <a:r>
              <a:rPr lang="en-US" baseline="0" dirty="0" err="1"/>
              <a:t>Floryan</a:t>
            </a:r>
            <a:r>
              <a:rPr lang="en-US" baseline="0" dirty="0"/>
              <a:t> </a:t>
            </a:r>
            <a:r>
              <a:rPr lang="en-US" dirty="0"/>
              <a:t>or something.</a:t>
            </a:r>
          </a:p>
          <a:p>
            <a:endParaRPr lang="en-US" dirty="0"/>
          </a:p>
          <a:p>
            <a:r>
              <a:rPr lang="en-US" dirty="0"/>
              <a:t>If our set of coins contains a “</a:t>
            </a:r>
            <a:r>
              <a:rPr lang="en-US" dirty="0" err="1"/>
              <a:t>Kardashian</a:t>
            </a:r>
            <a:r>
              <a:rPr lang="en-US" dirty="0"/>
              <a:t>” plus the usual, then our algorithm will return first a </a:t>
            </a:r>
            <a:r>
              <a:rPr lang="en-US" dirty="0" err="1"/>
              <a:t>Kardashian</a:t>
            </a:r>
            <a:r>
              <a:rPr lang="en-US" dirty="0"/>
              <a:t>, then four pennies.  Five coins.  The best answer is a dime and a nickel, or two coins.</a:t>
            </a:r>
          </a:p>
        </p:txBody>
      </p:sp>
    </p:spTree>
    <p:extLst>
      <p:ext uri="{BB962C8B-B14F-4D97-AF65-F5344CB8AC3E}">
        <p14:creationId xmlns:p14="http://schemas.microsoft.com/office/powerpoint/2010/main" val="1116274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1/27/21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1/27/21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1/27/21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1/27/21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1/27/21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CS4102 – Algorithms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Course Mechanics</a:t>
            </a:r>
          </a:p>
          <a:p>
            <a:pPr>
              <a:lnSpc>
                <a:spcPct val="90000"/>
              </a:lnSpc>
            </a:pPr>
            <a:r>
              <a:rPr lang="en-US" dirty="0"/>
              <a:t>Course content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Topics from earlier classes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Course learning objectives</a:t>
            </a:r>
          </a:p>
          <a:p>
            <a:pPr>
              <a:lnSpc>
                <a:spcPct val="90000"/>
              </a:lnSpc>
            </a:pPr>
            <a:r>
              <a:rPr lang="en-US" dirty="0"/>
              <a:t>What’s the course all about? A quick tour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44958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136C104-B327-DF45-9BD2-3434560F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Tom Horton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horton@cs.virginia.edu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</a:t>
            </a:r>
            <a:r>
              <a:rPr lang="en-US" dirty="0" err="1"/>
              <a:t>Homeworks</a:t>
            </a:r>
            <a:r>
              <a:rPr lang="en-US" dirty="0"/>
              <a:t> are programming assignments or written descriptions of algorithms / proofs</a:t>
            </a:r>
          </a:p>
          <a:p>
            <a:r>
              <a:rPr lang="en-US" dirty="0"/>
              <a:t>Programming HW:</a:t>
            </a:r>
          </a:p>
          <a:p>
            <a:pPr lvl="1"/>
            <a:r>
              <a:rPr lang="en-US" dirty="0"/>
              <a:t>Can be written in Java, C++, or Python (your choice)</a:t>
            </a:r>
          </a:p>
          <a:p>
            <a:pPr lvl="1"/>
            <a:r>
              <a:rPr lang="en-US" dirty="0"/>
              <a:t>Homework will specify the problem, input, and output specs. That is it. Sometimes a target runtime will be given</a:t>
            </a:r>
          </a:p>
          <a:p>
            <a:pPr lvl="1"/>
            <a:r>
              <a:rPr lang="en-US" dirty="0"/>
              <a:t>Must also submit a written summary of your approach, and description of runtime complexity</a:t>
            </a:r>
          </a:p>
          <a:p>
            <a:r>
              <a:rPr lang="en-US" dirty="0"/>
              <a:t>Written HW</a:t>
            </a:r>
          </a:p>
          <a:p>
            <a:pPr lvl="1"/>
            <a:r>
              <a:rPr lang="en-US" dirty="0"/>
              <a:t>Solving small problems, analyzing runtimes, etc.</a:t>
            </a:r>
          </a:p>
          <a:p>
            <a:pPr lvl="1"/>
            <a:r>
              <a:rPr lang="en-US" dirty="0"/>
              <a:t>Sometimes proofs of correctness, etc.</a:t>
            </a:r>
          </a:p>
          <a:p>
            <a:pPr lvl="1"/>
            <a:r>
              <a:rPr lang="en-US" dirty="0"/>
              <a:t>Written in Latex (tutorial on course webpage)</a:t>
            </a:r>
          </a:p>
        </p:txBody>
      </p:sp>
    </p:spTree>
    <p:extLst>
      <p:ext uri="{BB962C8B-B14F-4D97-AF65-F5344CB8AC3E}">
        <p14:creationId xmlns:p14="http://schemas.microsoft.com/office/powerpoint/2010/main" val="2696101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Homework Grades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r>
              <a:rPr lang="en-US" dirty="0"/>
              <a:t> also have three grade levels:</a:t>
            </a:r>
          </a:p>
          <a:p>
            <a:pPr lvl="1"/>
            <a:r>
              <a:rPr lang="en-US" dirty="0"/>
              <a:t>Incomplete: HW is not complete or does not show a minimum level of competence.</a:t>
            </a:r>
          </a:p>
          <a:p>
            <a:pPr lvl="1"/>
            <a:r>
              <a:rPr lang="en-US" dirty="0"/>
              <a:t>Satisfactory: HW is good, but contains noticeable issues that need to be addressed.</a:t>
            </a:r>
          </a:p>
          <a:p>
            <a:pPr lvl="1"/>
            <a:r>
              <a:rPr lang="en-US" dirty="0"/>
              <a:t>Mastered: HW looks very good, might contain minor errors.</a:t>
            </a:r>
          </a:p>
          <a:p>
            <a:endParaRPr lang="en-US" dirty="0"/>
          </a:p>
          <a:p>
            <a:r>
              <a:rPr lang="en-US" dirty="0" err="1"/>
              <a:t>Homeworks</a:t>
            </a:r>
            <a:r>
              <a:rPr lang="en-US" dirty="0"/>
              <a:t> can be submitted multiple times to allow you to reach higher grade levels. </a:t>
            </a:r>
          </a:p>
          <a:p>
            <a:pPr lvl="1"/>
            <a:r>
              <a:rPr lang="en-US" dirty="0"/>
              <a:t>Some restrictions apply.</a:t>
            </a:r>
          </a:p>
        </p:txBody>
      </p:sp>
    </p:spTree>
    <p:extLst>
      <p:ext uri="{BB962C8B-B14F-4D97-AF65-F5344CB8AC3E}">
        <p14:creationId xmlns:p14="http://schemas.microsoft.com/office/powerpoint/2010/main" val="59157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Quiz and Homework Deadlines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Let’s look at schedule on course website </a:t>
            </a:r>
            <a:r>
              <a:rPr lang="en-US" dirty="0">
                <a:sym typeface="Wingdings" pitchFamily="2" charset="2"/>
              </a:rPr>
              <a:t>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Summary:</a:t>
            </a:r>
          </a:p>
          <a:p>
            <a:pPr lvl="1"/>
            <a:r>
              <a:rPr lang="en-US" dirty="0">
                <a:sym typeface="Wingdings" pitchFamily="2" charset="2"/>
              </a:rPr>
              <a:t>Quizzes are every two weeks, and are rolling so multiple quizzes available many weeks (if you missed one or failed one and would like to resubmit)</a:t>
            </a:r>
          </a:p>
          <a:p>
            <a:pPr lvl="1"/>
            <a:r>
              <a:rPr lang="en-US" dirty="0" err="1">
                <a:sym typeface="Wingdings" pitchFamily="2" charset="2"/>
              </a:rPr>
              <a:t>Homeworks</a:t>
            </a:r>
            <a:r>
              <a:rPr lang="en-US" dirty="0">
                <a:sym typeface="Wingdings" pitchFamily="2" charset="2"/>
              </a:rPr>
              <a:t> have a recommended due date at end of module, but homework from each module has a hard deadline of three weeks after that module ended!!</a:t>
            </a:r>
          </a:p>
          <a:p>
            <a:pPr lvl="2"/>
            <a:r>
              <a:rPr lang="en-US" dirty="0">
                <a:sym typeface="Wingdings" pitchFamily="2" charset="2"/>
              </a:rPr>
              <a:t>You have A LOT of buffer, but don’t play with fire.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55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Programming Hints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Understand the problem!</a:t>
            </a:r>
          </a:p>
          <a:p>
            <a:r>
              <a:rPr lang="en-US" dirty="0"/>
              <a:t>Consider all boundary cases</a:t>
            </a:r>
          </a:p>
          <a:p>
            <a:r>
              <a:rPr lang="en-US" dirty="0"/>
              <a:t>Use pre-existing library code</a:t>
            </a:r>
          </a:p>
          <a:p>
            <a:pPr lvl="1"/>
            <a:r>
              <a:rPr lang="en-US" dirty="0"/>
              <a:t>Number formatting: </a:t>
            </a:r>
            <a:r>
              <a:rPr lang="en-US" dirty="0" err="1"/>
              <a:t>NumberFormat</a:t>
            </a:r>
            <a:r>
              <a:rPr lang="en-US" dirty="0"/>
              <a:t> in Java, </a:t>
            </a:r>
            <a:r>
              <a:rPr lang="en-US" dirty="0" err="1"/>
              <a:t>printf</a:t>
            </a:r>
            <a:r>
              <a:rPr lang="en-US" dirty="0"/>
              <a:t>() in C/C++</a:t>
            </a:r>
          </a:p>
          <a:p>
            <a:pPr lvl="1"/>
            <a:r>
              <a:rPr lang="en-US" dirty="0"/>
              <a:t>Input: Scanner in Java, </a:t>
            </a:r>
            <a:r>
              <a:rPr lang="en-US" dirty="0" err="1"/>
              <a:t>scanf</a:t>
            </a:r>
            <a:r>
              <a:rPr lang="en-US" dirty="0"/>
              <a:t>() in C, </a:t>
            </a:r>
            <a:r>
              <a:rPr lang="en-US" dirty="0" err="1"/>
              <a:t>cin</a:t>
            </a:r>
            <a:r>
              <a:rPr lang="en-US" dirty="0"/>
              <a:t> in C++</a:t>
            </a:r>
          </a:p>
          <a:p>
            <a:r>
              <a:rPr lang="en-US" dirty="0"/>
              <a:t>Know how to handle floating point numbers</a:t>
            </a:r>
          </a:p>
          <a:p>
            <a:pPr lvl="1"/>
            <a:r>
              <a:rPr lang="en-US" dirty="0"/>
              <a:t>Understand float/double precision issues</a:t>
            </a:r>
          </a:p>
          <a:p>
            <a:pPr lvl="1"/>
            <a:r>
              <a:rPr lang="en-US" dirty="0"/>
              <a:t>Rounding, floating-point mod</a:t>
            </a:r>
          </a:p>
          <a:p>
            <a:r>
              <a:rPr lang="en-US" dirty="0"/>
              <a:t>Make sure it works for the provided test cases</a:t>
            </a:r>
          </a:p>
          <a:p>
            <a:r>
              <a:rPr lang="en-US" dirty="0"/>
              <a:t>Then write some of your own</a:t>
            </a:r>
          </a:p>
          <a:p>
            <a:r>
              <a:rPr lang="en-US" dirty="0"/>
              <a:t>Make sure you read the language specific details for submission!!!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Programming FAQ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 I need to write my own sorting methods.</a:t>
            </a:r>
          </a:p>
          <a:p>
            <a:pPr lvl="1"/>
            <a:r>
              <a:rPr lang="en-US" dirty="0"/>
              <a:t>Yes! You should be able to do this, and it is good practice.</a:t>
            </a:r>
          </a:p>
          <a:p>
            <a:pPr lvl="1"/>
            <a:endParaRPr lang="en-US" dirty="0"/>
          </a:p>
          <a:p>
            <a:r>
              <a:rPr lang="en-US" dirty="0"/>
              <a:t>Can I get the test cases from submission server?</a:t>
            </a:r>
          </a:p>
          <a:p>
            <a:pPr lvl="1"/>
            <a:r>
              <a:rPr lang="en-US" dirty="0"/>
              <a:t>No, part of the point is to work on brainstorming cases your code is missing without being told. Submission server will give limited feedback on purpose!</a:t>
            </a:r>
          </a:p>
          <a:p>
            <a:pPr lvl="1"/>
            <a:endParaRPr lang="en-US" dirty="0"/>
          </a:p>
          <a:p>
            <a:r>
              <a:rPr lang="en-US" dirty="0"/>
              <a:t>Will you help me debug my code?</a:t>
            </a:r>
          </a:p>
          <a:p>
            <a:pPr lvl="1"/>
            <a:r>
              <a:rPr lang="en-US" dirty="0"/>
              <a:t>No, we won’t. You need to learn how to do this on your own. I’m happy to give you advice on how to approach your debugging problems, but I will not sit down and debug code with you.</a:t>
            </a:r>
          </a:p>
        </p:txBody>
      </p:sp>
    </p:spTree>
    <p:extLst>
      <p:ext uri="{BB962C8B-B14F-4D97-AF65-F5344CB8AC3E}">
        <p14:creationId xmlns:p14="http://schemas.microsoft.com/office/powerpoint/2010/main" val="1749701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Written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These assignments must be typeset in </a:t>
            </a:r>
            <a:r>
              <a:rPr lang="en-US" dirty="0" err="1"/>
              <a:t>LaTeX</a:t>
            </a:r>
            <a:endParaRPr lang="en-US" dirty="0"/>
          </a:p>
          <a:p>
            <a:endParaRPr lang="en-US" dirty="0"/>
          </a:p>
          <a:p>
            <a:r>
              <a:rPr lang="en-US" dirty="0"/>
              <a:t>I will provide a couple tutorials, guides, and templates when the first assignment is given out</a:t>
            </a:r>
          </a:p>
          <a:p>
            <a:endParaRPr lang="en-US" dirty="0"/>
          </a:p>
          <a:p>
            <a:r>
              <a:rPr lang="en-US" dirty="0"/>
              <a:t>You may not embed images of text or formulas!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in groups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the </a:t>
            </a:r>
            <a:r>
              <a:rPr lang="en-US" dirty="0" err="1"/>
              <a:t>homeworks</a:t>
            </a:r>
            <a:r>
              <a:rPr lang="en-US" dirty="0"/>
              <a:t>, you may work together in groups of 3 or less to discuss the algorithmic aspects ONLY</a:t>
            </a:r>
          </a:p>
          <a:p>
            <a:pPr lvl="1"/>
            <a:r>
              <a:rPr lang="en-US" dirty="0"/>
              <a:t>State who you worked with (in code comments)</a:t>
            </a:r>
          </a:p>
          <a:p>
            <a:pPr lvl="1"/>
            <a:r>
              <a:rPr lang="en-US" dirty="0"/>
              <a:t>No looking at another person’s code, or ANY code online!!</a:t>
            </a:r>
          </a:p>
          <a:p>
            <a:r>
              <a:rPr lang="en-US" dirty="0"/>
              <a:t>For the written homeworks, you may work together in groups of 3 or less, but you MUST:</a:t>
            </a:r>
          </a:p>
          <a:p>
            <a:pPr lvl="1"/>
            <a:r>
              <a:rPr lang="en-US" dirty="0"/>
              <a:t>State who you worked with</a:t>
            </a:r>
          </a:p>
          <a:p>
            <a:pPr lvl="1"/>
            <a:r>
              <a:rPr lang="en-US" dirty="0"/>
              <a:t>Type up your own assignment!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final exam time will be used to provide another attempt at each quiz.</a:t>
            </a:r>
          </a:p>
          <a:p>
            <a:pPr lvl="1"/>
            <a:r>
              <a:rPr lang="en-US" dirty="0"/>
              <a:t>You will be given five quizzes, one per module and a final “putting it all together” quiz.</a:t>
            </a:r>
          </a:p>
          <a:p>
            <a:pPr lvl="1"/>
            <a:r>
              <a:rPr lang="en-US" dirty="0"/>
              <a:t>If you already passed some of these, you don’t need to do them again during the final.</a:t>
            </a:r>
          </a:p>
          <a:p>
            <a:pPr lvl="1"/>
            <a:r>
              <a:rPr lang="en-US" dirty="0"/>
              <a:t>If you want to reattempt any quiz (or multiple ones) you may do so.</a:t>
            </a:r>
          </a:p>
          <a:p>
            <a:pPr lvl="1"/>
            <a:r>
              <a:rPr lang="en-US" dirty="0"/>
              <a:t>This will be your ONLY ATTEMPT at the last “putting it all together” quiz.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92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FEF5-BEAA-974F-B91B-2D8B6E94C7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Let’s look at how grades work on course website </a:t>
            </a:r>
            <a:r>
              <a:rPr lang="en-US" dirty="0">
                <a:sym typeface="Wingdings" pitchFamily="2" charset="2"/>
              </a:rPr>
              <a:t>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Summary:</a:t>
            </a:r>
          </a:p>
          <a:p>
            <a:pPr lvl="1"/>
            <a:r>
              <a:rPr lang="en-US" dirty="0">
                <a:sym typeface="Wingdings" pitchFamily="2" charset="2"/>
              </a:rPr>
              <a:t>Count how many </a:t>
            </a:r>
            <a:r>
              <a:rPr lang="en-US" dirty="0" err="1">
                <a:sym typeface="Wingdings" pitchFamily="2" charset="2"/>
              </a:rPr>
              <a:t>homeworks</a:t>
            </a:r>
            <a:r>
              <a:rPr lang="en-US" dirty="0">
                <a:sym typeface="Wingdings" pitchFamily="2" charset="2"/>
              </a:rPr>
              <a:t> / quizzes you’ve mastered, satisfied, etc.</a:t>
            </a:r>
          </a:p>
          <a:p>
            <a:pPr lvl="1"/>
            <a:r>
              <a:rPr lang="en-US" dirty="0">
                <a:sym typeface="Wingdings" pitchFamily="2" charset="2"/>
              </a:rPr>
              <a:t>Look up the HIGHEST LETTER GRADE row on the table that for which you satisfy or exceed the requirements.</a:t>
            </a:r>
          </a:p>
          <a:p>
            <a:pPr lvl="2"/>
            <a:r>
              <a:rPr lang="en-US" dirty="0">
                <a:sym typeface="Wingdings" pitchFamily="2" charset="2"/>
              </a:rPr>
              <a:t>That is your final letter grade for the course.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55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What you know already from CS2150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Definition of an algorithm</a:t>
            </a:r>
          </a:p>
          <a:p>
            <a:r>
              <a:rPr lang="en-US" dirty="0"/>
              <a:t>Definition of algorithm “complexity”</a:t>
            </a:r>
          </a:p>
          <a:p>
            <a:r>
              <a:rPr lang="en-US" dirty="0"/>
              <a:t>Measuring worst-case complexity</a:t>
            </a:r>
          </a:p>
          <a:p>
            <a:r>
              <a:rPr lang="en-US" dirty="0"/>
              <a:t>Cost as a function of input size</a:t>
            </a:r>
          </a:p>
          <a:p>
            <a:r>
              <a:rPr lang="en-US" dirty="0"/>
              <a:t>Asymptotic rate of growth: Big-Oh, Big-Theta</a:t>
            </a:r>
          </a:p>
          <a:p>
            <a:r>
              <a:rPr lang="en-US" dirty="0"/>
              <a:t>Relative ordering of rates of growth</a:t>
            </a:r>
          </a:p>
          <a:p>
            <a:r>
              <a:rPr lang="en-US" dirty="0"/>
              <a:t>Analyzing an algorithm's cost:</a:t>
            </a:r>
          </a:p>
          <a:p>
            <a:pPr lvl="1"/>
            <a:r>
              <a:rPr lang="en-US" dirty="0"/>
              <a:t>sequences, loops, if/else, functions, recursion</a:t>
            </a:r>
          </a:p>
          <a:p>
            <a:r>
              <a:rPr lang="en-US" dirty="0"/>
              <a:t>Focus on counting one particular statement or operation; don’t count all statements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52400"/>
            <a:ext cx="8686800" cy="990600"/>
          </a:xfrm>
        </p:spPr>
        <p:txBody>
          <a:bodyPr>
            <a:normAutofit/>
          </a:bodyPr>
          <a:lstStyle/>
          <a:p>
            <a:r>
              <a:rPr lang="en-US" dirty="0"/>
              <a:t>What you know already from CS2150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Problems and their solutions:</a:t>
            </a:r>
          </a:p>
          <a:p>
            <a:pPr lvl="1"/>
            <a:r>
              <a:rPr lang="en-US" dirty="0"/>
              <a:t>Linear data structures vs. tree data structures</a:t>
            </a:r>
          </a:p>
          <a:p>
            <a:pPr lvl="1"/>
            <a:r>
              <a:rPr lang="en-US" dirty="0"/>
              <a:t>Searching: linear/sequential search, binary search (?), hashing</a:t>
            </a:r>
          </a:p>
          <a:p>
            <a:pPr lvl="1"/>
            <a:r>
              <a:rPr lang="en-US" dirty="0"/>
              <a:t>Sorting:  quicksort, </a:t>
            </a:r>
            <a:r>
              <a:rPr lang="en-US" dirty="0" err="1"/>
              <a:t>mergesort</a:t>
            </a:r>
            <a:r>
              <a:rPr lang="en-US" dirty="0"/>
              <a:t> in CS2110 (?)</a:t>
            </a:r>
          </a:p>
          <a:p>
            <a:pPr lvl="1"/>
            <a:r>
              <a:rPr lang="en-US" dirty="0"/>
              <a:t>Priority Queue ADT and Heap Implementation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52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you know already from all your courses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Examples of Algorithm design methods:</a:t>
            </a:r>
          </a:p>
          <a:p>
            <a:pPr lvl="1"/>
            <a:r>
              <a:rPr lang="en-US" dirty="0"/>
              <a:t>Divide and Conquer (quicksort, </a:t>
            </a:r>
            <a:r>
              <a:rPr lang="en-US" dirty="0" err="1"/>
              <a:t>mergesort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Greedy (though you didn’t call it this)</a:t>
            </a:r>
          </a:p>
          <a:p>
            <a:pPr lvl="1"/>
            <a:r>
              <a:rPr lang="en-US" dirty="0"/>
              <a:t>Dynamic programming (</a:t>
            </a:r>
            <a:r>
              <a:rPr lang="en-US" dirty="0" err="1"/>
              <a:t>fibonacci</a:t>
            </a:r>
            <a:r>
              <a:rPr lang="en-US" dirty="0"/>
              <a:t> numbers, Floyd-</a:t>
            </a:r>
            <a:r>
              <a:rPr lang="en-US" dirty="0" err="1"/>
              <a:t>Warshall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NP-complete (traveling salesperson. Have you seen this?)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you know already from Discrete Math and Theory of Computation…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From CS2102:</a:t>
            </a:r>
          </a:p>
          <a:p>
            <a:pPr lvl="1"/>
            <a:r>
              <a:rPr lang="en-US" dirty="0"/>
              <a:t>Proofs: induction, contradiction</a:t>
            </a:r>
          </a:p>
          <a:p>
            <a:pPr lvl="2"/>
            <a:r>
              <a:rPr lang="en-US" dirty="0"/>
              <a:t>If you are uncomfortable with these two, review them NOW!</a:t>
            </a:r>
          </a:p>
          <a:p>
            <a:pPr lvl="1"/>
            <a:r>
              <a:rPr lang="en-US" dirty="0"/>
              <a:t>Counting, probability, </a:t>
            </a:r>
            <a:r>
              <a:rPr lang="en-US" dirty="0" err="1"/>
              <a:t>combinatorics</a:t>
            </a:r>
            <a:r>
              <a:rPr lang="en-US" dirty="0"/>
              <a:t>, permutations</a:t>
            </a:r>
          </a:p>
          <a:p>
            <a:endParaRPr lang="en-US" dirty="0"/>
          </a:p>
          <a:p>
            <a:r>
              <a:rPr lang="en-US" dirty="0"/>
              <a:t>From some earlier math class:</a:t>
            </a:r>
          </a:p>
          <a:p>
            <a:pPr lvl="1"/>
            <a:r>
              <a:rPr lang="en-US" dirty="0"/>
              <a:t>Exponents, logarithms, limits, differentiation on polynomials and other simple functions</a:t>
            </a:r>
          </a:p>
          <a:p>
            <a:endParaRPr lang="en-US" dirty="0"/>
          </a:p>
          <a:p>
            <a:r>
              <a:rPr lang="en-US" dirty="0"/>
              <a:t>From CS3102 (if you have taken it)</a:t>
            </a:r>
          </a:p>
          <a:p>
            <a:pPr lvl="1"/>
            <a:r>
              <a:rPr lang="en-US" dirty="0"/>
              <a:t>Maturity in mathematics and computing theory</a:t>
            </a:r>
          </a:p>
          <a:p>
            <a:pPr lvl="1"/>
            <a:r>
              <a:rPr lang="en-US" dirty="0"/>
              <a:t>Ability to do proofs</a:t>
            </a:r>
          </a:p>
          <a:p>
            <a:pPr lvl="1"/>
            <a:r>
              <a:rPr lang="en-US" dirty="0"/>
              <a:t>Abstract models of computation, such as Turing machines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  Concerns?  Wrath to vent?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algorithm: making change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OK… But What’s It Really All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Let’s illustrate some ideas you’ll see throughout the course</a:t>
            </a:r>
          </a:p>
          <a:p>
            <a:pPr lvl="1"/>
            <a:r>
              <a:rPr lang="en-US"/>
              <a:t>Using one example</a:t>
            </a:r>
          </a:p>
          <a:p>
            <a:r>
              <a:rPr lang="en-US"/>
              <a:t>Concepts:</a:t>
            </a:r>
          </a:p>
          <a:p>
            <a:pPr lvl="1"/>
            <a:r>
              <a:rPr lang="en-US"/>
              <a:t>Describing an algorithm</a:t>
            </a:r>
          </a:p>
          <a:p>
            <a:pPr lvl="1"/>
            <a:r>
              <a:rPr lang="en-US"/>
              <a:t>Measuring algorithm efficiency</a:t>
            </a:r>
          </a:p>
          <a:p>
            <a:pPr lvl="1"/>
            <a:r>
              <a:rPr lang="en-US"/>
              <a:t>Families or types of problems</a:t>
            </a:r>
          </a:p>
          <a:p>
            <a:pPr lvl="1"/>
            <a:r>
              <a:rPr lang="en-US"/>
              <a:t>Algorithm design strategies</a:t>
            </a:r>
          </a:p>
          <a:p>
            <a:pPr lvl="2"/>
            <a:r>
              <a:rPr lang="en-US"/>
              <a:t>Alternative strategies</a:t>
            </a:r>
          </a:p>
          <a:p>
            <a:pPr lvl="1"/>
            <a:r>
              <a:rPr lang="en-US"/>
              <a:t>Lower bounds and optimal algorithms</a:t>
            </a:r>
          </a:p>
          <a:p>
            <a:pPr lvl="1"/>
            <a:r>
              <a:rPr lang="en-US"/>
              <a:t>Problems that seem very hard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Everyone Already Knows Many Algorithms!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Worked retail? You know how to make change!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My item costs $4.37.  I give you a five dollar bill.  What do you give me in change?</a:t>
            </a:r>
          </a:p>
          <a:p>
            <a:pPr lvl="1"/>
            <a:r>
              <a:rPr lang="en-US"/>
              <a:t>Answer: two quarters, a dime, three pennies</a:t>
            </a:r>
          </a:p>
          <a:p>
            <a:pPr lvl="1"/>
            <a:r>
              <a:rPr lang="en-US"/>
              <a:t>Why? How do we figure that out?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Making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problem: </a:t>
            </a:r>
          </a:p>
          <a:p>
            <a:pPr lvl="1"/>
            <a:r>
              <a:rPr lang="en-US"/>
              <a:t>Give back the right amount of change, and…</a:t>
            </a:r>
          </a:p>
          <a:p>
            <a:pPr lvl="1"/>
            <a:r>
              <a:rPr lang="en-US"/>
              <a:t>Return the fewest number of coins!</a:t>
            </a:r>
          </a:p>
          <a:p>
            <a:r>
              <a:rPr lang="en-US"/>
              <a:t>Inputs: the dollar-amount to return</a:t>
            </a:r>
          </a:p>
          <a:p>
            <a:pPr lvl="1"/>
            <a:r>
              <a:rPr lang="en-US"/>
              <a:t>Also, the set of possible coins. (Do we have half-dollars?  That affects the answer we give.)</a:t>
            </a:r>
          </a:p>
          <a:p>
            <a:r>
              <a:rPr lang="en-US"/>
              <a:t>Output: a set of coins</a:t>
            </a:r>
          </a:p>
          <a:p>
            <a:endParaRPr lang="en-US"/>
          </a:p>
          <a:p>
            <a:r>
              <a:rPr lang="en-US"/>
              <a:t>Note this problem statement is simply a transformation</a:t>
            </a:r>
          </a:p>
          <a:p>
            <a:pPr lvl="1"/>
            <a:r>
              <a:rPr lang="en-US"/>
              <a:t>Given input, generate output with certain properties</a:t>
            </a:r>
          </a:p>
          <a:p>
            <a:pPr lvl="1"/>
            <a:r>
              <a:rPr lang="en-US"/>
              <a:t>No statement about how to do it.</a:t>
            </a:r>
          </a:p>
          <a:p>
            <a:r>
              <a:rPr lang="en-US"/>
              <a:t>Can you describe the algorithm you use?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184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Consider the largest coin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go into the amount left?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that many of that coin to the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Subtract the amount for those coins from the amount left to return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amount left is zero, done!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not, consider next largest coin, and go back to Step 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this a “good”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53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makes an algorithm “good”?</a:t>
            </a:r>
          </a:p>
          <a:p>
            <a:pPr lvl="1"/>
            <a:r>
              <a:rPr lang="en-US" dirty="0"/>
              <a:t>Good time </a:t>
            </a:r>
            <a:r>
              <a:rPr lang="en-US" i="1" dirty="0"/>
              <a:t>complexity</a:t>
            </a:r>
            <a:r>
              <a:rPr lang="en-US" dirty="0"/>
              <a:t>.  (Maybe space complexity.)</a:t>
            </a:r>
          </a:p>
          <a:p>
            <a:pPr lvl="1"/>
            <a:r>
              <a:rPr lang="en-US" dirty="0"/>
              <a:t>Better than any other algorithm</a:t>
            </a:r>
          </a:p>
          <a:p>
            <a:pPr lvl="1"/>
            <a:r>
              <a:rPr lang="en-US" dirty="0"/>
              <a:t>Easy to understand</a:t>
            </a:r>
          </a:p>
          <a:p>
            <a:r>
              <a:rPr lang="en-US" dirty="0"/>
              <a:t>How could we measure how much work an algorithm does?</a:t>
            </a:r>
          </a:p>
          <a:p>
            <a:pPr lvl="1"/>
            <a:r>
              <a:rPr lang="en-US" dirty="0"/>
              <a:t>Code it and time it.  Issues?</a:t>
            </a:r>
          </a:p>
          <a:p>
            <a:pPr lvl="1"/>
            <a:r>
              <a:rPr lang="en-US" dirty="0"/>
              <a:t>Count how many “instructions” it does before implementing it</a:t>
            </a:r>
          </a:p>
          <a:p>
            <a:pPr lvl="1"/>
            <a:r>
              <a:rPr lang="en-US" dirty="0"/>
              <a:t>Computer scientists count basic operations, and use a rough measure of this: order class, e.g. O(n </a:t>
            </a:r>
            <a:r>
              <a:rPr lang="en-US" dirty="0" err="1"/>
              <a:t>lg</a:t>
            </a:r>
            <a:r>
              <a:rPr lang="en-US" dirty="0"/>
              <a:t>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See syllabus on course website for general information</a:t>
            </a:r>
          </a:p>
          <a:p>
            <a:r>
              <a:rPr lang="en-US" dirty="0"/>
              <a:t>Pre-requisites:</a:t>
            </a:r>
          </a:p>
          <a:p>
            <a:pPr lvl="1"/>
            <a:r>
              <a:rPr lang="en-US" dirty="0"/>
              <a:t>CS2150 (with C- or better)</a:t>
            </a:r>
          </a:p>
          <a:p>
            <a:pPr lvl="1"/>
            <a:r>
              <a:rPr lang="en-US" dirty="0"/>
              <a:t>Math topics: proof by induction, proof by contradiction, exponents, logarithms, limits, simple differentiations (covered in APMA 1090 or MATH 1210 or MATH 1310)</a:t>
            </a:r>
          </a:p>
          <a:p>
            <a:r>
              <a:rPr lang="en-US" dirty="0"/>
              <a:t>Teaching Assistants</a:t>
            </a:r>
          </a:p>
          <a:p>
            <a:pPr lvl="1"/>
            <a:r>
              <a:rPr lang="en-US" dirty="0"/>
              <a:t>Graduates (?):</a:t>
            </a:r>
          </a:p>
          <a:p>
            <a:pPr lvl="2"/>
            <a:r>
              <a:rPr lang="en-US" dirty="0"/>
              <a:t>TBD: Will likely have one graduate student</a:t>
            </a:r>
          </a:p>
          <a:p>
            <a:pPr lvl="1"/>
            <a:r>
              <a:rPr lang="en-US" dirty="0"/>
              <a:t>Undergraduates (~20)</a:t>
            </a:r>
          </a:p>
          <a:p>
            <a:pPr lvl="2"/>
            <a:r>
              <a:rPr lang="en-US" dirty="0"/>
              <a:t>We should have plenty of undergraduate support!</a:t>
            </a:r>
          </a:p>
          <a:p>
            <a:pPr lvl="1"/>
            <a:r>
              <a:rPr lang="en-US" dirty="0"/>
              <a:t>Both will hold office hours, which will start next week</a:t>
            </a:r>
          </a:p>
          <a:p>
            <a:pPr lvl="2"/>
            <a:r>
              <a:rPr lang="en-US" dirty="0"/>
              <a:t>Locations and hours TBA</a:t>
            </a:r>
          </a:p>
          <a:p>
            <a:pPr lvl="1"/>
            <a:r>
              <a:rPr lang="en-US" dirty="0"/>
              <a:t>Also, we’ll use Piazza for questions</a:t>
            </a:r>
          </a:p>
          <a:p>
            <a:pPr lvl="2"/>
            <a:r>
              <a:rPr lang="en-US" dirty="0"/>
              <a:t>Post all questions about HW, topics, </a:t>
            </a:r>
            <a:r>
              <a:rPr lang="en-US" dirty="0" err="1"/>
              <a:t>etc</a:t>
            </a:r>
            <a:r>
              <a:rPr lang="en-US" dirty="0"/>
              <a:t> to Piazza NOT email to instructors!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Our Greedy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54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much work does it do?</a:t>
            </a:r>
          </a:p>
          <a:p>
            <a:pPr lvl="1"/>
            <a:r>
              <a:rPr lang="en-US" dirty="0"/>
              <a:t>Say C is the amount of change, and N is the number of coins in our coin-set</a:t>
            </a:r>
          </a:p>
          <a:p>
            <a:pPr lvl="1"/>
            <a:r>
              <a:rPr lang="en-US" dirty="0"/>
              <a:t>Loop at most N times, and inside the loop we do:</a:t>
            </a:r>
          </a:p>
          <a:p>
            <a:pPr lvl="2"/>
            <a:r>
              <a:rPr lang="en-US" dirty="0"/>
              <a:t>A division</a:t>
            </a:r>
          </a:p>
          <a:p>
            <a:pPr lvl="2"/>
            <a:r>
              <a:rPr lang="en-US" dirty="0"/>
              <a:t>Add something to the output list</a:t>
            </a:r>
          </a:p>
          <a:p>
            <a:pPr lvl="2"/>
            <a:r>
              <a:rPr lang="en-US" dirty="0"/>
              <a:t>A subtraction, and a test</a:t>
            </a:r>
          </a:p>
          <a:p>
            <a:pPr lvl="1"/>
            <a:r>
              <a:rPr lang="en-US" dirty="0"/>
              <a:t>We say this is O(N), or linear in terms of the size of the coin-set</a:t>
            </a:r>
          </a:p>
          <a:p>
            <a:r>
              <a:rPr lang="en-US" dirty="0"/>
              <a:t>Could we do better?</a:t>
            </a:r>
          </a:p>
          <a:p>
            <a:pPr lvl="1"/>
            <a:r>
              <a:rPr lang="en-US" dirty="0"/>
              <a:t>Is this an </a:t>
            </a:r>
            <a:r>
              <a:rPr lang="en-US" i="1" dirty="0"/>
              <a:t>optimal algorithm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We need to do a proof somehow to show this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You’re Being Greedy!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algorithm is an example of a family of algorithms called </a:t>
            </a:r>
            <a:r>
              <a:rPr lang="en-US" i="1" dirty="0"/>
              <a:t>greedy algorithms</a:t>
            </a:r>
          </a:p>
          <a:p>
            <a:r>
              <a:rPr lang="en-US" dirty="0"/>
              <a:t>Suitable for optimization problems</a:t>
            </a:r>
          </a:p>
          <a:p>
            <a:pPr lvl="1"/>
            <a:r>
              <a:rPr lang="en-US" dirty="0"/>
              <a:t>There are many </a:t>
            </a:r>
            <a:r>
              <a:rPr lang="en-US" i="1" dirty="0"/>
              <a:t>feasible answers </a:t>
            </a:r>
            <a:r>
              <a:rPr lang="en-US" dirty="0"/>
              <a:t>that add up to the right amount, but one is optimal or best (fewest coins)</a:t>
            </a:r>
          </a:p>
          <a:p>
            <a:r>
              <a:rPr lang="en-US" dirty="0"/>
              <a:t>Immediately greedy: at each step, choose what looks best now.  No “look-ahead” into the future!</a:t>
            </a:r>
          </a:p>
          <a:p>
            <a:endParaRPr lang="en-US" dirty="0"/>
          </a:p>
          <a:p>
            <a:r>
              <a:rPr lang="en-US" dirty="0"/>
              <a:t>What’s an optimization problem?</a:t>
            </a:r>
          </a:p>
          <a:p>
            <a:pPr lvl="1"/>
            <a:r>
              <a:rPr lang="en-US" dirty="0"/>
              <a:t>Some subset or combination of values satisfies problem constraints (feasible solutions)</a:t>
            </a:r>
          </a:p>
          <a:p>
            <a:pPr lvl="1"/>
            <a:r>
              <a:rPr lang="en-US" dirty="0"/>
              <a:t>But, a way of comparing these.  One is best: the optimal solution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Does Greed Pay Off?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512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Greedy algorithms are often efficient.</a:t>
            </a:r>
          </a:p>
          <a:p>
            <a:r>
              <a:rPr lang="en-US"/>
              <a:t>Are they always right? Always find the optimal answer?</a:t>
            </a:r>
          </a:p>
          <a:p>
            <a:pPr lvl="1"/>
            <a:r>
              <a:rPr lang="en-US"/>
              <a:t>For some problems.</a:t>
            </a:r>
          </a:p>
          <a:p>
            <a:pPr lvl="1"/>
            <a:r>
              <a:rPr lang="en-US"/>
              <a:t>Not for checkers or chess!</a:t>
            </a:r>
          </a:p>
          <a:p>
            <a:pPr lvl="1"/>
            <a:r>
              <a:rPr lang="en-US"/>
              <a:t>Always for coin-changing problem? Depends on coin values</a:t>
            </a:r>
          </a:p>
          <a:p>
            <a:pPr lvl="2"/>
            <a:r>
              <a:rPr lang="en-US"/>
              <a:t>Say we had a 11-cent coin</a:t>
            </a:r>
          </a:p>
          <a:p>
            <a:pPr lvl="2"/>
            <a:r>
              <a:rPr lang="en-US"/>
              <a:t>What happens if we need to return 15 cents?</a:t>
            </a:r>
          </a:p>
          <a:p>
            <a:pPr lvl="1"/>
            <a:r>
              <a:rPr lang="en-US"/>
              <a:t>So how do we know?</a:t>
            </a:r>
          </a:p>
          <a:p>
            <a:r>
              <a:rPr lang="en-US"/>
              <a:t>In the real world:</a:t>
            </a:r>
          </a:p>
          <a:p>
            <a:pPr lvl="1"/>
            <a:r>
              <a:rPr lang="en-US"/>
              <a:t>Many optimization problems</a:t>
            </a:r>
          </a:p>
          <a:p>
            <a:pPr lvl="1"/>
            <a:r>
              <a:rPr lang="en-US"/>
              <a:t>Many good greedy solutions to some of these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algorithmic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/>
              <a:t>All</a:t>
            </a:r>
            <a:r>
              <a:rPr lang="en-US" dirty="0"/>
              <a:t> algorithms in this course must have the following components:</a:t>
            </a:r>
          </a:p>
          <a:p>
            <a:pPr lvl="1"/>
            <a:r>
              <a:rPr lang="en-US" dirty="0"/>
              <a:t>Problem description (1 line max)</a:t>
            </a:r>
          </a:p>
          <a:p>
            <a:pPr lvl="1"/>
            <a:r>
              <a:rPr lang="en-US" dirty="0"/>
              <a:t>Inputs</a:t>
            </a:r>
          </a:p>
          <a:p>
            <a:pPr lvl="1"/>
            <a:r>
              <a:rPr lang="en-US" dirty="0"/>
              <a:t>Outputs</a:t>
            </a:r>
          </a:p>
          <a:p>
            <a:pPr lvl="1"/>
            <a:r>
              <a:rPr lang="en-US" dirty="0"/>
              <a:t>Assumptions</a:t>
            </a:r>
          </a:p>
          <a:p>
            <a:pPr lvl="1"/>
            <a:r>
              <a:rPr lang="en-US" dirty="0"/>
              <a:t>Strategy overview</a:t>
            </a:r>
          </a:p>
          <a:p>
            <a:pPr lvl="2"/>
            <a:r>
              <a:rPr lang="en-US" dirty="0"/>
              <a:t>1 or 2 sentences outlining the basic strategy, including the name of the method you are going to use for the algorithm</a:t>
            </a:r>
          </a:p>
          <a:p>
            <a:pPr lvl="1"/>
            <a:r>
              <a:rPr lang="en-US" dirty="0"/>
              <a:t>Algorithm description</a:t>
            </a:r>
          </a:p>
          <a:p>
            <a:pPr lvl="2"/>
            <a:r>
              <a:rPr lang="en-US" dirty="0"/>
              <a:t>If listed in English (as opposed to pseudo-code), then it should be listed in steps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solution (greedy)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/>
              <a:t>Problem description:</a:t>
            </a:r>
            <a:r>
              <a:rPr lang="en-US" sz="2400"/>
              <a:t> providing coin change of a given amount in the fewest number of coins</a:t>
            </a:r>
          </a:p>
          <a:p>
            <a:pPr>
              <a:lnSpc>
                <a:spcPct val="90000"/>
              </a:lnSpc>
            </a:pPr>
            <a:r>
              <a:rPr lang="en-US" sz="2400" b="1"/>
              <a:t>Inputs:</a:t>
            </a:r>
            <a:r>
              <a:rPr lang="en-US" sz="2400"/>
              <a:t> the dollar-amount to return.  Perhaps the possible set of coins, if it is non-obvious.</a:t>
            </a:r>
          </a:p>
          <a:p>
            <a:pPr>
              <a:lnSpc>
                <a:spcPct val="90000"/>
              </a:lnSpc>
            </a:pPr>
            <a:r>
              <a:rPr lang="en-US" sz="2400" b="1"/>
              <a:t>Output:</a:t>
            </a:r>
            <a:r>
              <a:rPr lang="en-US" sz="2400"/>
              <a:t> a set of coins that obtains the desired amount of change in the fewest number of coins</a:t>
            </a:r>
          </a:p>
          <a:p>
            <a:pPr>
              <a:lnSpc>
                <a:spcPct val="90000"/>
              </a:lnSpc>
            </a:pPr>
            <a:r>
              <a:rPr lang="en-US" sz="2400" b="1"/>
              <a:t>Assumptions:</a:t>
            </a:r>
            <a:r>
              <a:rPr lang="en-US" sz="2400"/>
              <a:t> If the coins are not stated, then they are the standard quarter, dime, nickel, and penny.  All inputs are non-negative, and dollar amounts are ignored.</a:t>
            </a:r>
          </a:p>
          <a:p>
            <a:pPr>
              <a:lnSpc>
                <a:spcPct val="90000"/>
              </a:lnSpc>
            </a:pPr>
            <a:r>
              <a:rPr lang="en-US" sz="2400" b="1"/>
              <a:t>Strategy:</a:t>
            </a:r>
            <a:r>
              <a:rPr lang="en-US" sz="2400"/>
              <a:t> a greedy algorithm that uses the largest coins first</a:t>
            </a:r>
          </a:p>
          <a:p>
            <a:pPr>
              <a:lnSpc>
                <a:spcPct val="90000"/>
              </a:lnSpc>
            </a:pPr>
            <a:r>
              <a:rPr lang="en-US" sz="2400" b="1"/>
              <a:t>Description:</a:t>
            </a:r>
            <a:r>
              <a:rPr lang="en-US" sz="2400"/>
              <a:t> Issue the largest coin (quarters) until the amount left is less than the amount of a quarter ($0.25).  Repeat with decreasing coin sizes (dimes, nickels, pennies).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Another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Give me another way to do this?</a:t>
            </a:r>
          </a:p>
          <a:p>
            <a:endParaRPr lang="en-US" dirty="0"/>
          </a:p>
          <a:p>
            <a:r>
              <a:rPr lang="en-US" dirty="0"/>
              <a:t>Brute force:</a:t>
            </a:r>
          </a:p>
          <a:p>
            <a:pPr lvl="1"/>
            <a:r>
              <a:rPr lang="en-US" dirty="0"/>
              <a:t>Generate all possible combinations of coins that add up to the required amount</a:t>
            </a:r>
          </a:p>
          <a:p>
            <a:pPr lvl="1"/>
            <a:r>
              <a:rPr lang="en-US" dirty="0"/>
              <a:t>From these, choose the one with smallest number</a:t>
            </a:r>
          </a:p>
          <a:p>
            <a:r>
              <a:rPr lang="en-US" dirty="0"/>
              <a:t>What would you say about this approach?</a:t>
            </a:r>
          </a:p>
          <a:p>
            <a:endParaRPr lang="en-US" dirty="0"/>
          </a:p>
          <a:p>
            <a:r>
              <a:rPr lang="en-US" dirty="0"/>
              <a:t>There are other ways to solve this problem</a:t>
            </a:r>
          </a:p>
          <a:p>
            <a:pPr lvl="1"/>
            <a:r>
              <a:rPr lang="en-US" i="1" dirty="0"/>
              <a:t>Dynamic programming</a:t>
            </a:r>
            <a:r>
              <a:rPr lang="en-US" dirty="0"/>
              <a:t>: build a table of solutions to small </a:t>
            </a:r>
            <a:r>
              <a:rPr lang="en-US" dirty="0" err="1"/>
              <a:t>subproblems</a:t>
            </a:r>
            <a:r>
              <a:rPr lang="en-US" dirty="0"/>
              <a:t>, work your way 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solution (brute-force)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Problem description: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providing coin change of a given amount in the fewest number of coins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Inputs: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the dollar-amount to return.  Perhaps the possible set of coins, if it is non-obvious.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Output: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a set of coins that obtains the desired amount of change in the fewest number of coins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Assumptions: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If the coins are not stated, then they are the standard quarter, dime, nickel, and penny.  All inputs are non-negative, and dollar amounts are ignored.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/>
              <a:t>Strategy:</a:t>
            </a:r>
            <a:r>
              <a:rPr lang="en-US" sz="2400" dirty="0"/>
              <a:t> a brute-force algorithm that considers every possibility and picks the one with the fewest number of coins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/>
              <a:t>Description:</a:t>
            </a:r>
            <a:r>
              <a:rPr lang="en-US" sz="2400" dirty="0"/>
              <a:t> Consider every possible combination of coins that add to the given amount (done via a depth-first search).  Return the one with the fewest number of coins.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Interval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Interval scheduling</a:t>
            </a:r>
          </a:p>
          <a:p>
            <a:pPr lvl="1"/>
            <a:r>
              <a:rPr lang="en-US" dirty="0"/>
              <a:t>Given a series of requests, each with a start time and end time, maximize the number of requests scheduled</a:t>
            </a:r>
          </a:p>
          <a:p>
            <a:pPr lvl="1"/>
            <a:r>
              <a:rPr lang="en-US" dirty="0"/>
              <a:t>This is solved by a </a:t>
            </a:r>
            <a:r>
              <a:rPr lang="en-US" i="1" dirty="0"/>
              <a:t>greedy </a:t>
            </a:r>
            <a:r>
              <a:rPr lang="en-US" dirty="0"/>
              <a:t>algorithm</a:t>
            </a:r>
          </a:p>
          <a:p>
            <a:pPr lvl="1"/>
            <a:r>
              <a:rPr lang="en-US" dirty="0"/>
              <a:t>Most of the CS 2150 algorithms you’ve seen are greedy algorithms: </a:t>
            </a:r>
            <a:r>
              <a:rPr lang="en-US" dirty="0" err="1"/>
              <a:t>Dijkstra’s</a:t>
            </a:r>
            <a:r>
              <a:rPr lang="en-US" dirty="0"/>
              <a:t> shortest path, both MST algorithms, etc.</a:t>
            </a:r>
          </a:p>
          <a:p>
            <a:endParaRPr lang="en-US" dirty="0"/>
          </a:p>
        </p:txBody>
      </p:sp>
      <p:pic>
        <p:nvPicPr>
          <p:cNvPr id="4" name="Picture 2" descr="C:\WINDOWS\Desktop\Oh_type\kleinberg_GIF_01to10\kleinberg_01F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21358"/>
          <a:stretch>
            <a:fillRect/>
          </a:stretch>
        </p:blipFill>
        <p:spPr bwMode="auto">
          <a:xfrm>
            <a:off x="685800" y="396240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7630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Motivating problem: Weighted interval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Weighted interval scheduling</a:t>
            </a:r>
          </a:p>
          <a:p>
            <a:pPr lvl="1"/>
            <a:r>
              <a:rPr lang="en-US" dirty="0"/>
              <a:t>Same as the regular interval scheduling, but in addition each request has a cost associated with it</a:t>
            </a:r>
          </a:p>
          <a:p>
            <a:pPr lvl="1"/>
            <a:r>
              <a:rPr lang="en-US" dirty="0"/>
              <a:t>The goal is to maximize the cost from scheduling the items</a:t>
            </a:r>
          </a:p>
          <a:p>
            <a:pPr lvl="1"/>
            <a:r>
              <a:rPr lang="en-US" dirty="0"/>
              <a:t>This is solved by </a:t>
            </a:r>
            <a:r>
              <a:rPr lang="en-US" i="1" dirty="0"/>
              <a:t>dynamic programming</a:t>
            </a:r>
          </a:p>
        </p:txBody>
      </p:sp>
      <p:pic>
        <p:nvPicPr>
          <p:cNvPr id="5" name="Picture 2" descr="C:\WINDOWS\Desktop\Oh_type\kleinberg_GIF_01to10\kleinberg_01F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21358"/>
          <a:stretch>
            <a:fillRect/>
          </a:stretch>
        </p:blipFill>
        <p:spPr bwMode="auto">
          <a:xfrm>
            <a:off x="685800" y="396240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For a given week/unit, I will post:</a:t>
            </a:r>
          </a:p>
          <a:p>
            <a:pPr lvl="1"/>
            <a:r>
              <a:rPr lang="en-US" dirty="0"/>
              <a:t>The slides for that unit (all slides already on course website but will be updated throughout semester)</a:t>
            </a:r>
          </a:p>
          <a:p>
            <a:pPr lvl="1"/>
            <a:r>
              <a:rPr lang="en-US" dirty="0"/>
              <a:t>Any proofs that we are doing in class so you can review them</a:t>
            </a:r>
          </a:p>
          <a:p>
            <a:pPr lvl="1"/>
            <a:endParaRPr lang="en-US" dirty="0"/>
          </a:p>
          <a:p>
            <a:r>
              <a:rPr lang="en-US" dirty="0"/>
              <a:t>This will allow us to:</a:t>
            </a:r>
          </a:p>
          <a:p>
            <a:pPr lvl="1"/>
            <a:r>
              <a:rPr lang="en-US" dirty="0"/>
              <a:t>Have more interesting class sessions than just lecturing</a:t>
            </a:r>
          </a:p>
          <a:p>
            <a:pPr lvl="1"/>
            <a:r>
              <a:rPr lang="en-US" dirty="0"/>
              <a:t>A more successful educational experience (better grades)</a:t>
            </a:r>
          </a:p>
          <a:p>
            <a:endParaRPr lang="en-US" dirty="0"/>
          </a:p>
          <a:p>
            <a:r>
              <a:rPr lang="en-US" dirty="0"/>
              <a:t>Let’s all live up to our expectations (the high ones)!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Bipartite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Bipartite matching</a:t>
            </a:r>
          </a:p>
          <a:p>
            <a:pPr lvl="1"/>
            <a:r>
              <a:rPr lang="en-US" dirty="0"/>
              <a:t>Given a graph </a:t>
            </a:r>
            <a:r>
              <a:rPr lang="en-US" i="1" dirty="0"/>
              <a:t>G</a:t>
            </a:r>
            <a:r>
              <a:rPr lang="en-US" dirty="0"/>
              <a:t>, find the maximum sub-graph of </a:t>
            </a:r>
            <a:r>
              <a:rPr lang="en-US" i="1" dirty="0"/>
              <a:t>G</a:t>
            </a:r>
            <a:r>
              <a:rPr lang="en-US" dirty="0"/>
              <a:t> that partitions </a:t>
            </a:r>
            <a:r>
              <a:rPr lang="en-US" i="1" dirty="0"/>
              <a:t>G</a:t>
            </a:r>
            <a:r>
              <a:rPr lang="en-US" dirty="0"/>
              <a:t> into sets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such that no node from </a:t>
            </a:r>
            <a:r>
              <a:rPr lang="en-US" i="1" dirty="0"/>
              <a:t>X</a:t>
            </a:r>
            <a:r>
              <a:rPr lang="en-US" dirty="0"/>
              <a:t> is connected to a node in </a:t>
            </a:r>
            <a:r>
              <a:rPr lang="en-US" i="1" dirty="0"/>
              <a:t>Y</a:t>
            </a:r>
            <a:r>
              <a:rPr lang="en-US" dirty="0"/>
              <a:t>, and vise-versa</a:t>
            </a:r>
          </a:p>
          <a:p>
            <a:pPr lvl="1" algn="l"/>
            <a:r>
              <a:rPr lang="en-US" dirty="0"/>
              <a:t>Example: given a series of requests, and </a:t>
            </a:r>
            <a:br>
              <a:rPr lang="en-US" dirty="0"/>
            </a:br>
            <a:r>
              <a:rPr lang="en-US" dirty="0"/>
              <a:t>entities that can handle each request </a:t>
            </a:r>
            <a:br>
              <a:rPr lang="en-US" dirty="0"/>
            </a:br>
            <a:r>
              <a:rPr lang="en-US" dirty="0"/>
              <a:t>(such people, computers, etc.), find the </a:t>
            </a:r>
            <a:br>
              <a:rPr lang="en-US" dirty="0"/>
            </a:br>
            <a:r>
              <a:rPr lang="en-US" dirty="0"/>
              <a:t>optimal matching of requests to entities</a:t>
            </a:r>
          </a:p>
          <a:p>
            <a:pPr lvl="1" algn="l"/>
            <a:r>
              <a:rPr lang="en-US" dirty="0"/>
              <a:t>This is a </a:t>
            </a:r>
            <a:r>
              <a:rPr lang="en-US" i="1" dirty="0"/>
              <a:t>network flow </a:t>
            </a:r>
            <a:r>
              <a:rPr lang="en-US" dirty="0"/>
              <a:t>problem</a:t>
            </a:r>
          </a:p>
          <a:p>
            <a:pPr lvl="1"/>
            <a:endParaRPr lang="en-US" dirty="0"/>
          </a:p>
          <a:p>
            <a:pPr lvl="1"/>
            <a:endParaRPr lang="en-US" dirty="0" err="1"/>
          </a:p>
        </p:txBody>
      </p:sp>
      <p:pic>
        <p:nvPicPr>
          <p:cNvPr id="4" name="Picture 2" descr="C:\WINDOWS\Desktop\Oh_type\kleinberg_GIF_01to10\kleinberg_01F0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229" b="17647"/>
          <a:stretch>
            <a:fillRect/>
          </a:stretch>
        </p:blipFill>
        <p:spPr bwMode="auto">
          <a:xfrm>
            <a:off x="5394406" y="3124200"/>
            <a:ext cx="3749594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Sorting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do you implement a general-purpose sort that is as efficient as possible in both space and time, and is </a:t>
            </a:r>
            <a:r>
              <a:rPr lang="en-US" i="1" dirty="0"/>
              <a:t>stable</a:t>
            </a:r>
            <a:r>
              <a:rPr lang="en-US" dirty="0"/>
              <a:t>?</a:t>
            </a:r>
          </a:p>
          <a:p>
            <a:r>
              <a:rPr lang="en-US" dirty="0"/>
              <a:t>One solution is merge-sort</a:t>
            </a:r>
          </a:p>
          <a:p>
            <a:pPr lvl="1" algn="l"/>
            <a:r>
              <a:rPr lang="en-US" dirty="0"/>
              <a:t>We’ll see later why </a:t>
            </a:r>
            <a:r>
              <a:rPr lang="en-US" dirty="0" err="1"/>
              <a:t>quicksort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heapsort</a:t>
            </a:r>
            <a:r>
              <a:rPr lang="en-US" dirty="0"/>
              <a:t>, and radix sort are </a:t>
            </a:r>
            <a:br>
              <a:rPr lang="en-US" dirty="0"/>
            </a:br>
            <a:r>
              <a:rPr lang="en-US" dirty="0"/>
              <a:t>not sufficient</a:t>
            </a:r>
          </a:p>
          <a:p>
            <a:pPr algn="l"/>
            <a:r>
              <a:rPr lang="en-US" dirty="0"/>
              <a:t>This is an application </a:t>
            </a:r>
            <a:br>
              <a:rPr lang="en-US" dirty="0"/>
            </a:br>
            <a:r>
              <a:rPr lang="en-US" dirty="0"/>
              <a:t>of both </a:t>
            </a:r>
            <a:r>
              <a:rPr lang="en-US" i="1" dirty="0"/>
              <a:t>sorting</a:t>
            </a:r>
            <a:r>
              <a:rPr lang="en-US" dirty="0"/>
              <a:t> and </a:t>
            </a:r>
            <a:br>
              <a:rPr lang="en-US" dirty="0"/>
            </a:br>
            <a:r>
              <a:rPr lang="en-US" i="1" dirty="0"/>
              <a:t>divide and conquer</a:t>
            </a:r>
            <a:endParaRPr lang="en-US" dirty="0"/>
          </a:p>
        </p:txBody>
      </p:sp>
      <p:pic>
        <p:nvPicPr>
          <p:cNvPr id="5" name="Picture 4" descr="500px-Merge_sort_algorithm_diagram.svg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52900" y="2133600"/>
            <a:ext cx="4762500" cy="458152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Independent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Independent set</a:t>
            </a:r>
          </a:p>
          <a:p>
            <a:pPr lvl="1"/>
            <a:r>
              <a:rPr lang="en-US" dirty="0"/>
              <a:t>Given a graph </a:t>
            </a:r>
            <a:r>
              <a:rPr lang="en-US" i="1" dirty="0"/>
              <a:t>G</a:t>
            </a:r>
            <a:r>
              <a:rPr lang="en-US" dirty="0"/>
              <a:t>, find the maximum size subset </a:t>
            </a:r>
            <a:r>
              <a:rPr lang="en-US" i="1" dirty="0"/>
              <a:t>X</a:t>
            </a:r>
            <a:r>
              <a:rPr lang="en-US" dirty="0"/>
              <a:t> of </a:t>
            </a:r>
            <a:r>
              <a:rPr lang="en-US" i="1" dirty="0"/>
              <a:t>G</a:t>
            </a:r>
            <a:r>
              <a:rPr lang="en-US" dirty="0"/>
              <a:t> such that no two nodes in </a:t>
            </a:r>
            <a:r>
              <a:rPr lang="en-US" i="1" dirty="0"/>
              <a:t>X</a:t>
            </a:r>
            <a:r>
              <a:rPr lang="en-US" dirty="0"/>
              <a:t> are connected to each other</a:t>
            </a:r>
          </a:p>
          <a:p>
            <a:pPr lvl="1" algn="l"/>
            <a:r>
              <a:rPr lang="en-US" dirty="0"/>
              <a:t>This is a </a:t>
            </a:r>
            <a:r>
              <a:rPr lang="en-US" i="1" dirty="0"/>
              <a:t>NP-complete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problem</a:t>
            </a:r>
          </a:p>
          <a:p>
            <a:pPr lvl="1" algn="l"/>
            <a:r>
              <a:rPr lang="en-US" dirty="0"/>
              <a:t>You’ve seen TSP (travelling </a:t>
            </a:r>
            <a:br>
              <a:rPr lang="en-US" dirty="0"/>
            </a:br>
            <a:r>
              <a:rPr lang="en-US" dirty="0"/>
              <a:t>salesperson problem) in CS </a:t>
            </a:r>
            <a:br>
              <a:rPr lang="en-US" dirty="0"/>
            </a:br>
            <a:r>
              <a:rPr lang="en-US" dirty="0"/>
              <a:t>2150, which is a </a:t>
            </a:r>
            <a:br>
              <a:rPr lang="en-US" dirty="0"/>
            </a:br>
            <a:r>
              <a:rPr lang="en-US" dirty="0"/>
              <a:t>NP-complete problem</a:t>
            </a:r>
          </a:p>
        </p:txBody>
      </p:sp>
      <p:pic>
        <p:nvPicPr>
          <p:cNvPr id="4" name="Picture 2" descr="C:\WINDOWS\Desktop\Oh_type\kleinberg_GIF_01to10\kleinberg_01F06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l="6671" t="9150" r="4827" b="28105"/>
          <a:stretch>
            <a:fillRect/>
          </a:stretch>
        </p:blipFill>
        <p:spPr bwMode="auto">
          <a:xfrm>
            <a:off x="4495800" y="2895600"/>
            <a:ext cx="4191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Motivating problem: Competitive facility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Competitive facility location</a:t>
            </a:r>
          </a:p>
          <a:p>
            <a:pPr lvl="1"/>
            <a:r>
              <a:rPr lang="en-US" dirty="0"/>
              <a:t>Consider a graph G, where two ‘players’ choose nodes in alternating order.  No two nodes can be chosen (by either side) if a connecting node is already chosen.  Choose the winning strategy for your player.</a:t>
            </a:r>
          </a:p>
          <a:p>
            <a:pPr lvl="1"/>
            <a:r>
              <a:rPr lang="en-US" dirty="0"/>
              <a:t>This is a </a:t>
            </a:r>
            <a:r>
              <a:rPr lang="en-US" i="1" dirty="0"/>
              <a:t>PSPACE problem</a:t>
            </a:r>
            <a:r>
              <a:rPr lang="en-US" dirty="0"/>
              <a:t>, which are harder than NP-complete problems</a:t>
            </a:r>
          </a:p>
        </p:txBody>
      </p:sp>
      <p:pic>
        <p:nvPicPr>
          <p:cNvPr id="4" name="Picture 2" descr="C:\WINDOWS\Desktop\Oh_type\kleinberg_GIF_01to10\kleinberg_01F07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37527"/>
          <a:stretch>
            <a:fillRect/>
          </a:stretch>
        </p:blipFill>
        <p:spPr bwMode="auto">
          <a:xfrm>
            <a:off x="533400" y="4800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Expectations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Of you: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asked, prepare for things in advance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Participate in class activities when asked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Act mature, professional.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Plan ahead.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Don’t take advantage.  Follow the Honor Code. (See the BOCM.)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Of me: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fair, open, and considerate.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Seek and listen to your feedback.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Not to waste your time.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effective in letting you know how you’re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Recommended (not required) Textbook:</a:t>
            </a:r>
          </a:p>
          <a:p>
            <a:pPr lvl="1"/>
            <a:r>
              <a:rPr lang="en-US" dirty="0"/>
              <a:t>Introduction to Algorithms, 3</a:t>
            </a:r>
            <a:r>
              <a:rPr lang="en-US" baseline="30000" dirty="0"/>
              <a:t>rd</a:t>
            </a:r>
            <a:r>
              <a:rPr lang="en-US" dirty="0"/>
              <a:t> edition, by </a:t>
            </a:r>
            <a:r>
              <a:rPr lang="en-US" dirty="0" err="1"/>
              <a:t>Cormen</a:t>
            </a:r>
            <a:r>
              <a:rPr lang="en-US" dirty="0"/>
              <a:t>, et. al.</a:t>
            </a:r>
          </a:p>
          <a:p>
            <a:r>
              <a:rPr lang="en-US" dirty="0"/>
              <a:t>Other references:</a:t>
            </a:r>
          </a:p>
          <a:p>
            <a:pPr lvl="1"/>
            <a:r>
              <a:rPr lang="en-US" dirty="0"/>
              <a:t>Your CS2150 material (will be VERY useful here)</a:t>
            </a:r>
          </a:p>
          <a:p>
            <a:pPr lvl="1"/>
            <a:r>
              <a:rPr lang="en-US" dirty="0"/>
              <a:t>Discrete Math textbook / references</a:t>
            </a:r>
          </a:p>
          <a:p>
            <a:r>
              <a:rPr lang="en-US" dirty="0"/>
              <a:t>Other readings may be assigned</a:t>
            </a:r>
          </a:p>
          <a:p>
            <a:pPr lvl="1"/>
            <a:r>
              <a:rPr lang="en-US" dirty="0"/>
              <a:t>We’ll see…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Textbook</a:t>
            </a:r>
          </a:p>
        </p:txBody>
      </p:sp>
      <p:sp>
        <p:nvSpPr>
          <p:cNvPr id="10244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Introduction to Algorithms by </a:t>
            </a:r>
            <a:r>
              <a:rPr lang="en-US" dirty="0" err="1"/>
              <a:t>Cormen</a:t>
            </a:r>
            <a:r>
              <a:rPr lang="en-US" dirty="0"/>
              <a:t>, et. al.</a:t>
            </a:r>
          </a:p>
          <a:p>
            <a:pPr lvl="1" algn="l"/>
            <a:r>
              <a:rPr lang="en-US" dirty="0"/>
              <a:t>ISBN 0262033844</a:t>
            </a:r>
          </a:p>
          <a:p>
            <a:pPr algn="l"/>
            <a:r>
              <a:rPr lang="en-US" dirty="0"/>
              <a:t>We will follow selected section of the textbook, but many lecture examples will not follow the textbook examples</a:t>
            </a:r>
          </a:p>
          <a:p>
            <a:endParaRPr lang="en-US" dirty="0"/>
          </a:p>
        </p:txBody>
      </p:sp>
      <p:pic>
        <p:nvPicPr>
          <p:cNvPr id="7" name="Content Placeholder 6" descr="cormen-cover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632325" y="1399060"/>
            <a:ext cx="4041775" cy="4571055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The course is divided into 4 modules</a:t>
            </a:r>
          </a:p>
          <a:p>
            <a:pPr lvl="1"/>
            <a:r>
              <a:rPr lang="en-US" i="1" dirty="0"/>
              <a:t>Divide and Conquer / Sorting</a:t>
            </a:r>
          </a:p>
          <a:p>
            <a:pPr lvl="1"/>
            <a:r>
              <a:rPr lang="en-US" i="1" dirty="0"/>
              <a:t>Graphs, MST, Find-Union</a:t>
            </a:r>
          </a:p>
          <a:p>
            <a:pPr lvl="1"/>
            <a:r>
              <a:rPr lang="en-US" i="1" dirty="0"/>
              <a:t>Greedy Algorithms and Dynamic Programming</a:t>
            </a:r>
          </a:p>
          <a:p>
            <a:pPr lvl="1"/>
            <a:r>
              <a:rPr lang="en-US" i="1" dirty="0"/>
              <a:t>Network Flow and Reductions</a:t>
            </a:r>
          </a:p>
          <a:p>
            <a:endParaRPr lang="en-US" i="1" dirty="0"/>
          </a:p>
          <a:p>
            <a:r>
              <a:rPr lang="en-US" i="1" dirty="0"/>
              <a:t>Each is approximately 3 weeks of content. Each contains:</a:t>
            </a:r>
          </a:p>
          <a:p>
            <a:pPr lvl="1"/>
            <a:r>
              <a:rPr lang="en-US" i="1" dirty="0"/>
              <a:t>2 basic </a:t>
            </a:r>
            <a:r>
              <a:rPr lang="en-US" i="1" dirty="0" err="1"/>
              <a:t>homeworks</a:t>
            </a:r>
            <a:endParaRPr lang="en-US" i="1" dirty="0"/>
          </a:p>
          <a:p>
            <a:pPr lvl="1"/>
            <a:r>
              <a:rPr lang="en-US" i="1" dirty="0"/>
              <a:t>2 advanced </a:t>
            </a:r>
            <a:r>
              <a:rPr lang="en-US" i="1" dirty="0" err="1"/>
              <a:t>homeworks</a:t>
            </a:r>
            <a:endParaRPr lang="en-US" i="1" dirty="0"/>
          </a:p>
          <a:p>
            <a:pPr lvl="1"/>
            <a:r>
              <a:rPr lang="en-US" i="1" dirty="0"/>
              <a:t>1 quiz</a:t>
            </a:r>
          </a:p>
          <a:p>
            <a:pPr lvl="1"/>
            <a:r>
              <a:rPr lang="en-US" i="1" dirty="0"/>
              <a:t>More on all this in a moment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Short assessments for each module</a:t>
            </a:r>
          </a:p>
          <a:p>
            <a:pPr lvl="1"/>
            <a:r>
              <a:rPr lang="en-US" dirty="0"/>
              <a:t>Will be take-home over an ~24 hour period</a:t>
            </a:r>
          </a:p>
          <a:p>
            <a:pPr lvl="1"/>
            <a:r>
              <a:rPr lang="en-US" dirty="0"/>
              <a:t>Meant to challenge your problem-solving skills, make sure you attended class, force you to analyze across topics, etc.</a:t>
            </a:r>
          </a:p>
          <a:p>
            <a:r>
              <a:rPr lang="en-US" dirty="0"/>
              <a:t>Three possible grade outcomes:</a:t>
            </a:r>
          </a:p>
          <a:p>
            <a:pPr lvl="1"/>
            <a:r>
              <a:rPr lang="en-US" dirty="0"/>
              <a:t>Incomplete: Knowledge not shown</a:t>
            </a:r>
          </a:p>
          <a:p>
            <a:pPr lvl="1"/>
            <a:r>
              <a:rPr lang="en-US" dirty="0"/>
              <a:t>Satisfactory: Good, but noticeable issues remain </a:t>
            </a:r>
          </a:p>
          <a:p>
            <a:pPr lvl="1"/>
            <a:r>
              <a:rPr lang="en-US" dirty="0"/>
              <a:t>Mastered: Looks great, can have minor errors / flaws</a:t>
            </a:r>
          </a:p>
          <a:p>
            <a:pPr lvl="1"/>
            <a:endParaRPr lang="en-US" dirty="0"/>
          </a:p>
          <a:p>
            <a:r>
              <a:rPr lang="en-US" dirty="0"/>
              <a:t>Will be given approximately every other week.</a:t>
            </a:r>
          </a:p>
          <a:p>
            <a:r>
              <a:rPr lang="en-US" dirty="0"/>
              <a:t>Can be taken multiple times (max of 3)</a:t>
            </a:r>
          </a:p>
        </p:txBody>
      </p:sp>
    </p:spTree>
    <p:extLst>
      <p:ext uri="{BB962C8B-B14F-4D97-AF65-F5344CB8AC3E}">
        <p14:creationId xmlns:p14="http://schemas.microsoft.com/office/powerpoint/2010/main" val="362551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34761</TotalTime>
  <Words>3038</Words>
  <Application>Microsoft Macintosh PowerPoint</Application>
  <PresentationFormat>On-screen Show (4:3)</PresentationFormat>
  <Paragraphs>382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CS4102 – Algorithms</vt:lpstr>
      <vt:lpstr>Course introduction</vt:lpstr>
      <vt:lpstr>General Info</vt:lpstr>
      <vt:lpstr>Expectations</vt:lpstr>
      <vt:lpstr>Expectations</vt:lpstr>
      <vt:lpstr>General Info</vt:lpstr>
      <vt:lpstr>Recommended Textbook</vt:lpstr>
      <vt:lpstr>Modules</vt:lpstr>
      <vt:lpstr>Quizzes</vt:lpstr>
      <vt:lpstr>Homeworks</vt:lpstr>
      <vt:lpstr>Homework Grades</vt:lpstr>
      <vt:lpstr>Quiz and Homework Deadlines</vt:lpstr>
      <vt:lpstr>Homework: Programming Hints</vt:lpstr>
      <vt:lpstr>Homework: Programming FAQ</vt:lpstr>
      <vt:lpstr>Homework: Written</vt:lpstr>
      <vt:lpstr>Working in groups</vt:lpstr>
      <vt:lpstr>Final Exam</vt:lpstr>
      <vt:lpstr>Grading Overview</vt:lpstr>
      <vt:lpstr>What you know already from CS2150</vt:lpstr>
      <vt:lpstr>What you know already from CS2150</vt:lpstr>
      <vt:lpstr>What you know already from all your courses</vt:lpstr>
      <vt:lpstr>What you know already from Discrete Math and Theory of Computation…</vt:lpstr>
      <vt:lpstr>Questions?  Concerns?  Wrath to vent?</vt:lpstr>
      <vt:lpstr>A first algorithm: making change</vt:lpstr>
      <vt:lpstr>OK… But What’s It Really All About?</vt:lpstr>
      <vt:lpstr>Everyone Already Knows Many Algorithms! </vt:lpstr>
      <vt:lpstr>Making Change</vt:lpstr>
      <vt:lpstr>A Change Algorithm</vt:lpstr>
      <vt:lpstr>Is this a “good” algorithm?</vt:lpstr>
      <vt:lpstr>Evaluating Our Greedy Algorithm</vt:lpstr>
      <vt:lpstr>You’re Being Greedy!</vt:lpstr>
      <vt:lpstr>Does Greed Pay Off?</vt:lpstr>
      <vt:lpstr>Formal algorithmic description</vt:lpstr>
      <vt:lpstr>Change solution (greedy)</vt:lpstr>
      <vt:lpstr>Another Change Algorithm</vt:lpstr>
      <vt:lpstr>Change solution (brute-force)</vt:lpstr>
      <vt:lpstr>Motivating problems</vt:lpstr>
      <vt:lpstr>Motivating problem: Interval scheduling</vt:lpstr>
      <vt:lpstr>Motivating problem: Weighted interval scheduling</vt:lpstr>
      <vt:lpstr>Motivating problem: Bipartite matching</vt:lpstr>
      <vt:lpstr>Motivating problem: Sorting</vt:lpstr>
      <vt:lpstr>Motivating problem: Independent set</vt:lpstr>
      <vt:lpstr>Motivating problem: Competitive facility location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423</cp:revision>
  <cp:lastPrinted>1999-12-17T13:56:08Z</cp:lastPrinted>
  <dcterms:created xsi:type="dcterms:W3CDTF">2010-01-20T18:12:12Z</dcterms:created>
  <dcterms:modified xsi:type="dcterms:W3CDTF">2021-01-27T17:21:56Z</dcterms:modified>
</cp:coreProperties>
</file>