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49"/>
  </p:notesMasterIdLst>
  <p:handoutMasterIdLst>
    <p:handoutMasterId r:id="rId50"/>
  </p:handoutMasterIdLst>
  <p:sldIdLst>
    <p:sldId id="447" r:id="rId2"/>
    <p:sldId id="484" r:id="rId3"/>
    <p:sldId id="402" r:id="rId4"/>
    <p:sldId id="494" r:id="rId5"/>
    <p:sldId id="426" r:id="rId6"/>
    <p:sldId id="403" r:id="rId7"/>
    <p:sldId id="470" r:id="rId8"/>
    <p:sldId id="495" r:id="rId9"/>
    <p:sldId id="496" r:id="rId10"/>
    <p:sldId id="474" r:id="rId11"/>
    <p:sldId id="487" r:id="rId12"/>
    <p:sldId id="488" r:id="rId13"/>
    <p:sldId id="489" r:id="rId14"/>
    <p:sldId id="492" r:id="rId15"/>
    <p:sldId id="490" r:id="rId16"/>
    <p:sldId id="471" r:id="rId17"/>
    <p:sldId id="485" r:id="rId18"/>
    <p:sldId id="463" r:id="rId19"/>
    <p:sldId id="464" r:id="rId20"/>
    <p:sldId id="263" r:id="rId21"/>
    <p:sldId id="491" r:id="rId22"/>
    <p:sldId id="493" r:id="rId23"/>
    <p:sldId id="396" r:id="rId24"/>
    <p:sldId id="397" r:id="rId25"/>
    <p:sldId id="399" r:id="rId26"/>
    <p:sldId id="400" r:id="rId27"/>
    <p:sldId id="475" r:id="rId28"/>
    <p:sldId id="482" r:id="rId29"/>
    <p:sldId id="441" r:id="rId30"/>
    <p:sldId id="435" r:id="rId31"/>
    <p:sldId id="436" r:id="rId32"/>
    <p:sldId id="437" r:id="rId33"/>
    <p:sldId id="456" r:id="rId34"/>
    <p:sldId id="457" r:id="rId35"/>
    <p:sldId id="454" r:id="rId36"/>
    <p:sldId id="455" r:id="rId37"/>
    <p:sldId id="465" r:id="rId38"/>
    <p:sldId id="466" r:id="rId39"/>
    <p:sldId id="434" r:id="rId40"/>
    <p:sldId id="467" r:id="rId41"/>
    <p:sldId id="483" r:id="rId42"/>
    <p:sldId id="476" r:id="rId43"/>
    <p:sldId id="477" r:id="rId44"/>
    <p:sldId id="478" r:id="rId45"/>
    <p:sldId id="481" r:id="rId46"/>
    <p:sldId id="479" r:id="rId47"/>
    <p:sldId id="480" r:id="rId48"/>
  </p:sldIdLst>
  <p:sldSz cx="9144000" cy="6858000" type="screen4x3"/>
  <p:notesSz cx="7315200" cy="9601200"/>
  <p:custDataLst>
    <p:tags r:id="rId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/>
    <p:restoredTop sz="94727"/>
  </p:normalViewPr>
  <p:slideViewPr>
    <p:cSldViewPr>
      <p:cViewPr varScale="1">
        <p:scale>
          <a:sx n="137" d="100"/>
          <a:sy n="137" d="100"/>
        </p:scale>
        <p:origin x="14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185818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F8137-5628-489C-8F34-1267C6EC6E6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 dirty="0"/>
              <a:t>Use a funny name for the 11-cent coin.  Name it after yourself, or call it a “</a:t>
            </a:r>
            <a:r>
              <a:rPr lang="en-US" dirty="0" err="1"/>
              <a:t>Kardashian</a:t>
            </a:r>
            <a:r>
              <a:rPr lang="en-US" dirty="0"/>
              <a:t>” or</a:t>
            </a:r>
            <a:r>
              <a:rPr lang="en-US" baseline="0" dirty="0"/>
              <a:t> a </a:t>
            </a:r>
            <a:r>
              <a:rPr lang="en-US" baseline="0" dirty="0" err="1"/>
              <a:t>Floryan</a:t>
            </a:r>
            <a:r>
              <a:rPr lang="en-US" baseline="0" dirty="0"/>
              <a:t> </a:t>
            </a:r>
            <a:r>
              <a:rPr lang="en-US" dirty="0"/>
              <a:t>or something.</a:t>
            </a:r>
          </a:p>
          <a:p>
            <a:endParaRPr lang="en-US" dirty="0"/>
          </a:p>
          <a:p>
            <a:r>
              <a:rPr lang="en-US" dirty="0"/>
              <a:t>If our set of coins contains a “</a:t>
            </a:r>
            <a:r>
              <a:rPr lang="en-US" dirty="0" err="1"/>
              <a:t>Kardashian</a:t>
            </a:r>
            <a:r>
              <a:rPr lang="en-US" dirty="0"/>
              <a:t>” plus the usual, then our algorithm will return first a </a:t>
            </a:r>
            <a:r>
              <a:rPr lang="en-US" dirty="0" err="1"/>
              <a:t>Kardashian</a:t>
            </a:r>
            <a:r>
              <a:rPr lang="en-US" dirty="0"/>
              <a:t>, then four pennies.  Five coins.  The best answer is a dime and a nickel, or two coins.</a:t>
            </a:r>
          </a:p>
        </p:txBody>
      </p:sp>
    </p:spTree>
    <p:extLst>
      <p:ext uri="{BB962C8B-B14F-4D97-AF65-F5344CB8AC3E}">
        <p14:creationId xmlns:p14="http://schemas.microsoft.com/office/powerpoint/2010/main" val="11162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lib.virginia.edu/catalog/u675777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Course learning objectives</a:t>
            </a:r>
          </a:p>
          <a:p>
            <a:pPr>
              <a:lnSpc>
                <a:spcPct val="90000"/>
              </a:lnSpc>
            </a:pPr>
            <a:r>
              <a:rPr lang="en-US" dirty="0"/>
              <a:t>What’s the course all about? A quick tour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course is divided into 4 modules</a:t>
            </a:r>
          </a:p>
          <a:p>
            <a:pPr lvl="1"/>
            <a:r>
              <a:rPr lang="en-US" i="1" dirty="0"/>
              <a:t>Divide and Conquer / Sorting</a:t>
            </a:r>
          </a:p>
          <a:p>
            <a:pPr lvl="1"/>
            <a:r>
              <a:rPr lang="en-US" i="1" dirty="0"/>
              <a:t>Graphs, MST, Find-Union</a:t>
            </a:r>
          </a:p>
          <a:p>
            <a:pPr lvl="1"/>
            <a:r>
              <a:rPr lang="en-US" i="1" dirty="0"/>
              <a:t>Greedy Algorithms and Dynamic Programming</a:t>
            </a:r>
          </a:p>
          <a:p>
            <a:pPr lvl="1"/>
            <a:r>
              <a:rPr lang="en-US" i="1" dirty="0"/>
              <a:t>Network Flow and Reductions</a:t>
            </a:r>
          </a:p>
          <a:p>
            <a:endParaRPr lang="en-US" i="1" dirty="0"/>
          </a:p>
          <a:p>
            <a:r>
              <a:rPr lang="en-US" i="1" dirty="0"/>
              <a:t>Each is approximately 3 weeks of content. Each contains:</a:t>
            </a:r>
          </a:p>
          <a:p>
            <a:pPr lvl="1"/>
            <a:r>
              <a:rPr lang="en-US" i="1" dirty="0"/>
              <a:t>2 basic </a:t>
            </a:r>
            <a:r>
              <a:rPr lang="en-US" i="1" dirty="0" err="1"/>
              <a:t>homeworks</a:t>
            </a:r>
            <a:endParaRPr lang="en-US" i="1" dirty="0"/>
          </a:p>
          <a:p>
            <a:pPr lvl="1"/>
            <a:r>
              <a:rPr lang="en-US" i="1" dirty="0"/>
              <a:t>2 advanced </a:t>
            </a:r>
            <a:r>
              <a:rPr lang="en-US" i="1" dirty="0" err="1"/>
              <a:t>homeworks</a:t>
            </a:r>
            <a:endParaRPr lang="en-US" i="1" dirty="0"/>
          </a:p>
          <a:p>
            <a:pPr lvl="1"/>
            <a:r>
              <a:rPr lang="en-US" i="1" dirty="0"/>
              <a:t>1 quiz</a:t>
            </a:r>
          </a:p>
          <a:p>
            <a:pPr lvl="1"/>
            <a:r>
              <a:rPr lang="en-US" i="1" dirty="0"/>
              <a:t>More on all this in a moment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Short assessments for each of the four modules</a:t>
            </a:r>
          </a:p>
          <a:p>
            <a:pPr lvl="1"/>
            <a:r>
              <a:rPr lang="en-US" dirty="0"/>
              <a:t>Will be take-home over an ~24 hour period</a:t>
            </a:r>
          </a:p>
          <a:p>
            <a:pPr lvl="1"/>
            <a:r>
              <a:rPr lang="en-US" dirty="0"/>
              <a:t>Meant to challenge your problem-solving skills, make sure you attended class, force you to analyze across topics, etc.</a:t>
            </a:r>
          </a:p>
          <a:p>
            <a:r>
              <a:rPr lang="en-US" dirty="0"/>
              <a:t>Three possible grade outcomes: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Knowledge not shown</a:t>
            </a:r>
          </a:p>
          <a:p>
            <a:pPr lvl="1"/>
            <a:r>
              <a:rPr lang="en-US" b="1" i="1" u="sng" dirty="0"/>
              <a:t>Satisfactory</a:t>
            </a:r>
            <a:r>
              <a:rPr lang="en-US" dirty="0"/>
              <a:t>: Good, but noticeable issues remain </a:t>
            </a:r>
          </a:p>
          <a:p>
            <a:pPr lvl="1"/>
            <a:r>
              <a:rPr lang="en-US" b="1" i="1" u="sng" dirty="0"/>
              <a:t>Mastered</a:t>
            </a:r>
            <a:r>
              <a:rPr lang="en-US" dirty="0"/>
              <a:t>: Looks great, can have minor errors / flaws</a:t>
            </a:r>
          </a:p>
          <a:p>
            <a:r>
              <a:rPr lang="en-US" dirty="0"/>
              <a:t>You will have three attempts at most of these (sometimes only two due to time constraints). More details later.</a:t>
            </a:r>
          </a:p>
          <a:p>
            <a:r>
              <a:rPr lang="en-US" dirty="0"/>
              <a:t>(Also, a 5</a:t>
            </a:r>
            <a:r>
              <a:rPr lang="en-US" baseline="30000" dirty="0"/>
              <a:t>th</a:t>
            </a:r>
            <a:r>
              <a:rPr lang="en-US" dirty="0"/>
              <a:t> quiz at the end of the course.)</a:t>
            </a:r>
          </a:p>
        </p:txBody>
      </p:sp>
    </p:spTree>
    <p:extLst>
      <p:ext uri="{BB962C8B-B14F-4D97-AF65-F5344CB8AC3E}">
        <p14:creationId xmlns:p14="http://schemas.microsoft.com/office/powerpoint/2010/main" val="3625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Most </a:t>
            </a:r>
            <a:r>
              <a:rPr lang="en-US" dirty="0" err="1"/>
              <a:t>Homeworks</a:t>
            </a:r>
            <a:r>
              <a:rPr lang="en-US" dirty="0"/>
              <a:t> are programming assignments or written descriptions of algorithms / proofs</a:t>
            </a:r>
          </a:p>
          <a:p>
            <a:r>
              <a:rPr lang="en-US" dirty="0"/>
              <a:t>Programming HW: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/>
            <a:r>
              <a:rPr lang="en-US" dirty="0"/>
              <a:t>Homework will specify the problem, input, and output specs. That is it. Sometimes a target runtime will be given</a:t>
            </a:r>
          </a:p>
          <a:p>
            <a:pPr lvl="1"/>
            <a:r>
              <a:rPr lang="en-US" dirty="0"/>
              <a:t>Must also submit a written summary of your approach, and description of runtime complexity</a:t>
            </a:r>
          </a:p>
          <a:p>
            <a:r>
              <a:rPr lang="en-US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Sometimes proofs of correctness, etc.</a:t>
            </a:r>
          </a:p>
          <a:p>
            <a:pPr lvl="1"/>
            <a:r>
              <a:rPr lang="en-US" dirty="0"/>
              <a:t>Written in Latex (tutorial on course webpage)</a:t>
            </a:r>
          </a:p>
        </p:txBody>
      </p:sp>
    </p:spTree>
    <p:extLst>
      <p:ext uri="{BB962C8B-B14F-4D97-AF65-F5344CB8AC3E}">
        <p14:creationId xmlns:p14="http://schemas.microsoft.com/office/powerpoint/2010/main" val="269610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also have three grade levels: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HW is not complete or does not show a minimum level of competence.</a:t>
            </a:r>
          </a:p>
          <a:p>
            <a:pPr lvl="1"/>
            <a:r>
              <a:rPr lang="en-US" b="1" i="1" u="sng" dirty="0"/>
              <a:t>Satisfactory</a:t>
            </a:r>
            <a:r>
              <a:rPr lang="en-US" dirty="0"/>
              <a:t>: HW is good, but contains noticeable issues that need to be addressed.</a:t>
            </a:r>
          </a:p>
          <a:p>
            <a:pPr lvl="1"/>
            <a:r>
              <a:rPr lang="en-US" b="1" i="1" u="sng" dirty="0"/>
              <a:t>Mastered</a:t>
            </a:r>
            <a:r>
              <a:rPr lang="en-US" dirty="0"/>
              <a:t>: HW looks very good, might contain minor errors.</a:t>
            </a:r>
          </a:p>
          <a:p>
            <a:endParaRPr lang="en-US" dirty="0"/>
          </a:p>
          <a:p>
            <a:r>
              <a:rPr lang="en-US" dirty="0" err="1"/>
              <a:t>Homeworks</a:t>
            </a:r>
            <a:r>
              <a:rPr lang="en-US" dirty="0"/>
              <a:t> can be submitted multiple times to allow you to reach higher grade levels. </a:t>
            </a:r>
          </a:p>
          <a:p>
            <a:pPr lvl="1"/>
            <a:r>
              <a:rPr lang="en-US" dirty="0"/>
              <a:t>Some restrictions apply. More on this when we look at the schedule.</a:t>
            </a:r>
          </a:p>
        </p:txBody>
      </p:sp>
    </p:spTree>
    <p:extLst>
      <p:ext uri="{BB962C8B-B14F-4D97-AF65-F5344CB8AC3E}">
        <p14:creationId xmlns:p14="http://schemas.microsoft.com/office/powerpoint/2010/main" val="5915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 and Homework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Let’s look at schedule on course website </a:t>
            </a:r>
            <a:r>
              <a:rPr lang="en-US" sz="2800" dirty="0">
                <a:sym typeface="Wingdings" pitchFamily="2" charset="2"/>
              </a:rPr>
              <a:t>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Summary:</a:t>
            </a:r>
          </a:p>
          <a:p>
            <a:pPr lvl="1"/>
            <a:r>
              <a:rPr lang="en-US" sz="2400" dirty="0">
                <a:sym typeface="Wingdings" pitchFamily="2" charset="2"/>
              </a:rPr>
              <a:t>Quizzes are at end of every module. Most have a second attempt during the next module (if time allows)</a:t>
            </a:r>
          </a:p>
          <a:p>
            <a:pPr lvl="1"/>
            <a:r>
              <a:rPr lang="en-US" sz="2400" dirty="0"/>
              <a:t>A final “putting it all together” quiz</a:t>
            </a:r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dirty="0" err="1">
                <a:sym typeface="Wingdings" pitchFamily="2" charset="2"/>
              </a:rPr>
              <a:t>Homeworks</a:t>
            </a:r>
            <a:r>
              <a:rPr lang="en-US" sz="2400" dirty="0">
                <a:sym typeface="Wingdings" pitchFamily="2" charset="2"/>
              </a:rPr>
              <a:t> have a soft deadline and a hard deadline</a:t>
            </a:r>
          </a:p>
          <a:p>
            <a:pPr lvl="2"/>
            <a:r>
              <a:rPr lang="en-US" sz="2400" dirty="0">
                <a:sym typeface="Wingdings" pitchFamily="2" charset="2"/>
              </a:rPr>
              <a:t>Will be graded and feedback given if submitted at either deadline.</a:t>
            </a:r>
          </a:p>
          <a:p>
            <a:pPr lvl="2"/>
            <a:r>
              <a:rPr lang="en-US" sz="2400" dirty="0">
                <a:sym typeface="Wingdings" pitchFamily="2" charset="2"/>
              </a:rPr>
              <a:t>Expectation is you will submit at soft deadline, and resubmit at hard deadline IF you don’t pass the HW. But…up to you.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305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  <a:br>
              <a:rPr lang="en-US" dirty="0"/>
            </a:br>
            <a:r>
              <a:rPr lang="en-US" dirty="0"/>
              <a:t>      Provide another attempt at each module quiz, and</a:t>
            </a:r>
            <a:br>
              <a:rPr lang="en-US" dirty="0"/>
            </a:br>
            <a:r>
              <a:rPr lang="en-US" dirty="0"/>
              <a:t>      Take the “putting it all together” quiz.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will be given five quizzes, one per module and a final “putting it all together” quiz.</a:t>
            </a:r>
          </a:p>
          <a:p>
            <a:pPr lvl="1"/>
            <a:r>
              <a:rPr lang="en-US" dirty="0"/>
              <a:t>If you already passed some of these, you don’t need to do them again during the final.</a:t>
            </a:r>
          </a:p>
          <a:p>
            <a:pPr lvl="1"/>
            <a:r>
              <a:rPr lang="en-US" dirty="0"/>
              <a:t>If you want to reattempt any quiz (or multiple ones) you may do so.</a:t>
            </a:r>
          </a:p>
          <a:p>
            <a:pPr lvl="1"/>
            <a:r>
              <a:rPr lang="en-US" dirty="0"/>
              <a:t>This will be your ONLY ATTEMPT at the “putting it all together” quiz.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FAQ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Yes! You should be able to do this, and it is good practice. Also, sorting is one of our first topics this semester.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</p:spTree>
    <p:extLst>
      <p:ext uri="{BB962C8B-B14F-4D97-AF65-F5344CB8AC3E}">
        <p14:creationId xmlns:p14="http://schemas.microsoft.com/office/powerpoint/2010/main" val="174970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homeworks</a:t>
            </a:r>
            <a:r>
              <a:rPr lang="en-US" dirty="0"/>
              <a:t>, you may work together in groups of 3 or less to discuss the algorithmic aspects ONLY</a:t>
            </a:r>
          </a:p>
          <a:p>
            <a:pPr lvl="1"/>
            <a:r>
              <a:rPr lang="en-US" dirty="0"/>
              <a:t>State who you worked with (in code comments)</a:t>
            </a:r>
          </a:p>
          <a:p>
            <a:pPr lvl="1"/>
            <a:r>
              <a:rPr lang="en-US" dirty="0"/>
              <a:t>No looking at another person’s code, or ANY code online!!</a:t>
            </a:r>
          </a:p>
          <a:p>
            <a:r>
              <a:rPr lang="en-US" dirty="0"/>
              <a:t>For the written homeworks, you may work together in groups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562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Collaboration allowed and encouraged!</a:t>
            </a:r>
          </a:p>
          <a:p>
            <a:pPr lvl="1"/>
            <a:r>
              <a:rPr lang="en-US" dirty="0"/>
              <a:t>But only within your groups of up to 3 per assignment (you + 2 more)</a:t>
            </a:r>
          </a:p>
          <a:p>
            <a:r>
              <a:rPr lang="en-US" dirty="0"/>
              <a:t>Write-ups/code written independently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written solutions /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documents (ex: Overleaf)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debugging of code</a:t>
            </a:r>
          </a:p>
          <a:p>
            <a:r>
              <a:rPr lang="en-US" dirty="0">
                <a:solidFill>
                  <a:srgbClr val="FF0000"/>
                </a:solidFill>
              </a:rPr>
              <a:t>DO NOT seek published solutions online</a:t>
            </a:r>
          </a:p>
          <a:p>
            <a:r>
              <a:rPr lang="en-US" dirty="0"/>
              <a:t>Be able to explain any solution you submit!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will find those who don’t do the right thing.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EB379-62DF-4491-BBCC-5137CD8F09E6}"/>
              </a:ext>
            </a:extLst>
          </p:cNvPr>
          <p:cNvGrpSpPr/>
          <p:nvPr/>
        </p:nvGrpSpPr>
        <p:grpSpPr>
          <a:xfrm>
            <a:off x="6409068" y="3429000"/>
            <a:ext cx="1980277" cy="1771651"/>
            <a:chOff x="8326527" y="4343400"/>
            <a:chExt cx="2640369" cy="2362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AD62C0-7E32-4E41-A439-437A42EB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6527" y="4676829"/>
              <a:ext cx="2640369" cy="14776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&quot;No&quot; Symbol 7">
              <a:extLst>
                <a:ext uri="{FF2B5EF4-FFF2-40B4-BE49-F238E27FC236}">
                  <a16:creationId xmlns:a16="http://schemas.microsoft.com/office/drawing/2014/main" id="{481BA617-ADD4-42D8-BBE9-2F922C116728}"/>
                </a:ext>
              </a:extLst>
            </p:cNvPr>
            <p:cNvSpPr/>
            <p:nvPr/>
          </p:nvSpPr>
          <p:spPr>
            <a:xfrm>
              <a:off x="8501503" y="4343400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577348-F108-4966-A808-BC996EA6F42F}"/>
              </a:ext>
            </a:extLst>
          </p:cNvPr>
          <p:cNvGrpSpPr/>
          <p:nvPr/>
        </p:nvGrpSpPr>
        <p:grpSpPr>
          <a:xfrm>
            <a:off x="6467774" y="1279065"/>
            <a:ext cx="1914137" cy="1771651"/>
            <a:chOff x="8425303" y="1501219"/>
            <a:chExt cx="2552183" cy="2362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871F85-F248-4C9C-8D10-D4F815BE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303" y="1599509"/>
              <a:ext cx="2552183" cy="19790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&quot;No&quot; Symbol 4">
              <a:extLst>
                <a:ext uri="{FF2B5EF4-FFF2-40B4-BE49-F238E27FC236}">
                  <a16:creationId xmlns:a16="http://schemas.microsoft.com/office/drawing/2014/main" id="{192C3FA9-D1AB-4F22-9C79-26087AAA8849}"/>
                </a:ext>
              </a:extLst>
            </p:cNvPr>
            <p:cNvSpPr/>
            <p:nvPr/>
          </p:nvSpPr>
          <p:spPr>
            <a:xfrm>
              <a:off x="8501503" y="1501219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4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look at how grades work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Summary:</a:t>
            </a:r>
          </a:p>
          <a:p>
            <a:pPr lvl="1"/>
            <a:r>
              <a:rPr lang="en-US" dirty="0">
                <a:sym typeface="Wingdings" pitchFamily="2" charset="2"/>
              </a:rPr>
              <a:t>Count how many </a:t>
            </a:r>
            <a:r>
              <a:rPr lang="en-US" dirty="0" err="1">
                <a:sym typeface="Wingdings" pitchFamily="2" charset="2"/>
              </a:rPr>
              <a:t>homeworks</a:t>
            </a:r>
            <a:r>
              <a:rPr lang="en-US" dirty="0">
                <a:sym typeface="Wingdings" pitchFamily="2" charset="2"/>
              </a:rPr>
              <a:t> / quizzes you’ve mastered, satisfied, etc.</a:t>
            </a:r>
          </a:p>
          <a:p>
            <a:pPr lvl="1"/>
            <a:r>
              <a:rPr lang="en-US" dirty="0">
                <a:sym typeface="Wingdings" pitchFamily="2" charset="2"/>
              </a:rPr>
              <a:t>Look up the HIGHEST LETTER GRADE row on the table that for which you satisfy or exceed the requirements.</a:t>
            </a:r>
          </a:p>
          <a:p>
            <a:pPr lvl="2"/>
            <a:r>
              <a:rPr lang="en-US" dirty="0">
                <a:sym typeface="Wingdings" pitchFamily="2" charset="2"/>
              </a:rPr>
              <a:t>That is your final letter grade for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1D28-983F-964A-89CC-AC9573CD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00481-393E-2147-853E-98B0BCF8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B323-BB33-934A-B444-E5392B7C9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Definition of an algorithm</a:t>
            </a:r>
          </a:p>
          <a:p>
            <a:r>
              <a:rPr lang="en-US" dirty="0"/>
              <a:t>Definition of algorithm “complexity”</a:t>
            </a:r>
          </a:p>
          <a:p>
            <a:r>
              <a:rPr lang="en-US" dirty="0"/>
              <a:t>Measuring worst-case complexity</a:t>
            </a:r>
          </a:p>
          <a:p>
            <a:r>
              <a:rPr lang="en-US" dirty="0"/>
              <a:t>Cost as a function of input size</a:t>
            </a:r>
          </a:p>
          <a:p>
            <a:r>
              <a:rPr lang="en-US" dirty="0"/>
              <a:t>Asymptotic rate of growth: Big-Oh, Big-Theta</a:t>
            </a:r>
          </a:p>
          <a:p>
            <a:r>
              <a:rPr lang="en-US" dirty="0"/>
              <a:t>Relative ordering of rates of growth</a:t>
            </a:r>
          </a:p>
          <a:p>
            <a:r>
              <a:rPr lang="en-US" dirty="0"/>
              <a:t>Analyzing an algorithm's cost:</a:t>
            </a:r>
          </a:p>
          <a:p>
            <a:pPr lvl="1"/>
            <a:r>
              <a:rPr lang="en-US" dirty="0"/>
              <a:t>sequences, loops, if/else, functions, recursion</a:t>
            </a:r>
          </a:p>
          <a:p>
            <a:r>
              <a:rPr lang="en-US" dirty="0"/>
              <a:t>Focus on counting one particular statement or operation; don’t count all statements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Problems and their solutions:</a:t>
            </a:r>
          </a:p>
          <a:p>
            <a:pPr lvl="1"/>
            <a:r>
              <a:rPr lang="en-US" dirty="0"/>
              <a:t>Linear data structures vs. tree data structures</a:t>
            </a:r>
          </a:p>
          <a:p>
            <a:pPr lvl="1"/>
            <a:r>
              <a:rPr lang="en-US" dirty="0"/>
              <a:t>Searching: linear/sequential search, binary search (?), hashing</a:t>
            </a:r>
          </a:p>
          <a:p>
            <a:pPr lvl="1"/>
            <a:r>
              <a:rPr lang="en-US" dirty="0"/>
              <a:t>Sorting:  quicksort, </a:t>
            </a:r>
            <a:r>
              <a:rPr lang="en-US" dirty="0" err="1"/>
              <a:t>mergesort</a:t>
            </a:r>
            <a:r>
              <a:rPr lang="en-US" dirty="0"/>
              <a:t> in CS2110 (?)</a:t>
            </a:r>
          </a:p>
          <a:p>
            <a:pPr lvl="1"/>
            <a:r>
              <a:rPr lang="en-US" dirty="0"/>
              <a:t>Priority Queue ADT and Heap Implementation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know already from all your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Examples of Algorithm design methods:</a:t>
            </a:r>
          </a:p>
          <a:p>
            <a:pPr lvl="1"/>
            <a:r>
              <a:rPr lang="en-US" dirty="0"/>
              <a:t>Divide and Conquer (quicksort, </a:t>
            </a:r>
            <a:r>
              <a:rPr lang="en-US" dirty="0" err="1"/>
              <a:t>mergesort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Greedy (though you didn’t call it this)</a:t>
            </a:r>
          </a:p>
          <a:p>
            <a:pPr lvl="1"/>
            <a:r>
              <a:rPr lang="en-US" dirty="0"/>
              <a:t>Dynamic programming (</a:t>
            </a:r>
            <a:r>
              <a:rPr lang="en-US" dirty="0" err="1"/>
              <a:t>fibonacci</a:t>
            </a:r>
            <a:r>
              <a:rPr lang="en-US" dirty="0"/>
              <a:t> numbers, 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NP-complete (traveling salesperson. Have you seen this?)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you know already from Discrete Math and Theory of Computation…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CS2102:</a:t>
            </a:r>
          </a:p>
          <a:p>
            <a:pPr lvl="1"/>
            <a:r>
              <a:rPr lang="en-US" dirty="0"/>
              <a:t>Proofs: induction, contradiction</a:t>
            </a:r>
          </a:p>
          <a:p>
            <a:pPr lvl="2"/>
            <a:r>
              <a:rPr lang="en-US" dirty="0"/>
              <a:t>If you are uncomfortable with these two, review them NOW!</a:t>
            </a:r>
          </a:p>
          <a:p>
            <a:pPr lvl="1"/>
            <a:r>
              <a:rPr lang="en-US" dirty="0"/>
              <a:t>Counting, probability, </a:t>
            </a:r>
            <a:r>
              <a:rPr lang="en-US" dirty="0" err="1"/>
              <a:t>combinatorics</a:t>
            </a:r>
            <a:r>
              <a:rPr lang="en-US" dirty="0"/>
              <a:t>, permutations</a:t>
            </a:r>
          </a:p>
          <a:p>
            <a:endParaRPr lang="en-US" dirty="0"/>
          </a:p>
          <a:p>
            <a:r>
              <a:rPr lang="en-US" dirty="0"/>
              <a:t>From some earlier math class:</a:t>
            </a:r>
          </a:p>
          <a:p>
            <a:pPr lvl="1"/>
            <a:r>
              <a:rPr lang="en-US" dirty="0"/>
              <a:t>Exponents, logarithms, limits, differentiation on polynomials and other simple functions</a:t>
            </a:r>
          </a:p>
          <a:p>
            <a:endParaRPr lang="en-US" dirty="0"/>
          </a:p>
          <a:p>
            <a:r>
              <a:rPr lang="en-US" dirty="0"/>
              <a:t>From CS3102 (if you have taken it)</a:t>
            </a:r>
          </a:p>
          <a:p>
            <a:pPr lvl="1"/>
            <a:r>
              <a:rPr lang="en-US" dirty="0"/>
              <a:t>Maturity in mathematics and computing theory</a:t>
            </a:r>
          </a:p>
          <a:p>
            <a:pPr lvl="1"/>
            <a:r>
              <a:rPr lang="en-US" dirty="0"/>
              <a:t>Ability to do proofs</a:t>
            </a:r>
          </a:p>
          <a:p>
            <a:pPr lvl="1"/>
            <a:r>
              <a:rPr lang="en-US" dirty="0"/>
              <a:t>Abstract models of computation, such as Turing machines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 Concerns?  Wrath to vent?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algorithm: making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OK… But What’s It Really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Let’s illustrate some ideas you’ll see throughout the course</a:t>
            </a:r>
          </a:p>
          <a:p>
            <a:pPr lvl="1"/>
            <a:r>
              <a:rPr lang="en-US"/>
              <a:t>Using one example</a:t>
            </a:r>
          </a:p>
          <a:p>
            <a:r>
              <a:rPr lang="en-US"/>
              <a:t>Concepts:</a:t>
            </a:r>
          </a:p>
          <a:p>
            <a:pPr lvl="1"/>
            <a:r>
              <a:rPr lang="en-US"/>
              <a:t>Describing an algorithm</a:t>
            </a:r>
          </a:p>
          <a:p>
            <a:pPr lvl="1"/>
            <a:r>
              <a:rPr lang="en-US"/>
              <a:t>Measuring algorithm efficiency</a:t>
            </a:r>
          </a:p>
          <a:p>
            <a:pPr lvl="1"/>
            <a:r>
              <a:rPr lang="en-US"/>
              <a:t>Families or types of problems</a:t>
            </a:r>
          </a:p>
          <a:p>
            <a:pPr lvl="1"/>
            <a:r>
              <a:rPr lang="en-US"/>
              <a:t>Algorithm design strategies</a:t>
            </a:r>
          </a:p>
          <a:p>
            <a:pPr lvl="2"/>
            <a:r>
              <a:rPr lang="en-US"/>
              <a:t>Alternative strategies</a:t>
            </a:r>
          </a:p>
          <a:p>
            <a:pPr lvl="1"/>
            <a:r>
              <a:rPr lang="en-US"/>
              <a:t>Lower bounds and optimal algorithms</a:t>
            </a:r>
          </a:p>
          <a:p>
            <a:pPr lvl="1"/>
            <a:r>
              <a:rPr lang="en-US"/>
              <a:t>Problems that seem very hard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CS2150 (with C- or better)</a:t>
            </a:r>
          </a:p>
          <a:p>
            <a:pPr lvl="1"/>
            <a:r>
              <a:rPr lang="en-US" dirty="0"/>
              <a:t>Math topics: proof by induction, proof by contradiction, exponents, logarithms, limits, simple differentiations (covered in APMA 1090 or MATH 1210 or MATH 1310)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(?):</a:t>
            </a:r>
          </a:p>
          <a:p>
            <a:pPr lvl="2"/>
            <a:r>
              <a:rPr lang="en-US" dirty="0"/>
              <a:t>TBD: Will likely have one graduate student</a:t>
            </a:r>
          </a:p>
          <a:p>
            <a:pPr lvl="1"/>
            <a:r>
              <a:rPr lang="en-US" dirty="0"/>
              <a:t>Undergraduates (~20)</a:t>
            </a:r>
          </a:p>
          <a:p>
            <a:pPr lvl="2"/>
            <a:r>
              <a:rPr lang="en-US" dirty="0"/>
              <a:t>We should have plenty of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TBA</a:t>
            </a:r>
          </a:p>
          <a:p>
            <a:pPr lvl="1"/>
            <a:r>
              <a:rPr lang="en-US" dirty="0"/>
              <a:t>Also, we’ll use Piazza for questions</a:t>
            </a:r>
          </a:p>
          <a:p>
            <a:pPr lvl="2"/>
            <a:r>
              <a:rPr lang="en-US" dirty="0"/>
              <a:t>Post all questions about HW, topics, </a:t>
            </a:r>
            <a:r>
              <a:rPr lang="en-US" dirty="0" err="1"/>
              <a:t>etc</a:t>
            </a:r>
            <a:r>
              <a:rPr lang="en-US" dirty="0"/>
              <a:t>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You’re Being Greedy!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algorithm is an example of a family of algorithms called </a:t>
            </a:r>
            <a:r>
              <a:rPr lang="en-US" i="1" dirty="0"/>
              <a:t>greedy algorithms</a:t>
            </a:r>
          </a:p>
          <a:p>
            <a:r>
              <a:rPr lang="en-US" dirty="0"/>
              <a:t>Suitable for optimization problems</a:t>
            </a:r>
          </a:p>
          <a:p>
            <a:pPr lvl="1"/>
            <a:r>
              <a:rPr lang="en-US" dirty="0"/>
              <a:t>There are many </a:t>
            </a:r>
            <a:r>
              <a:rPr lang="en-US" i="1" dirty="0"/>
              <a:t>feasible answers </a:t>
            </a:r>
            <a:r>
              <a:rPr lang="en-US" dirty="0"/>
              <a:t>that add up to the right amount, but one is optimal or best (fewest coins)</a:t>
            </a:r>
          </a:p>
          <a:p>
            <a:r>
              <a:rPr lang="en-US" dirty="0"/>
              <a:t>Immediately greedy: at each step, choose what looks best now.  No “look-ahead” into the future!</a:t>
            </a:r>
          </a:p>
          <a:p>
            <a:endParaRPr lang="en-US" dirty="0"/>
          </a:p>
          <a:p>
            <a:r>
              <a:rPr lang="en-US" dirty="0"/>
              <a:t>What’s an optimization problem?</a:t>
            </a:r>
          </a:p>
          <a:p>
            <a:pPr lvl="1"/>
            <a:r>
              <a:rPr lang="en-US" dirty="0"/>
              <a:t>Some subset or combination of values satisfies problem constraints (feasible solutions)</a:t>
            </a:r>
          </a:p>
          <a:p>
            <a:pPr lvl="1"/>
            <a:r>
              <a:rPr lang="en-US" dirty="0"/>
              <a:t>But, a way of comparing these.  One is best: the optimal solution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Does Greed Pay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Greedy algorithms are often efficient.</a:t>
            </a:r>
          </a:p>
          <a:p>
            <a:r>
              <a:rPr lang="en-US"/>
              <a:t>Are they always right? Always find the optimal answer?</a:t>
            </a:r>
          </a:p>
          <a:p>
            <a:pPr lvl="1"/>
            <a:r>
              <a:rPr lang="en-US"/>
              <a:t>For some problems.</a:t>
            </a:r>
          </a:p>
          <a:p>
            <a:pPr lvl="1"/>
            <a:r>
              <a:rPr lang="en-US"/>
              <a:t>Not for checkers or chess!</a:t>
            </a:r>
          </a:p>
          <a:p>
            <a:pPr lvl="1"/>
            <a:r>
              <a:rPr lang="en-US"/>
              <a:t>Always for coin-changing problem? Depends on coin values</a:t>
            </a:r>
          </a:p>
          <a:p>
            <a:pPr lvl="2"/>
            <a:r>
              <a:rPr lang="en-US"/>
              <a:t>Say we had a 11-cent coin</a:t>
            </a:r>
          </a:p>
          <a:p>
            <a:pPr lvl="2"/>
            <a:r>
              <a:rPr lang="en-US"/>
              <a:t>What happens if we need to return 15 cents?</a:t>
            </a:r>
          </a:p>
          <a:p>
            <a:pPr lvl="1"/>
            <a:r>
              <a:rPr lang="en-US"/>
              <a:t>So how do we know?</a:t>
            </a:r>
          </a:p>
          <a:p>
            <a:r>
              <a:rPr lang="en-US"/>
              <a:t>In the real world:</a:t>
            </a:r>
          </a:p>
          <a:p>
            <a:pPr lvl="1"/>
            <a:r>
              <a:rPr lang="en-US"/>
              <a:t>Many optimization problems</a:t>
            </a:r>
          </a:p>
          <a:p>
            <a:pPr lvl="1"/>
            <a:r>
              <a:rPr lang="en-US"/>
              <a:t>Many good greedy solutions to some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Problem description:</a:t>
            </a:r>
            <a:r>
              <a:rPr lang="en-US" sz="240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Inputs:</a:t>
            </a:r>
            <a:r>
              <a:rPr lang="en-US" sz="240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/>
              <a:t>Output:</a:t>
            </a:r>
            <a:r>
              <a:rPr lang="en-US" sz="240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Assumptions:</a:t>
            </a:r>
            <a:r>
              <a:rPr lang="en-US" sz="240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/>
              <a:t>Strategy:</a:t>
            </a:r>
            <a:r>
              <a:rPr lang="en-US" sz="240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/>
              <a:t>Description:</a:t>
            </a:r>
            <a:r>
              <a:rPr lang="en-US" sz="2400"/>
              <a:t> Issue the largest coin (quarters) until the amount left is less than the amount of a quarter ($0.25).  Repeat with decreasing coin sizes (dimes, nickels, pennies).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our course communication will happen on Discord.</a:t>
            </a:r>
          </a:p>
          <a:p>
            <a:pPr lvl="1"/>
            <a:r>
              <a:rPr lang="en-US" dirty="0"/>
              <a:t>Class announcements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General Q&amp;A with </a:t>
            </a:r>
            <a:r>
              <a:rPr lang="en-US" dirty="0" err="1"/>
              <a:t>Tas</a:t>
            </a:r>
            <a:r>
              <a:rPr lang="en-US" dirty="0"/>
              <a:t>, etc. (We will use piazza too)</a:t>
            </a:r>
          </a:p>
          <a:p>
            <a:endParaRPr lang="en-US" dirty="0"/>
          </a:p>
          <a:p>
            <a:r>
              <a:rPr lang="en-US" dirty="0"/>
              <a:t>Please join ASAP!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discord.gg</a:t>
            </a:r>
            <a:r>
              <a:rPr lang="en-US" dirty="0"/>
              <a:t>/ycPkfQK9</a:t>
            </a:r>
          </a:p>
        </p:txBody>
      </p:sp>
    </p:spTree>
    <p:extLst>
      <p:ext uri="{BB962C8B-B14F-4D97-AF65-F5344CB8AC3E}">
        <p14:creationId xmlns:p14="http://schemas.microsoft.com/office/powerpoint/2010/main" val="1060944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(brute-force)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Problem description: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providing coin change of a given amount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Inputs: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Assumptions: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Strategy:</a:t>
            </a:r>
            <a:r>
              <a:rPr lang="en-US" sz="2400" dirty="0"/>
              <a:t> a brute-force algorithm that considers every possibility and picks the one with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Description:</a:t>
            </a:r>
            <a:r>
              <a:rPr lang="en-US" sz="2400" dirty="0"/>
              <a:t> Consider every possible combination of coins that add to the given amount (done via a depth-first search).  Return the one with the fewest number of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  <a:p>
            <a:pPr lvl="1"/>
            <a:r>
              <a:rPr lang="en-US" dirty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/>
              <a:t>This is solved by a </a:t>
            </a:r>
            <a:r>
              <a:rPr lang="en-US" i="1" dirty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Most of the CS 2150 algorithms you’ve seen are greedy algorithms: </a:t>
            </a:r>
            <a:r>
              <a:rPr lang="en-US" dirty="0" err="1"/>
              <a:t>Dijkstra’s</a:t>
            </a:r>
            <a:r>
              <a:rPr lang="en-US" dirty="0"/>
              <a:t> shortest path, both MST algorithms, etc.</a:t>
            </a:r>
          </a:p>
          <a:p>
            <a:endParaRPr lang="en-US" dirty="0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problem: 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  <a:p>
            <a:pPr lvl="1"/>
            <a:r>
              <a:rPr lang="en-US" dirty="0"/>
              <a:t>Same as the regular interval scheduling, but in addition each request has a cost associated with it</a:t>
            </a:r>
          </a:p>
          <a:p>
            <a:pPr lvl="1"/>
            <a:r>
              <a:rPr lang="en-US" dirty="0"/>
              <a:t>The goal is to maximize the cost from scheduling the items</a:t>
            </a:r>
          </a:p>
          <a:p>
            <a:pPr lvl="1"/>
            <a:r>
              <a:rPr lang="en-US" dirty="0"/>
              <a:t>This is solved by </a:t>
            </a:r>
            <a:r>
              <a:rPr lang="en-US" i="1" dirty="0"/>
              <a:t>dynamic programming</a:t>
            </a:r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Bipartite matching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sub-graph of </a:t>
            </a:r>
            <a:r>
              <a:rPr lang="en-US" i="1" dirty="0"/>
              <a:t>G</a:t>
            </a:r>
            <a:r>
              <a:rPr lang="en-US" dirty="0"/>
              <a:t> that partitions </a:t>
            </a:r>
            <a:r>
              <a:rPr lang="en-US" i="1" dirty="0"/>
              <a:t>G</a:t>
            </a:r>
            <a:r>
              <a:rPr lang="en-US" dirty="0"/>
              <a:t> into sets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no node from </a:t>
            </a:r>
            <a:r>
              <a:rPr lang="en-US" i="1" dirty="0"/>
              <a:t>X</a:t>
            </a:r>
            <a:r>
              <a:rPr lang="en-US" dirty="0"/>
              <a:t> is connected to a node in </a:t>
            </a:r>
            <a:r>
              <a:rPr lang="en-US" i="1" dirty="0"/>
              <a:t>Y</a:t>
            </a:r>
            <a:r>
              <a:rPr lang="en-US" dirty="0"/>
              <a:t>, and vise-versa</a:t>
            </a:r>
          </a:p>
          <a:p>
            <a:pPr lvl="1" algn="l"/>
            <a:r>
              <a:rPr lang="en-US" dirty="0"/>
              <a:t>Example: given a series of requests, and </a:t>
            </a:r>
            <a:br>
              <a:rPr lang="en-US" dirty="0"/>
            </a:br>
            <a:r>
              <a:rPr lang="en-US" dirty="0"/>
              <a:t>entities that can handle each request </a:t>
            </a:r>
            <a:br>
              <a:rPr lang="en-US" dirty="0"/>
            </a:br>
            <a:r>
              <a:rPr lang="en-US" dirty="0"/>
              <a:t>(such people, computers, etc.), find the </a:t>
            </a:r>
            <a:br>
              <a:rPr lang="en-US" dirty="0"/>
            </a:br>
            <a:r>
              <a:rPr lang="en-US" dirty="0"/>
              <a:t>optimal matching of requests to entities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network flow </a:t>
            </a:r>
            <a:r>
              <a:rPr lang="en-US" dirty="0"/>
              <a:t>problem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5394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implement a general-purpose sort that is as efficient as possible in both space and time, and is </a:t>
            </a:r>
            <a:r>
              <a:rPr lang="en-US" i="1" dirty="0"/>
              <a:t>stable</a:t>
            </a:r>
            <a:r>
              <a:rPr lang="en-US" dirty="0"/>
              <a:t>?</a:t>
            </a:r>
          </a:p>
          <a:p>
            <a:r>
              <a:rPr lang="en-US" dirty="0"/>
              <a:t>One solution is merge-sort</a:t>
            </a:r>
          </a:p>
          <a:p>
            <a:pPr lvl="1" algn="l"/>
            <a:r>
              <a:rPr lang="en-US" dirty="0"/>
              <a:t>We’ll see later why </a:t>
            </a:r>
            <a:r>
              <a:rPr lang="en-US" dirty="0" err="1"/>
              <a:t>quicksort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heapsort</a:t>
            </a:r>
            <a:r>
              <a:rPr lang="en-US" dirty="0"/>
              <a:t>, and radix sort are </a:t>
            </a:r>
            <a:br>
              <a:rPr lang="en-US" dirty="0"/>
            </a:br>
            <a:r>
              <a:rPr lang="en-US" dirty="0"/>
              <a:t>not sufficient</a:t>
            </a:r>
          </a:p>
          <a:p>
            <a:pPr algn="l"/>
            <a:r>
              <a:rPr lang="en-US" dirty="0"/>
              <a:t>This is an application </a:t>
            </a:r>
            <a:br>
              <a:rPr lang="en-US" dirty="0"/>
            </a:br>
            <a:r>
              <a:rPr lang="en-US" dirty="0"/>
              <a:t>of both </a:t>
            </a:r>
            <a:r>
              <a:rPr lang="en-US" i="1" dirty="0"/>
              <a:t>sorting</a:t>
            </a:r>
            <a:r>
              <a:rPr lang="en-US" dirty="0"/>
              <a:t> and </a:t>
            </a:r>
            <a:br>
              <a:rPr lang="en-US" dirty="0"/>
            </a:br>
            <a:r>
              <a:rPr lang="en-US" i="1" dirty="0"/>
              <a:t>divide and conquer</a:t>
            </a:r>
            <a:endParaRPr lang="en-US" dirty="0"/>
          </a:p>
        </p:txBody>
      </p:sp>
      <p:pic>
        <p:nvPicPr>
          <p:cNvPr id="5" name="Picture 4" descr="500px-Merge_sort_algorithm_diagram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900" y="2133600"/>
            <a:ext cx="47625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Independent set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size subset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 no two nodes in </a:t>
            </a:r>
            <a:r>
              <a:rPr lang="en-US" i="1" dirty="0"/>
              <a:t>X</a:t>
            </a:r>
            <a:r>
              <a:rPr lang="en-US" dirty="0"/>
              <a:t> are connected to each other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NP-complete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</a:t>
            </a:r>
          </a:p>
          <a:p>
            <a:pPr lvl="1" algn="l"/>
            <a:r>
              <a:rPr lang="en-US" dirty="0"/>
              <a:t>You’ve seen TSP (travelling </a:t>
            </a:r>
            <a:br>
              <a:rPr lang="en-US" dirty="0"/>
            </a:br>
            <a:r>
              <a:rPr lang="en-US" dirty="0"/>
              <a:t>salesperson problem) in CS </a:t>
            </a:r>
            <a:br>
              <a:rPr lang="en-US" dirty="0"/>
            </a:br>
            <a:r>
              <a:rPr lang="en-US" dirty="0"/>
              <a:t>2150, which is a </a:t>
            </a:r>
            <a:br>
              <a:rPr lang="en-US" dirty="0"/>
            </a:br>
            <a:r>
              <a:rPr lang="en-US" dirty="0"/>
              <a:t>NP-complete problem</a:t>
            </a:r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4495800" y="28956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problem: Competitive 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Competitive facility location</a:t>
            </a:r>
          </a:p>
          <a:p>
            <a:pPr lvl="1"/>
            <a:r>
              <a:rPr lang="en-US" dirty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PSPACE problem</a:t>
            </a:r>
            <a:r>
              <a:rPr lang="en-US" dirty="0"/>
              <a:t>, which are harder than NP-complete problems</a:t>
            </a:r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533400" y="480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Algorithms,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CS2150 material (will be VERY useful here)</a:t>
            </a:r>
          </a:p>
          <a:p>
            <a:pPr lvl="1"/>
            <a:r>
              <a:rPr lang="en-US" dirty="0"/>
              <a:t>Discrete Math textbook / references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5867400" cy="28480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really need to</a:t>
            </a:r>
            <a:r>
              <a:rPr lang="en-US" dirty="0"/>
              <a:t>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r>
              <a:rPr lang="en-US" dirty="0"/>
              <a:t>We’ll post readings from CLRS, urge you to read them or get that info from another source.</a:t>
            </a:r>
          </a:p>
          <a:p>
            <a:r>
              <a:rPr lang="en-US" dirty="0"/>
              <a:t>We may also post additional resources.</a:t>
            </a:r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477000" y="1324099"/>
            <a:ext cx="2425566" cy="27432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468351" y="4207510"/>
            <a:ext cx="7696200" cy="2514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Algorithms </a:t>
            </a:r>
            <a:r>
              <a:rPr lang="en-US" dirty="0"/>
              <a:t>by </a:t>
            </a:r>
            <a:r>
              <a:rPr lang="en-US" dirty="0" err="1"/>
              <a:t>Cormen</a:t>
            </a:r>
            <a:r>
              <a:rPr lang="en-US" dirty="0"/>
              <a:t>, et. al. (CLRS)</a:t>
            </a:r>
          </a:p>
          <a:p>
            <a:pPr lvl="1" algn="l" fontAlgn="auto">
              <a:spcAft>
                <a:spcPts val="0"/>
              </a:spcAft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edition!</a:t>
            </a:r>
          </a:p>
          <a:p>
            <a:pPr algn="l" fontAlgn="auto">
              <a:spcAft>
                <a:spcPts val="0"/>
              </a:spcAft>
            </a:pPr>
            <a:r>
              <a:rPr lang="en-US" dirty="0"/>
              <a:t>UVA Library has a digital version of CLRS available online for free at </a:t>
            </a:r>
            <a:r>
              <a:rPr lang="en-US" dirty="0">
                <a:hlinkClick r:id="rId3"/>
              </a:rPr>
              <a:t>https://search.lib.virginia.edu/catalog/u6757775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Going to try a half asynchronous, half synchronous model</a:t>
            </a:r>
          </a:p>
          <a:p>
            <a:pPr lvl="1"/>
            <a:r>
              <a:rPr lang="en-US" dirty="0"/>
              <a:t>And see how it goes. Could change, but likely not.</a:t>
            </a:r>
          </a:p>
          <a:p>
            <a:pPr lvl="1"/>
            <a:endParaRPr lang="en-US" dirty="0"/>
          </a:p>
          <a:p>
            <a:r>
              <a:rPr lang="en-US" dirty="0"/>
              <a:t>First half of each lecture is recorded ahead of time. You can either:</a:t>
            </a:r>
          </a:p>
          <a:p>
            <a:pPr lvl="1"/>
            <a:r>
              <a:rPr lang="en-US" dirty="0"/>
              <a:t>Watch it ahead of time at your leisure</a:t>
            </a:r>
          </a:p>
          <a:p>
            <a:pPr lvl="1"/>
            <a:r>
              <a:rPr lang="en-US" dirty="0"/>
              <a:t>Watch it during the first 35-45 mins of lecture</a:t>
            </a:r>
          </a:p>
          <a:p>
            <a:endParaRPr lang="en-US" dirty="0"/>
          </a:p>
          <a:p>
            <a:r>
              <a:rPr lang="en-US" dirty="0"/>
              <a:t>Then, we meet up on zoom to:</a:t>
            </a:r>
          </a:p>
          <a:p>
            <a:pPr lvl="1"/>
            <a:r>
              <a:rPr lang="en-US" dirty="0"/>
              <a:t>Go over extra examples</a:t>
            </a:r>
          </a:p>
          <a:p>
            <a:pPr lvl="1"/>
            <a:r>
              <a:rPr lang="en-US" dirty="0"/>
              <a:t>Answer questions, do proofs, etc.</a:t>
            </a:r>
          </a:p>
        </p:txBody>
      </p:sp>
    </p:spTree>
    <p:extLst>
      <p:ext uri="{BB962C8B-B14F-4D97-AF65-F5344CB8AC3E}">
        <p14:creationId xmlns:p14="http://schemas.microsoft.com/office/powerpoint/2010/main" val="9554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Lectures,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So…say class is from 11-12:15</a:t>
            </a:r>
          </a:p>
          <a:p>
            <a:endParaRPr lang="en-US" dirty="0"/>
          </a:p>
          <a:p>
            <a:r>
              <a:rPr lang="en-US" dirty="0"/>
              <a:t>You DO NOT need to show up from 11-11:30</a:t>
            </a:r>
          </a:p>
          <a:p>
            <a:pPr lvl="1"/>
            <a:r>
              <a:rPr lang="en-US" dirty="0"/>
              <a:t>Either watch recording from 11-11:30</a:t>
            </a:r>
          </a:p>
          <a:p>
            <a:pPr lvl="1"/>
            <a:r>
              <a:rPr lang="en-US" dirty="0"/>
              <a:t>Or watch it ahead of time</a:t>
            </a:r>
          </a:p>
          <a:p>
            <a:pPr lvl="1"/>
            <a:endParaRPr lang="en-US" dirty="0"/>
          </a:p>
          <a:p>
            <a:r>
              <a:rPr lang="en-US" dirty="0"/>
              <a:t>Get on Zoom at 11:35</a:t>
            </a:r>
          </a:p>
          <a:p>
            <a:pPr lvl="1"/>
            <a:r>
              <a:rPr lang="en-US" dirty="0"/>
              <a:t>40 mins of live lecture</a:t>
            </a:r>
          </a:p>
          <a:p>
            <a:pPr lvl="1"/>
            <a:r>
              <a:rPr lang="en-US" dirty="0"/>
              <a:t>For follow-up, examples, etc.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82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35061</TotalTime>
  <Words>3328</Words>
  <Application>Microsoft Macintosh PowerPoint</Application>
  <PresentationFormat>On-screen Show (4:3)</PresentationFormat>
  <Paragraphs>423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Course introduction</vt:lpstr>
      <vt:lpstr>General Info</vt:lpstr>
      <vt:lpstr>Discord</vt:lpstr>
      <vt:lpstr>Expectations</vt:lpstr>
      <vt:lpstr>General Info</vt:lpstr>
      <vt:lpstr>Textbook</vt:lpstr>
      <vt:lpstr>Lectures</vt:lpstr>
      <vt:lpstr>Lectures, example</vt:lpstr>
      <vt:lpstr>Modules</vt:lpstr>
      <vt:lpstr>Quizzes</vt:lpstr>
      <vt:lpstr>Homeworks</vt:lpstr>
      <vt:lpstr>Homework Grades</vt:lpstr>
      <vt:lpstr>Quiz and Homework Deadlines</vt:lpstr>
      <vt:lpstr>Final Exam</vt:lpstr>
      <vt:lpstr>Homework: Programming Hints</vt:lpstr>
      <vt:lpstr>Homework: Programming FAQ</vt:lpstr>
      <vt:lpstr>Homework: Written</vt:lpstr>
      <vt:lpstr>Working in groups</vt:lpstr>
      <vt:lpstr>Academic Integrity</vt:lpstr>
      <vt:lpstr>Grading Overview</vt:lpstr>
      <vt:lpstr>PowerPoint Presentation</vt:lpstr>
      <vt:lpstr>What you know already from CS2150</vt:lpstr>
      <vt:lpstr>What you know already from CS2150</vt:lpstr>
      <vt:lpstr>What you know already from all your courses</vt:lpstr>
      <vt:lpstr>What you know already from Discrete Math and Theory of Computation…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Does Greed Pay Off?</vt:lpstr>
      <vt:lpstr>Formal algorithmic description</vt:lpstr>
      <vt:lpstr>Change solution (greedy)</vt:lpstr>
      <vt:lpstr>Another Change Algorithm</vt:lpstr>
      <vt:lpstr>Change solution (brute-force)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Sorting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436</cp:revision>
  <cp:lastPrinted>1999-12-17T13:56:08Z</cp:lastPrinted>
  <dcterms:created xsi:type="dcterms:W3CDTF">2010-01-20T18:12:12Z</dcterms:created>
  <dcterms:modified xsi:type="dcterms:W3CDTF">2021-02-01T15:58:24Z</dcterms:modified>
</cp:coreProperties>
</file>