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8"/>
  </p:notesMasterIdLst>
  <p:sldIdLst>
    <p:sldId id="517" r:id="rId2"/>
    <p:sldId id="294" r:id="rId3"/>
    <p:sldId id="373" r:id="rId4"/>
    <p:sldId id="374" r:id="rId5"/>
    <p:sldId id="381" r:id="rId6"/>
    <p:sldId id="382" r:id="rId7"/>
    <p:sldId id="386" r:id="rId8"/>
    <p:sldId id="387" r:id="rId9"/>
    <p:sldId id="388" r:id="rId10"/>
    <p:sldId id="389" r:id="rId11"/>
    <p:sldId id="390" r:id="rId12"/>
    <p:sldId id="515" r:id="rId13"/>
    <p:sldId id="513" r:id="rId14"/>
    <p:sldId id="391" r:id="rId15"/>
    <p:sldId id="392" r:id="rId16"/>
    <p:sldId id="393" r:id="rId17"/>
    <p:sldId id="394" r:id="rId18"/>
    <p:sldId id="395" r:id="rId19"/>
    <p:sldId id="516" r:id="rId20"/>
    <p:sldId id="397" r:id="rId21"/>
    <p:sldId id="398" r:id="rId22"/>
    <p:sldId id="399" r:id="rId23"/>
    <p:sldId id="400" r:id="rId24"/>
    <p:sldId id="401" r:id="rId25"/>
    <p:sldId id="471" r:id="rId26"/>
    <p:sldId id="469" r:id="rId27"/>
    <p:sldId id="514" r:id="rId28"/>
    <p:sldId id="402" r:id="rId29"/>
    <p:sldId id="405" r:id="rId30"/>
    <p:sldId id="472" r:id="rId31"/>
    <p:sldId id="343" r:id="rId32"/>
    <p:sldId id="345" r:id="rId33"/>
    <p:sldId id="512" r:id="rId34"/>
    <p:sldId id="473" r:id="rId35"/>
    <p:sldId id="428" r:id="rId36"/>
    <p:sldId id="429" r:id="rId37"/>
    <p:sldId id="430" r:id="rId38"/>
    <p:sldId id="474" r:id="rId39"/>
    <p:sldId id="432" r:id="rId40"/>
    <p:sldId id="434" r:id="rId41"/>
    <p:sldId id="435" r:id="rId42"/>
    <p:sldId id="436" r:id="rId43"/>
    <p:sldId id="437" r:id="rId44"/>
    <p:sldId id="439" r:id="rId45"/>
    <p:sldId id="440" r:id="rId46"/>
    <p:sldId id="44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57"/>
    <p:restoredTop sz="92580" autoAdjust="0"/>
  </p:normalViewPr>
  <p:slideViewPr>
    <p:cSldViewPr>
      <p:cViewPr>
        <p:scale>
          <a:sx n="100" d="100"/>
          <a:sy n="100" d="100"/>
        </p:scale>
        <p:origin x="352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26" Type="http://schemas.openxmlformats.org/officeDocument/2006/relationships/image" Target="../media/image730.png"/><Relationship Id="rId3" Type="http://schemas.openxmlformats.org/officeDocument/2006/relationships/image" Target="../media/image500.png"/><Relationship Id="rId21" Type="http://schemas.openxmlformats.org/officeDocument/2006/relationships/image" Target="../media/image6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24" Type="http://schemas.openxmlformats.org/officeDocument/2006/relationships/image" Target="../media/image71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23" Type="http://schemas.openxmlformats.org/officeDocument/2006/relationships/image" Target="../media/image70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6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750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2" Type="http://schemas.openxmlformats.org/officeDocument/2006/relationships/image" Target="../media/image740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32" Type="http://schemas.openxmlformats.org/officeDocument/2006/relationships/image" Target="../media/image700.png"/><Relationship Id="rId5" Type="http://schemas.openxmlformats.org/officeDocument/2006/relationships/image" Target="../media/image7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31" Type="http://schemas.openxmlformats.org/officeDocument/2006/relationships/image" Target="../media/image690.png"/><Relationship Id="rId4" Type="http://schemas.openxmlformats.org/officeDocument/2006/relationships/image" Target="../media/image7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Relationship Id="rId30" Type="http://schemas.openxmlformats.org/officeDocument/2006/relationships/image" Target="../media/image6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2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2.png"/><Relationship Id="rId13" Type="http://schemas.openxmlformats.org/officeDocument/2006/relationships/image" Target="../media/image1012.png"/><Relationship Id="rId18" Type="http://schemas.openxmlformats.org/officeDocument/2006/relationships/image" Target="../media/image1041.png"/><Relationship Id="rId26" Type="http://schemas.openxmlformats.org/officeDocument/2006/relationships/image" Target="../media/image1112.png"/><Relationship Id="rId3" Type="http://schemas.openxmlformats.org/officeDocument/2006/relationships/image" Target="../media/image931.png"/><Relationship Id="rId21" Type="http://schemas.openxmlformats.org/officeDocument/2006/relationships/image" Target="../media/image1072.png"/><Relationship Id="rId7" Type="http://schemas.openxmlformats.org/officeDocument/2006/relationships/image" Target="../media/image962.png"/><Relationship Id="rId12" Type="http://schemas.openxmlformats.org/officeDocument/2006/relationships/image" Target="../media/image100.png"/><Relationship Id="rId17" Type="http://schemas.openxmlformats.org/officeDocument/2006/relationships/image" Target="../media/image1031.png"/><Relationship Id="rId25" Type="http://schemas.openxmlformats.org/officeDocument/2006/relationships/image" Target="../media/image1101.png"/><Relationship Id="rId2" Type="http://schemas.openxmlformats.org/officeDocument/2006/relationships/image" Target="../media/image920.png"/><Relationship Id="rId16" Type="http://schemas.openxmlformats.org/officeDocument/2006/relationships/image" Target="../media/image1021.png"/><Relationship Id="rId20" Type="http://schemas.openxmlformats.org/officeDocument/2006/relationships/image" Target="../media/image10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2.png"/><Relationship Id="rId11" Type="http://schemas.openxmlformats.org/officeDocument/2006/relationships/image" Target="../media/image312.png"/><Relationship Id="rId24" Type="http://schemas.openxmlformats.org/officeDocument/2006/relationships/image" Target="../media/image1092.png"/><Relationship Id="rId5" Type="http://schemas.openxmlformats.org/officeDocument/2006/relationships/image" Target="../media/image942.png"/><Relationship Id="rId15" Type="http://schemas.openxmlformats.org/officeDocument/2006/relationships/image" Target="../media/image350.png"/><Relationship Id="rId23" Type="http://schemas.openxmlformats.org/officeDocument/2006/relationships/image" Target="../media/image440.png"/><Relationship Id="rId10" Type="http://schemas.openxmlformats.org/officeDocument/2006/relationships/image" Target="../media/image992.png"/><Relationship Id="rId19" Type="http://schemas.openxmlformats.org/officeDocument/2006/relationships/image" Target="../media/image1051.png"/><Relationship Id="rId4" Type="http://schemas.openxmlformats.org/officeDocument/2006/relationships/image" Target="../media/image230.png"/><Relationship Id="rId9" Type="http://schemas.openxmlformats.org/officeDocument/2006/relationships/image" Target="../media/image980.png"/><Relationship Id="rId14" Type="http://schemas.openxmlformats.org/officeDocument/2006/relationships/image" Target="../media/image330.png"/><Relationship Id="rId22" Type="http://schemas.openxmlformats.org/officeDocument/2006/relationships/image" Target="../media/image108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2.png"/><Relationship Id="rId13" Type="http://schemas.openxmlformats.org/officeDocument/2006/relationships/image" Target="../media/image350.png"/><Relationship Id="rId18" Type="http://schemas.openxmlformats.org/officeDocument/2006/relationships/image" Target="../media/image1062.png"/><Relationship Id="rId26" Type="http://schemas.openxmlformats.org/officeDocument/2006/relationships/image" Target="../media/image1160.png"/><Relationship Id="rId3" Type="http://schemas.openxmlformats.org/officeDocument/2006/relationships/image" Target="../media/image1122.png"/><Relationship Id="rId21" Type="http://schemas.openxmlformats.org/officeDocument/2006/relationships/image" Target="../media/image1092.png"/><Relationship Id="rId7" Type="http://schemas.openxmlformats.org/officeDocument/2006/relationships/image" Target="../media/image980.png"/><Relationship Id="rId12" Type="http://schemas.openxmlformats.org/officeDocument/2006/relationships/image" Target="../media/image330.png"/><Relationship Id="rId17" Type="http://schemas.openxmlformats.org/officeDocument/2006/relationships/image" Target="../media/image1051.png"/><Relationship Id="rId25" Type="http://schemas.openxmlformats.org/officeDocument/2006/relationships/image" Target="../media/image1151.png"/><Relationship Id="rId2" Type="http://schemas.openxmlformats.org/officeDocument/2006/relationships/image" Target="../media/image230.png"/><Relationship Id="rId16" Type="http://schemas.openxmlformats.org/officeDocument/2006/relationships/image" Target="../media/image1041.png"/><Relationship Id="rId20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1012.png"/><Relationship Id="rId24" Type="http://schemas.openxmlformats.org/officeDocument/2006/relationships/image" Target="../media/image1141.png"/><Relationship Id="rId5" Type="http://schemas.openxmlformats.org/officeDocument/2006/relationships/image" Target="../media/image962.png"/><Relationship Id="rId15" Type="http://schemas.openxmlformats.org/officeDocument/2006/relationships/image" Target="../media/image1031.png"/><Relationship Id="rId23" Type="http://schemas.openxmlformats.org/officeDocument/2006/relationships/image" Target="../media/image1131.png"/><Relationship Id="rId10" Type="http://schemas.openxmlformats.org/officeDocument/2006/relationships/image" Target="../media/image100.png"/><Relationship Id="rId19" Type="http://schemas.openxmlformats.org/officeDocument/2006/relationships/image" Target="../media/image1082.png"/><Relationship Id="rId4" Type="http://schemas.openxmlformats.org/officeDocument/2006/relationships/image" Target="../media/image952.png"/><Relationship Id="rId9" Type="http://schemas.openxmlformats.org/officeDocument/2006/relationships/image" Target="../media/image312.png"/><Relationship Id="rId14" Type="http://schemas.openxmlformats.org/officeDocument/2006/relationships/image" Target="../media/image1021.png"/><Relationship Id="rId22" Type="http://schemas.openxmlformats.org/officeDocument/2006/relationships/image" Target="../media/image110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n_of_medians" TargetMode="External"/><Relationship Id="rId2" Type="http://schemas.openxmlformats.org/officeDocument/2006/relationships/hyperlink" Target="https://en.wikipedia.org/wiki/Quicksel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Quickselect</a:t>
            </a:r>
            <a:r>
              <a:rPr lang="en-US" dirty="0"/>
              <a:t> and Median of Medians:</a:t>
            </a:r>
            <a:br>
              <a:rPr lang="en-US" dirty="0"/>
            </a:br>
            <a:r>
              <a:rPr lang="en-US" dirty="0"/>
              <a:t>Improving Quicksort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26" t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51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3B7B4-9512-A34C-8AF6-7E30084430FF}"/>
              </a:ext>
            </a:extLst>
          </p:cNvPr>
          <p:cNvSpPr txBox="1"/>
          <p:nvPr/>
        </p:nvSpPr>
        <p:spPr>
          <a:xfrm>
            <a:off x="8352223" y="1512301"/>
            <a:ext cx="297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now using “x” to refer to  pivot value. We called it “p”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142076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17031" y="1777404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3858601" y="669236"/>
            <a:ext cx="451798" cy="3734939"/>
          </a:xfrm>
          <a:prstGeom prst="rightBrace">
            <a:avLst>
              <a:gd name="adj1" fmla="val 8333"/>
              <a:gd name="adj2" fmla="val 4969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blipFill>
                <a:blip r:embed="rId2"/>
                <a:stretch>
                  <a:fillRect l="-442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7333004" y="1475498"/>
            <a:ext cx="451797" cy="2122410"/>
          </a:xfrm>
          <a:prstGeom prst="rightBrace">
            <a:avLst>
              <a:gd name="adj1" fmla="val 8333"/>
              <a:gd name="adj2" fmla="val 5109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blipFill>
                <a:blip r:embed="rId3"/>
                <a:stretch>
                  <a:fillRect l="-384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put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xactly where it belongs at </a:t>
                </a:r>
                <a:r>
                  <a:rPr lang="en-US" sz="2400" u="sng" dirty="0"/>
                  <a:t>position 8</a:t>
                </a:r>
                <a:r>
                  <a:rPr lang="en-US" sz="2400" dirty="0"/>
                  <a:t> (the split-point)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blipFill>
                <a:blip r:embed="rId4"/>
                <a:stretch>
                  <a:fillRect t="-8108" r="-31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6255631" y="2358145"/>
            <a:ext cx="0" cy="78441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ln w="317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Remember: we’re looking for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baseline="30000" dirty="0" err="1"/>
                  <a:t>th</a:t>
                </a:r>
                <a:r>
                  <a:rPr lang="en-US" sz="2400" b="1" dirty="0"/>
                  <a:t> order statistic</a:t>
                </a:r>
              </a:p>
              <a:p>
                <a:r>
                  <a:rPr lang="en-US" sz="2400" dirty="0"/>
                  <a:t>If the split-point (8)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we’re done!  The value stored at the split-point is the result.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left sub-list (using same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right sub-list (using an adjusted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For example, if we wanted the 10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order statistic in the entire list, here that would be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order statistic in the right sub-list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blipFill>
                <a:blip r:embed="rId5"/>
                <a:stretch>
                  <a:fillRect l="-963" t="-4587" r="-1651" b="-825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27C7BFA-6E1D-9043-A8EE-B11704E30E1C}"/>
              </a:ext>
            </a:extLst>
          </p:cNvPr>
          <p:cNvSpPr/>
          <p:nvPr/>
        </p:nvSpPr>
        <p:spPr>
          <a:xfrm>
            <a:off x="22170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132A3D-02CE-6E47-BB3C-C0B11E597570}"/>
              </a:ext>
            </a:extLst>
          </p:cNvPr>
          <p:cNvSpPr/>
          <p:nvPr/>
        </p:nvSpPr>
        <p:spPr>
          <a:xfrm>
            <a:off x="27504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42279-5755-054F-BBB9-69E9CB069DA6}"/>
              </a:ext>
            </a:extLst>
          </p:cNvPr>
          <p:cNvSpPr/>
          <p:nvPr/>
        </p:nvSpPr>
        <p:spPr>
          <a:xfrm>
            <a:off x="32844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913808-44AC-7445-991F-DCFAB0853FEA}"/>
              </a:ext>
            </a:extLst>
          </p:cNvPr>
          <p:cNvSpPr/>
          <p:nvPr/>
        </p:nvSpPr>
        <p:spPr>
          <a:xfrm>
            <a:off x="38178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792E55-1E21-4849-BDCF-5785D4F0C932}"/>
              </a:ext>
            </a:extLst>
          </p:cNvPr>
          <p:cNvSpPr/>
          <p:nvPr/>
        </p:nvSpPr>
        <p:spPr>
          <a:xfrm>
            <a:off x="43512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8A65A-9ECA-2042-B322-D332C667099B}"/>
              </a:ext>
            </a:extLst>
          </p:cNvPr>
          <p:cNvSpPr/>
          <p:nvPr/>
        </p:nvSpPr>
        <p:spPr>
          <a:xfrm>
            <a:off x="48851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5CDB7-8CF7-EF45-B385-4F51D319EEF2}"/>
              </a:ext>
            </a:extLst>
          </p:cNvPr>
          <p:cNvSpPr/>
          <p:nvPr/>
        </p:nvSpPr>
        <p:spPr>
          <a:xfrm>
            <a:off x="54185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B7FEF8-BA76-5E4E-B857-A1427D4A2860}"/>
              </a:ext>
            </a:extLst>
          </p:cNvPr>
          <p:cNvSpPr/>
          <p:nvPr/>
        </p:nvSpPr>
        <p:spPr>
          <a:xfrm>
            <a:off x="59519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C92D7-B3C1-FA42-A1E2-71CE83E9E56F}"/>
              </a:ext>
            </a:extLst>
          </p:cNvPr>
          <p:cNvSpPr/>
          <p:nvPr/>
        </p:nvSpPr>
        <p:spPr>
          <a:xfrm>
            <a:off x="64859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66B635-ACC6-B74C-A7BE-F5C37B983CE3}"/>
              </a:ext>
            </a:extLst>
          </p:cNvPr>
          <p:cNvSpPr/>
          <p:nvPr/>
        </p:nvSpPr>
        <p:spPr>
          <a:xfrm>
            <a:off x="70193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B13150-683C-8F45-B059-3720B654C18C}"/>
              </a:ext>
            </a:extLst>
          </p:cNvPr>
          <p:cNvSpPr/>
          <p:nvPr/>
        </p:nvSpPr>
        <p:spPr>
          <a:xfrm>
            <a:off x="75527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7809A6-08C9-F34A-A4F4-D433852FD64B}"/>
              </a:ext>
            </a:extLst>
          </p:cNvPr>
          <p:cNvSpPr/>
          <p:nvPr/>
        </p:nvSpPr>
        <p:spPr>
          <a:xfrm>
            <a:off x="8086707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AD3856-05E7-7246-802C-4ED2A2E41152}"/>
              </a:ext>
            </a:extLst>
          </p:cNvPr>
          <p:cNvSpPr txBox="1"/>
          <p:nvPr/>
        </p:nvSpPr>
        <p:spPr>
          <a:xfrm>
            <a:off x="457200" y="1276841"/>
            <a:ext cx="990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  <a:p>
            <a:r>
              <a:rPr lang="en-US" dirty="0"/>
              <a:t>in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1BF424-FEFB-CE4B-BDAC-D11DC89452A8}"/>
              </a:ext>
            </a:extLst>
          </p:cNvPr>
          <p:cNvCxnSpPr>
            <a:cxnSpLocks/>
          </p:cNvCxnSpPr>
          <p:nvPr/>
        </p:nvCxnSpPr>
        <p:spPr>
          <a:xfrm flipV="1">
            <a:off x="1449729" y="1457580"/>
            <a:ext cx="65300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00A-56C8-624E-A850-FF584D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Pseudocode for </a:t>
            </a:r>
            <a:r>
              <a:rPr lang="en-US" dirty="0" err="1"/>
              <a:t>Quickselect</a:t>
            </a:r>
            <a:endParaRPr lang="en-US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A944143-6C65-7E4A-8536-DFA677B1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8717"/>
            <a:ext cx="7515943" cy="390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5929-D474-CE4B-849F-C94DAD1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D45BC-457A-8442-A75D-668C3F788C6A}"/>
              </a:ext>
            </a:extLst>
          </p:cNvPr>
          <p:cNvSpPr txBox="1"/>
          <p:nvPr/>
        </p:nvSpPr>
        <p:spPr>
          <a:xfrm>
            <a:off x="4191000" y="301328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number of elements in left sub-list + 1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89409-4E22-6549-9CCC-F43A7622C13D}"/>
              </a:ext>
            </a:extLst>
          </p:cNvPr>
          <p:cNvSpPr txBox="1"/>
          <p:nvPr/>
        </p:nvSpPr>
        <p:spPr>
          <a:xfrm>
            <a:off x="4572000" y="5300335"/>
            <a:ext cx="648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note adjustment to </a:t>
            </a:r>
            <a:r>
              <a:rPr lang="en-US" sz="2400" i="1" dirty="0" err="1">
                <a:latin typeface="Times" pitchFamily="2" charset="0"/>
              </a:rPr>
              <a:t>i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dirty="0">
                <a:latin typeface="Times" pitchFamily="2" charset="0"/>
              </a:rPr>
              <a:t>when recursing on right side</a:t>
            </a:r>
            <a:endParaRPr lang="en-US" sz="2400" i="1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DFB82-57C0-D745-A4D2-DEAC3EFE7E2A}"/>
              </a:ext>
            </a:extLst>
          </p:cNvPr>
          <p:cNvSpPr txBox="1"/>
          <p:nvPr/>
        </p:nvSpPr>
        <p:spPr>
          <a:xfrm>
            <a:off x="1219200" y="6019800"/>
            <a:ext cx="78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In CLRS, they’re using a partition that randomly chooses the pivot element.</a:t>
            </a:r>
          </a:p>
          <a:p>
            <a:r>
              <a:rPr lang="en-US" dirty="0"/>
              <a:t>That’s why you see “Randomized” in the names here. Ignore that for the moment.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A9CE-2721-F443-B546-3CE989679280}"/>
              </a:ext>
            </a:extLst>
          </p:cNvPr>
          <p:cNvSpPr txBox="1"/>
          <p:nvPr/>
        </p:nvSpPr>
        <p:spPr>
          <a:xfrm>
            <a:off x="7924800" y="4876800"/>
            <a:ext cx="685800" cy="4378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4FF3-E32F-E448-8DE7-CDFB572C7993}"/>
              </a:ext>
            </a:extLst>
          </p:cNvPr>
          <p:cNvSpPr txBox="1"/>
          <p:nvPr/>
        </p:nvSpPr>
        <p:spPr>
          <a:xfrm>
            <a:off x="8572500" y="1240188"/>
            <a:ext cx="2971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– the list</a:t>
            </a:r>
          </a:p>
          <a:p>
            <a:r>
              <a:rPr lang="en-US" dirty="0"/>
              <a:t>p – index of first item</a:t>
            </a:r>
            <a:br>
              <a:rPr lang="en-US" dirty="0"/>
            </a:br>
            <a:r>
              <a:rPr lang="en-US" dirty="0"/>
              <a:t>r – index of last item</a:t>
            </a:r>
          </a:p>
          <a:p>
            <a:r>
              <a:rPr lang="en-US" dirty="0" err="1"/>
              <a:t>i</a:t>
            </a:r>
            <a:r>
              <a:rPr lang="en-US" dirty="0"/>
              <a:t> – find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smallest item</a:t>
            </a:r>
          </a:p>
          <a:p>
            <a:r>
              <a:rPr lang="en-US" dirty="0"/>
              <a:t>q – pivot location</a:t>
            </a:r>
          </a:p>
          <a:p>
            <a:r>
              <a:rPr lang="en-US" dirty="0"/>
              <a:t>k – number on left + 1</a:t>
            </a:r>
          </a:p>
        </p:txBody>
      </p:sp>
    </p:spTree>
    <p:extLst>
      <p:ext uri="{BB962C8B-B14F-4D97-AF65-F5344CB8AC3E}">
        <p14:creationId xmlns:p14="http://schemas.microsoft.com/office/powerpoint/2010/main" val="386830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3DF-8731-D344-BB8C-CDB3113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These 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ADE0-18A7-1042-B878-1EA7F1EE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calls, show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q</a:t>
            </a:r>
            <a:r>
              <a:rPr lang="en-US" dirty="0"/>
              <a:t> after each partition,</a:t>
            </a:r>
          </a:p>
          <a:p>
            <a:pPr lvl="1"/>
            <a:r>
              <a:rPr lang="en-US" dirty="0"/>
              <a:t>Which recursive calls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DA9F-5A41-E148-9794-3621704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7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7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 for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makes a good Pivot for </a:t>
                </a:r>
                <a:r>
                  <a:rPr lang="en-US" dirty="0" err="1"/>
                  <a:t>Quickselect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Roughly even split between left and right</a:t>
                </a:r>
              </a:p>
              <a:p>
                <a:pPr lvl="1"/>
                <a:r>
                  <a:rPr lang="en-US" dirty="0"/>
                  <a:t>Ideally: median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Here’s what’s next:</a:t>
                </a:r>
              </a:p>
              <a:p>
                <a:pPr lvl="1"/>
                <a:r>
                  <a:rPr lang="en-US" dirty="0"/>
                  <a:t>First, </a:t>
                </a:r>
                <a:r>
                  <a:rPr lang="en-US" b="1" dirty="0"/>
                  <a:t>median of medians </a:t>
                </a:r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Finds something close to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Second, we can prove that when its result used with </a:t>
                </a:r>
                <a:r>
                  <a:rPr lang="en-US" dirty="0" err="1"/>
                  <a:t>Quickselect’s</a:t>
                </a:r>
                <a:r>
                  <a:rPr lang="en-US" dirty="0"/>
                  <a:t> partition, then </a:t>
                </a:r>
                <a:r>
                  <a:rPr lang="en-US" dirty="0" err="1"/>
                  <a:t>Quickselect</a:t>
                </a:r>
                <a:r>
                  <a:rPr lang="en-US" dirty="0"/>
                  <a:t> is guaranteed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Because we now have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way to find the median, this guarantees Quicksort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We have to do all this for every call to Partition in Quicksort</a:t>
                </a:r>
              </a:p>
              <a:p>
                <a:pPr lvl="2"/>
                <a:r>
                  <a:rPr lang="en-US" dirty="0"/>
                  <a:t>We could just use the value returned by median of medians for Quicksort’s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791245" y="1625897"/>
            <a:ext cx="26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45951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47800"/>
          </a:xfrm>
        </p:spPr>
        <p:txBody>
          <a:bodyPr/>
          <a:lstStyle/>
          <a:p>
            <a:r>
              <a:rPr lang="en-US" dirty="0"/>
              <a:t>What makes a “pretty good”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6507" y="276026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26488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way to select a “pretty 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pPr lvl="1"/>
            <a:r>
              <a:rPr lang="en-US" dirty="0"/>
              <a:t>I.e. it’s in the middle 40% (±20% of the true median)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  <a:p>
            <a:endParaRPr lang="en-US" dirty="0"/>
          </a:p>
          <a:p>
            <a:r>
              <a:rPr lang="en-US" dirty="0"/>
              <a:t>CLRS, pp. 220-221</a:t>
            </a:r>
          </a:p>
          <a:p>
            <a:r>
              <a:rPr lang="en-US" dirty="0">
                <a:hlinkClick r:id="rId2"/>
              </a:rPr>
              <a:t>https://en.wikipedia.org/wiki/Median_of_medians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00300" y="22860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753738" y="2895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  <a:br>
              <a:rPr lang="en-US" dirty="0"/>
            </a:br>
            <a:r>
              <a:rPr lang="en-US" dirty="0"/>
              <a:t>     (using insertion sort: n=5, 20 comparisons)</a:t>
            </a:r>
            <a:br>
              <a:rPr lang="en-US" dirty="0"/>
            </a:b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400300" y="42291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752600" y="4778829"/>
            <a:ext cx="8915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, this</a:t>
            </a:r>
            <a:br>
              <a:rPr lang="en-US" dirty="0"/>
            </a:br>
            <a:r>
              <a:rPr lang="en-US" dirty="0"/>
              <a:t>     algorithm, called recursively, on list of medians)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399127" y="59436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C2CF03-A82F-524A-B67B-A4EEE6ED306F}"/>
              </a:ext>
            </a:extLst>
          </p:cNvPr>
          <p:cNvSpPr txBox="1"/>
          <p:nvPr/>
        </p:nvSpPr>
        <p:spPr>
          <a:xfrm>
            <a:off x="7736007" y="5876988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medians!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DD57EE-6377-6547-BE44-B75243827CE8}"/>
              </a:ext>
            </a:extLst>
          </p:cNvPr>
          <p:cNvSpPr txBox="1"/>
          <p:nvPr/>
        </p:nvSpPr>
        <p:spPr>
          <a:xfrm>
            <a:off x="9391507" y="1544419"/>
            <a:ext cx="2552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chunks!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F120CC-1654-AF4E-B00B-A7CC4548F45B}"/>
              </a:ext>
            </a:extLst>
          </p:cNvPr>
          <p:cNvCxnSpPr>
            <a:cxnSpLocks/>
          </p:cNvCxnSpPr>
          <p:nvPr/>
        </p:nvCxnSpPr>
        <p:spPr>
          <a:xfrm flipH="1" flipV="1">
            <a:off x="6068634" y="6076950"/>
            <a:ext cx="1667515" cy="1232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2FF38F-4C11-F14E-9756-195D575B7697}"/>
              </a:ext>
            </a:extLst>
          </p:cNvPr>
          <p:cNvCxnSpPr>
            <a:cxnSpLocks/>
          </p:cNvCxnSpPr>
          <p:nvPr/>
        </p:nvCxnSpPr>
        <p:spPr>
          <a:xfrm flipH="1">
            <a:off x="8915400" y="1916874"/>
            <a:ext cx="476108" cy="3191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Chapter 9</a:t>
            </a:r>
          </a:p>
          <a:p>
            <a:r>
              <a:rPr lang="en-US" dirty="0"/>
              <a:t>Wikipedia articles on </a:t>
            </a:r>
            <a:r>
              <a:rPr lang="en-US" dirty="0" err="1"/>
              <a:t>Quickselect</a:t>
            </a:r>
            <a:r>
              <a:rPr lang="en-US" dirty="0"/>
              <a:t> and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9067800" cy="76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Imagine each chunk sorted, chunks ordered by their medians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93A04EBA-D022-0D4B-95C9-525432782070}"/>
              </a:ext>
            </a:extLst>
          </p:cNvPr>
          <p:cNvSpPr txBox="1"/>
          <p:nvPr/>
        </p:nvSpPr>
        <p:spPr>
          <a:xfrm>
            <a:off x="8955207" y="5695964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so not a small number!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7ECCFD-F1E1-0249-931C-5DC348276B10}"/>
              </a:ext>
            </a:extLst>
          </p:cNvPr>
          <p:cNvCxnSpPr>
            <a:cxnSpLocks/>
          </p:cNvCxnSpPr>
          <p:nvPr/>
        </p:nvCxnSpPr>
        <p:spPr>
          <a:xfrm flipH="1">
            <a:off x="6897523" y="6019130"/>
            <a:ext cx="2057827" cy="2780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0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809181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ECEEF-D7FC-DD49-B7C4-D2222B970AA2}"/>
              </a:ext>
            </a:extLst>
          </p:cNvPr>
          <p:cNvSpPr/>
          <p:nvPr/>
        </p:nvSpPr>
        <p:spPr>
          <a:xfrm>
            <a:off x="5867400" y="2569803"/>
            <a:ext cx="2000819" cy="1849797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A0BBB-A0AB-4D46-B6F6-DD4DDBD41443}"/>
              </a:ext>
            </a:extLst>
          </p:cNvPr>
          <p:cNvSpPr txBox="1"/>
          <p:nvPr/>
        </p:nvSpPr>
        <p:spPr>
          <a:xfrm>
            <a:off x="8554576" y="3496542"/>
            <a:ext cx="3210848" cy="7078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Worried about the details of this math?  See CLRS p. 221</a:t>
            </a:r>
          </a:p>
        </p:txBody>
      </p:sp>
    </p:spTree>
    <p:extLst>
      <p:ext uri="{BB962C8B-B14F-4D97-AF65-F5344CB8AC3E}">
        <p14:creationId xmlns:p14="http://schemas.microsoft.com/office/powerpoint/2010/main" val="197741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of </a:t>
            </a:r>
            <a:r>
              <a:rPr lang="en-US" dirty="0" err="1"/>
              <a:t>Quickselect</a:t>
            </a:r>
            <a:r>
              <a:rPr lang="en-US" dirty="0"/>
              <a:t> with 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What’s the cost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Quickselect</a:t>
                </a:r>
                <a:r>
                  <a:rPr lang="en-US" dirty="0">
                    <a:solidFill>
                      <a:schemeClr val="tx1"/>
                    </a:solidFill>
                  </a:rPr>
                  <a:t> with Median of Medians?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recurse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147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blipFill>
                <a:blip r:embed="rId4"/>
                <a:stretch>
                  <a:fillRect l="-57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Run-time M(n) for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1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50673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blipFill>
                <a:blip r:embed="rId2"/>
                <a:stretch>
                  <a:fillRect r="-356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blipFill>
                <a:blip r:embed="rId3"/>
                <a:stretch>
                  <a:fillRect r="-259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blipFill>
                <a:blip r:embed="rId4"/>
                <a:stretch>
                  <a:fillRect r="-31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blipFill>
                <a:blip r:embed="rId5"/>
                <a:stretch>
                  <a:fillRect r="-183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35720" y="3265814"/>
            <a:ext cx="694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We can show by proof by induction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/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blipFill>
                <a:blip r:embed="rId6"/>
                <a:stretch>
                  <a:fillRect r="-27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/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blipFill>
                <a:blip r:embed="rId7"/>
                <a:stretch>
                  <a:fillRect r="-18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E1A5E54-A261-8844-B5E0-F990220A247E}"/>
              </a:ext>
            </a:extLst>
          </p:cNvPr>
          <p:cNvSpPr txBox="1"/>
          <p:nvPr/>
        </p:nvSpPr>
        <p:spPr>
          <a:xfrm>
            <a:off x="5409235" y="3992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30950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blipFill>
                <a:blip r:embed="rId4"/>
                <a:stretch>
                  <a:fillRect l="-396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/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Base Case: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which is true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  <a:blipFill>
                <a:blip r:embed="rId5"/>
                <a:stretch>
                  <a:fillRect l="-1558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/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Strictly speaking, we can handle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 dirty="0"/>
                  <a:t>, but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dirty="0"/>
                  <a:t> to simplify the analysis here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/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O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blipFill>
                <a:blip r:embed="rId7"/>
                <a:stretch>
                  <a:fillRect l="-396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 t="-149020" b="-20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Inductive hypothesis: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blipFill>
                <a:blip r:embed="rId4"/>
                <a:stretch>
                  <a:fillRect l="-182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F09D3FC-75D6-40E6-8694-22C04A8C84CD}"/>
              </a:ext>
            </a:extLst>
          </p:cNvPr>
          <p:cNvSpPr/>
          <p:nvPr/>
        </p:nvSpPr>
        <p:spPr>
          <a:xfrm>
            <a:off x="533400" y="2731537"/>
            <a:ext cx="2465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Inductive step: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/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  <a:blipFill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/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/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/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  <a:blipFill>
                <a:blip r:embed="rId9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E54263-076D-1247-83B2-373FCC091B4A}"/>
              </a:ext>
            </a:extLst>
          </p:cNvPr>
          <p:cNvSpPr txBox="1"/>
          <p:nvPr/>
        </p:nvSpPr>
        <p:spPr>
          <a:xfrm>
            <a:off x="183887" y="4088794"/>
            <a:ext cx="25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Use inductive hypothesis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A7D24-39A4-2249-892F-FD6791DA3A15}"/>
              </a:ext>
            </a:extLst>
          </p:cNvPr>
          <p:cNvSpPr txBox="1"/>
          <p:nvPr/>
        </p:nvSpPr>
        <p:spPr>
          <a:xfrm>
            <a:off x="36576" y="5107497"/>
            <a:ext cx="26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Simplify terms w/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/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C0000"/>
                    </a:solidFill>
                  </a:rPr>
                  <a:t>We’ve proved inductive </a:t>
                </a:r>
              </a:p>
              <a:p>
                <a:r>
                  <a:rPr lang="en-US" b="1" dirty="0">
                    <a:solidFill>
                      <a:srgbClr val="CC0000"/>
                    </a:solidFill>
                  </a:rPr>
                  <a:t>hypothesis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CC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blipFill>
                <a:blip r:embed="rId10"/>
                <a:stretch>
                  <a:fillRect l="-2030" t="-3846" r="-10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FA7FD-2FE0-E741-81E6-00AD27DE736B}"/>
              </a:ext>
            </a:extLst>
          </p:cNvPr>
          <p:cNvCxnSpPr>
            <a:cxnSpLocks/>
          </p:cNvCxnSpPr>
          <p:nvPr/>
        </p:nvCxnSpPr>
        <p:spPr>
          <a:xfrm>
            <a:off x="7162800" y="6241695"/>
            <a:ext cx="15240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171411-AE8A-9D4F-840B-77EDFE78A01C}"/>
              </a:ext>
            </a:extLst>
          </p:cNvPr>
          <p:cNvCxnSpPr>
            <a:cxnSpLocks/>
          </p:cNvCxnSpPr>
          <p:nvPr/>
        </p:nvCxnSpPr>
        <p:spPr>
          <a:xfrm>
            <a:off x="5338858" y="2707247"/>
            <a:ext cx="1976342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6" grpId="0"/>
      <p:bldP spid="17" grpId="0"/>
      <p:bldP spid="15" grpId="0"/>
      <p:bldP spid="15" grpId="1"/>
      <p:bldP spid="16" grpId="0"/>
      <p:bldP spid="16" grpId="1"/>
      <p:bldP spid="2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334-D2C8-7C4A-A5DD-9C13C9F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‘Obvious’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“obvious” approach to Selection Problem:</a:t>
                </a:r>
              </a:p>
              <a:p>
                <a:pPr lvl="1"/>
                <a:r>
                  <a:rPr lang="en-US" dirty="0"/>
                  <a:t>Given list and value </a:t>
                </a:r>
                <a:r>
                  <a:rPr lang="en-US" i="1" dirty="0" err="1"/>
                  <a:t>i</a:t>
                </a:r>
                <a:r>
                  <a:rPr lang="en-US" dirty="0"/>
                  <a:t>:  Sort list, then choose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item</a:t>
                </a:r>
              </a:p>
              <a:p>
                <a:pPr lvl="1"/>
                <a:r>
                  <a:rPr lang="en-US" dirty="0"/>
                  <a:t>We’ve only seen sorting algorithms that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Later we’ll show this really is a lower-bound</a:t>
                </a:r>
              </a:p>
              <a:p>
                <a:pPr lvl="1"/>
                <a:r>
                  <a:rPr lang="en-US" dirty="0"/>
                  <a:t>So this approach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:r>
                  <a:rPr lang="en-US" dirty="0" err="1"/>
                  <a:t>Quickselect</a:t>
                </a:r>
                <a:r>
                  <a:rPr lang="en-US" dirty="0"/>
                  <a:t> is asymptotically better than this sorting-based solution for Selection Problem!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E665-151A-1842-9BFE-86316B5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9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1742931" y="13335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partition,</a:t>
            </a:r>
            <a:br>
              <a:rPr lang="en-US" dirty="0"/>
            </a:br>
            <a:r>
              <a:rPr lang="en-US" dirty="0"/>
              <a:t>we’re guaranteed to use true median, 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20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</a:t>
                </a:r>
                <a:r>
                  <a:rPr lang="en-US" u="sng" dirty="0"/>
                  <a:t>guarantees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But, this approach has very large constants</a:t>
                </a:r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Choose random pivot for Quicksort</a:t>
                </a:r>
              </a:p>
              <a:p>
                <a:pPr lvl="1"/>
                <a:r>
                  <a:rPr lang="en-US" dirty="0"/>
                  <a:t>Very small constant (random() is a fast algorithm)</a:t>
                </a:r>
              </a:p>
              <a:p>
                <a:pPr lvl="1"/>
                <a:r>
                  <a:rPr lang="en-US" dirty="0"/>
                  <a:t>Can prove the </a:t>
                </a:r>
                <a:r>
                  <a:rPr lang="en-US" i="1" dirty="0"/>
                  <a:t>expected runtime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3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(next):</a:t>
            </a:r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3401516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401516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6317" y="3863181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17" y="3863181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794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0" y="5026967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026967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57600" y="2910082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910082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r="-120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27202" y="5557653"/>
                <a:ext cx="5980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7030A0"/>
                    </a:solidFill>
                  </a:rPr>
                  <a:t>Can we do better than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7030A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202" y="5557653"/>
                <a:ext cx="5980035" cy="584775"/>
              </a:xfrm>
              <a:prstGeom prst="rect">
                <a:avLst/>
              </a:prstGeom>
              <a:blipFill>
                <a:blip r:embed="rId6"/>
                <a:stretch>
                  <a:fillRect l="-2542" t="-12766" r="-148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0300" y="2819400"/>
                <a:ext cx="7391400" cy="31242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600" b="1" u="sng" dirty="0"/>
                  <a:t>Mental Stretch</a:t>
                </a: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sz="36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/>
                      </a:rPr>
                      <m:t>Θ</m:t>
                    </m:r>
                    <m:r>
                      <a:rPr lang="en-US" sz="3600" i="1">
                        <a:latin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3600" i="1">
                        <a:latin typeface="Cambria Math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Hint: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!≤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Hint 2: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!≥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300" y="2819400"/>
                <a:ext cx="7391400" cy="3124200"/>
              </a:xfrm>
              <a:blipFill>
                <a:blip r:embed="rId2"/>
                <a:stretch>
                  <a:fillRect t="-25506" b="-44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2359278" y="199735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2359278" y="199735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 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⋅…⋅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9107" y="3581400"/>
                <a:ext cx="7086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!≤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7" y="3581400"/>
                <a:ext cx="7086600" cy="954107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/>
              <p:nvPr/>
            </p:nvSpPr>
            <p:spPr>
              <a:xfrm>
                <a:off x="2476500" y="4495800"/>
                <a:ext cx="7086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4495800"/>
                <a:ext cx="7086600" cy="138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1981200" y="14733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981200" y="14733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  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1        ⋅…⋅1⋅1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!≥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Ω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  <a:blipFill>
                <a:blip r:embed="rId9"/>
                <a:stretch>
                  <a:fillRect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there is no algorithm which can sort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Non-existence proof!</a:t>
                </a:r>
              </a:p>
              <a:p>
                <a:pPr lvl="1"/>
                <a:r>
                  <a:rPr lang="en-US" dirty="0"/>
                  <a:t>Very hard to do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1604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Sorting algorithms use comparisons to figure out the order of input elements</a:t>
            </a:r>
          </a:p>
          <a:p>
            <a:r>
              <a:rPr lang="en-US" sz="2800" dirty="0"/>
              <a:t>Draw tree to illustrate all possible execution paths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</p:spTree>
    <p:extLst>
      <p:ext uri="{BB962C8B-B14F-4D97-AF65-F5344CB8AC3E}">
        <p14:creationId xmlns:p14="http://schemas.microsoft.com/office/powerpoint/2010/main" val="3053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6847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/>
          </a:bodyPr>
          <a:lstStyle/>
          <a:p>
            <a:r>
              <a:rPr lang="en-US" sz="2800" dirty="0"/>
              <a:t>Worst case run time is the longest execution path</a:t>
            </a:r>
          </a:p>
          <a:p>
            <a:r>
              <a:rPr lang="en-US" sz="2800" dirty="0"/>
              <a:t>i.e., “height” of the decision tree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2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3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79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6847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Conclusion: Worst Case Optimal run time of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There is no (comparison-based) sorting algorithm with run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𝑜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  <a:blipFill>
                <a:blip r:embed="rId2"/>
                <a:stretch>
                  <a:fillRect l="-1079" t="-8108" r="-308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5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86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(will discuss):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79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9AB09B-F3E9-BC47-8252-0EEEC18C1141}"/>
              </a:ext>
            </a:extLst>
          </p:cNvPr>
          <p:cNvSpPr txBox="1"/>
          <p:nvPr/>
        </p:nvSpPr>
        <p:spPr>
          <a:xfrm>
            <a:off x="5334000" y="2622171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CBDC5-72FC-C74A-A238-E41CE0E8856B}"/>
              </a:ext>
            </a:extLst>
          </p:cNvPr>
          <p:cNvSpPr txBox="1"/>
          <p:nvPr/>
        </p:nvSpPr>
        <p:spPr>
          <a:xfrm>
            <a:off x="5334000" y="3127829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3D81C-92B7-E646-BC38-E2E80B30FB06}"/>
              </a:ext>
            </a:extLst>
          </p:cNvPr>
          <p:cNvSpPr txBox="1"/>
          <p:nvPr/>
        </p:nvSpPr>
        <p:spPr>
          <a:xfrm>
            <a:off x="5334000" y="5257800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</p:spTree>
    <p:extLst>
      <p:ext uri="{BB962C8B-B14F-4D97-AF65-F5344CB8AC3E}">
        <p14:creationId xmlns:p14="http://schemas.microsoft.com/office/powerpoint/2010/main" val="3806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Isn’t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10515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properties of sorting algorithms:</a:t>
            </a:r>
          </a:p>
          <a:p>
            <a:r>
              <a:rPr lang="en-US" dirty="0">
                <a:solidFill>
                  <a:srgbClr val="FF0000"/>
                </a:solidFill>
              </a:rPr>
              <a:t>Run Time</a:t>
            </a:r>
          </a:p>
          <a:p>
            <a:pPr lvl="1"/>
            <a:r>
              <a:rPr lang="en-US" dirty="0"/>
              <a:t>Asymptotic Complexity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>
                <a:solidFill>
                  <a:srgbClr val="0070C0"/>
                </a:solidFill>
              </a:rPr>
              <a:t>In Place (or In-Situ)</a:t>
            </a:r>
          </a:p>
          <a:p>
            <a:pPr lvl="1"/>
            <a:r>
              <a:rPr lang="en-US" dirty="0"/>
              <a:t>Done with only constant additional space</a:t>
            </a:r>
          </a:p>
          <a:p>
            <a:r>
              <a:rPr lang="en-US" dirty="0">
                <a:solidFill>
                  <a:srgbClr val="0070C0"/>
                </a:solidFill>
              </a:rPr>
              <a:t>Adaptive</a:t>
            </a:r>
          </a:p>
          <a:p>
            <a:pPr lvl="1"/>
            <a:r>
              <a:rPr lang="en-US" dirty="0"/>
              <a:t>Faster if list is nearly sorted</a:t>
            </a:r>
          </a:p>
          <a:p>
            <a:r>
              <a:rPr lang="en-US" dirty="0">
                <a:solidFill>
                  <a:srgbClr val="0070C0"/>
                </a:solidFill>
              </a:rPr>
              <a:t>Stable</a:t>
            </a:r>
          </a:p>
          <a:p>
            <a:pPr lvl="1"/>
            <a:r>
              <a:rPr lang="en-US" dirty="0"/>
              <a:t>Equal elements remain in original order</a:t>
            </a:r>
          </a:p>
          <a:p>
            <a:r>
              <a:rPr lang="en-US" dirty="0">
                <a:solidFill>
                  <a:srgbClr val="0070C0"/>
                </a:solidFill>
              </a:rPr>
              <a:t>Parallelizable</a:t>
            </a:r>
          </a:p>
          <a:p>
            <a:pPr lvl="1"/>
            <a:r>
              <a:rPr lang="en-US" dirty="0"/>
              <a:t>Runs faster with many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9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  <a:blipFill>
                <a:blip r:embed="rId2"/>
                <a:stretch>
                  <a:fillRect l="-2526" t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048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1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905000" y="2362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9242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</p:spTree>
    <p:extLst>
      <p:ext uri="{BB962C8B-B14F-4D97-AF65-F5344CB8AC3E}">
        <p14:creationId xmlns:p14="http://schemas.microsoft.com/office/powerpoint/2010/main" val="326523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:r>
                  <a:rPr lang="en-US" dirty="0"/>
                  <a:t>Merge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  <a:p>
                <a:r>
                  <a:rPr lang="en-US" dirty="0"/>
                  <a:t>We have: </a:t>
                </a:r>
              </a:p>
              <a:p>
                <a:pPr lvl="1"/>
                <a:r>
                  <a:rPr lang="en-US" dirty="0"/>
                  <a:t>2 sorted 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1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empty):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:r>
                  <a:rPr lang="en-US" dirty="0"/>
                  <a:t>	Else: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2"/>
                <a:stretch>
                  <a:fillRect l="-1543" t="-1639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43200" y="3657600"/>
            <a:ext cx="4800600" cy="9906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330714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Adaptive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If elements are equal, leftmost comes first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01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Sort each </a:t>
                </a:r>
                <a:r>
                  <a:rPr lang="en-US" dirty="0" err="1"/>
                  <a:t>sublist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List is already sorted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Merge together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421" y="1600200"/>
            <a:ext cx="8153400" cy="1066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7682" y="124974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Parallelizable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Allow different machines to work on each </a:t>
            </a:r>
            <a:r>
              <a:rPr lang="en-US" sz="2400" dirty="0" err="1">
                <a:solidFill>
                  <a:srgbClr val="FF33CC"/>
                </a:solidFill>
              </a:rPr>
              <a:t>sublist</a:t>
            </a:r>
            <a:endParaRPr lang="en-US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92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(Sequential)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722816" y="2505032"/>
                <a:ext cx="26309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total /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2816" y="2505032"/>
                <a:ext cx="2630984" cy="523220"/>
              </a:xfrm>
              <a:prstGeom prst="rect">
                <a:avLst/>
              </a:prstGeom>
              <a:blipFill>
                <a:blip r:embed="rId2"/>
                <a:stretch>
                  <a:fillRect t="-9524" b="-309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722816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760916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0916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183628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183628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2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blipFill>
                <a:blip r:embed="rId2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blipFill>
                <a:blip r:embed="rId26"/>
                <a:stretch>
                  <a:fillRect l="-4247" t="-14634" r="-115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573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Parallel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081036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081036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1" y="6248400"/>
                <a:ext cx="3011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6248400"/>
                <a:ext cx="3011017" cy="523220"/>
              </a:xfrm>
              <a:prstGeom prst="rect">
                <a:avLst/>
              </a:prstGeom>
              <a:blipFill>
                <a:blip r:embed="rId23"/>
                <a:stretch>
                  <a:fillRect l="-4641" t="-14634" r="-126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78111" y="2743200"/>
            <a:ext cx="52964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1719420" y="2286000"/>
            <a:ext cx="2630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Done in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1561588" y="361177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blipFill>
                <a:blip r:embed="rId2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1524000" y="494181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1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" grpId="0"/>
      <p:bldP spid="3" grpId="0" animBg="1"/>
      <p:bldP spid="81" grpId="0"/>
      <p:bldP spid="84" grpId="0"/>
      <p:bldP spid="86" grpId="0" animBg="1"/>
      <p:bldP spid="87" grpId="0"/>
      <p:bldP spid="90" grpId="0" animBg="1"/>
      <p:bldP spid="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88686" y="1661993"/>
                <a:ext cx="277050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(almost always)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86" y="1661993"/>
                <a:ext cx="2770502" cy="1569660"/>
              </a:xfrm>
              <a:prstGeom prst="rect">
                <a:avLst/>
              </a:prstGeom>
              <a:blipFill>
                <a:blip r:embed="rId2"/>
                <a:stretch>
                  <a:fillRect l="-4566" r="-5023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0449" y="4547175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7618" y="4547175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5325" y="454717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Idea: pick a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</a:t>
                </a:r>
                <a:r>
                  <a:rPr lang="en-US" sz="2000" dirty="0"/>
                  <a:t> element, recursively sort two </a:t>
                </a:r>
                <a:r>
                  <a:rPr lang="en-US" sz="2000" dirty="0" err="1"/>
                  <a:t>sublists</a:t>
                </a:r>
                <a:r>
                  <a:rPr lang="en-US" sz="2000" dirty="0"/>
                  <a:t> around that element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2000" dirty="0"/>
                  <a:t>select an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2000" dirty="0"/>
                  <a:t>recursively sort left and right </a:t>
                </a:r>
                <a:r>
                  <a:rPr lang="en-US" sz="2000" dirty="0" err="1"/>
                  <a:t>sublists</a:t>
                </a:r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2000" dirty="0"/>
                  <a:t>Nothing!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blipFill>
                <a:blip r:embed="rId3"/>
                <a:stretch>
                  <a:fillRect l="-897" t="-2041" b="-13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8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FF33CC"/>
                </a:solidFill>
              </a:rPr>
              <a:t>pivot</a:t>
            </a:r>
            <a:r>
              <a:rPr lang="en-US" dirty="0"/>
              <a:t>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66" y="43053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at the extreme: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Pick a Good Pivot for Quicksort?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makes a good Pivot for Quicksort?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the median</a:t>
            </a:r>
          </a:p>
          <a:p>
            <a:r>
              <a:rPr lang="en-US" dirty="0"/>
              <a:t>Can we find a list’s median in linear time?</a:t>
            </a:r>
          </a:p>
          <a:p>
            <a:pPr lvl="1"/>
            <a:r>
              <a:rPr lang="en-US" dirty="0" err="1"/>
              <a:t>Quickselect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https://en.wikipedia.org/wiki/Quickselect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Finds the median</a:t>
            </a:r>
          </a:p>
          <a:p>
            <a:pPr lvl="2"/>
            <a:r>
              <a:rPr lang="en-US" dirty="0"/>
              <a:t>Works a lot like Quicksort: needs to do a Partition</a:t>
            </a:r>
          </a:p>
          <a:p>
            <a:pPr lvl="2"/>
            <a:r>
              <a:rPr lang="en-US" dirty="0"/>
              <a:t>We need a good pivot </a:t>
            </a:r>
            <a:r>
              <a:rPr lang="en-US" u="sng" dirty="0"/>
              <a:t>for </a:t>
            </a:r>
            <a:r>
              <a:rPr lang="en-US" u="sng" dirty="0" err="1"/>
              <a:t>Quickselect</a:t>
            </a:r>
            <a:r>
              <a:rPr lang="en-US" dirty="0"/>
              <a:t> for it to have good time-complexity</a:t>
            </a:r>
          </a:p>
          <a:p>
            <a:pPr lvl="1"/>
            <a:r>
              <a:rPr lang="en-US" dirty="0"/>
              <a:t>Median of Medians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https://en.wikipedia.org/wiki/Median_of_medians</a:t>
            </a:r>
            <a:r>
              <a:rPr lang="en-US" sz="2400" dirty="0"/>
              <a:t>)</a:t>
            </a:r>
          </a:p>
          <a:p>
            <a:pPr lvl="2"/>
            <a:r>
              <a:rPr lang="en-US" dirty="0"/>
              <a:t>Can be used to find “pretty good” pivot for QS, or with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r>
                  <a:rPr lang="en-US" dirty="0"/>
                  <a:t>CLRS, Section 9.1</a:t>
                </a:r>
              </a:p>
              <a:p>
                <a:pPr lvl="1"/>
                <a:r>
                  <a:rPr lang="en-US" b="1" dirty="0"/>
                  <a:t>Selection problem</a:t>
                </a:r>
                <a:r>
                  <a:rPr lang="en-US" dirty="0"/>
                  <a:t>: Give list of distinct numbers and value </a:t>
                </a:r>
                <a:r>
                  <a:rPr lang="en-US" i="1" dirty="0" err="1"/>
                  <a:t>i</a:t>
                </a:r>
                <a:r>
                  <a:rPr lang="en-US" dirty="0"/>
                  <a:t>, find value </a:t>
                </a:r>
                <a:r>
                  <a:rPr lang="en-US" i="1" dirty="0"/>
                  <a:t>x</a:t>
                </a:r>
                <a:r>
                  <a:rPr lang="en-US" dirty="0"/>
                  <a:t> in list that is larger than exactly </a:t>
                </a:r>
                <a:r>
                  <a:rPr lang="en-US" i="1" dirty="0"/>
                  <a:t>i-1</a:t>
                </a:r>
                <a:r>
                  <a:rPr lang="en-US" dirty="0"/>
                  <a:t> list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the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(Note: just one recursive call, unlike Quicksort.)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9385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35201</TotalTime>
  <Words>3313</Words>
  <Application>Microsoft Macintosh PowerPoint</Application>
  <PresentationFormat>Widescreen</PresentationFormat>
  <Paragraphs>871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Helvetica Neue Thin</vt:lpstr>
      <vt:lpstr>Times</vt:lpstr>
      <vt:lpstr>CS4102-SlimGray</vt:lpstr>
      <vt:lpstr>Quickselect and Median of Medians: Improving Quicksort</vt:lpstr>
      <vt:lpstr>Readings</vt:lpstr>
      <vt:lpstr>Review: Quicksort</vt:lpstr>
      <vt:lpstr>Partition (Divide step)</vt:lpstr>
      <vt:lpstr>Quicksort Run Time (Best)</vt:lpstr>
      <vt:lpstr>Quicksort Run Time (Worst)</vt:lpstr>
      <vt:lpstr>Can we Pick a Good Pivot for Quicksort?</vt:lpstr>
      <vt:lpstr>Quickselect</vt:lpstr>
      <vt:lpstr>Quickselect</vt:lpstr>
      <vt:lpstr>Partition (Divide step)</vt:lpstr>
      <vt:lpstr>Conquer</vt:lpstr>
      <vt:lpstr>CLRS Pseudocode for Quickselect</vt:lpstr>
      <vt:lpstr>Work These Examples!</vt:lpstr>
      <vt:lpstr>Quickselect Run Time</vt:lpstr>
      <vt:lpstr>Quickselect Run Time</vt:lpstr>
      <vt:lpstr>Good Pivot for Quickselect</vt:lpstr>
      <vt:lpstr>Pretty Good Pivot</vt:lpstr>
      <vt:lpstr>Median of Medians</vt:lpstr>
      <vt:lpstr>Median of Medians</vt:lpstr>
      <vt:lpstr>Why is this good?</vt:lpstr>
      <vt:lpstr>Why is this good?</vt:lpstr>
      <vt:lpstr>Run-time of Quickselect with Median of Medians</vt:lpstr>
      <vt:lpstr>Run-time M(n) for Median of Medians</vt:lpstr>
      <vt:lpstr>Quickselect</vt:lpstr>
      <vt:lpstr>Proof by Induction</vt:lpstr>
      <vt:lpstr>Proof by Induction</vt:lpstr>
      <vt:lpstr>Compare to ‘Obvious’ Approach</vt:lpstr>
      <vt:lpstr>Phew! Back to Quicksort</vt:lpstr>
      <vt:lpstr>Is it worth it?</vt:lpstr>
      <vt:lpstr>Sorting, so far</vt:lpstr>
      <vt:lpstr>PowerPoint Presentation</vt:lpstr>
      <vt:lpstr>log⁡n!=O(n log⁡n )</vt:lpstr>
      <vt:lpstr>log⁡n!=Ω(n log⁡n )</vt:lpstr>
      <vt:lpstr>Worst Case Lower Bounds</vt:lpstr>
      <vt:lpstr>Strategy: Decision Tree</vt:lpstr>
      <vt:lpstr>Strategy: Decision Tree</vt:lpstr>
      <vt:lpstr>Strategy: Decision Tree</vt:lpstr>
      <vt:lpstr>Sorting, so far</vt:lpstr>
      <vt:lpstr>Speed Isn’t Everything</vt:lpstr>
      <vt:lpstr>Mergesort</vt:lpstr>
      <vt:lpstr>Merge</vt:lpstr>
      <vt:lpstr>Mergesort</vt:lpstr>
      <vt:lpstr>Mergesort</vt:lpstr>
      <vt:lpstr>Mergesort (Sequential)</vt:lpstr>
      <vt:lpstr>Mergesort (Parallel)</vt:lpstr>
      <vt:lpstr>Quicksort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835</cp:revision>
  <cp:lastPrinted>2020-02-12T20:02:02Z</cp:lastPrinted>
  <dcterms:created xsi:type="dcterms:W3CDTF">2017-08-21T20:54:06Z</dcterms:created>
  <dcterms:modified xsi:type="dcterms:W3CDTF">2021-02-22T19:39:04Z</dcterms:modified>
</cp:coreProperties>
</file>