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3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0"/>
  </p:notesMasterIdLst>
  <p:handoutMasterIdLst>
    <p:handoutMasterId r:id="rId31"/>
  </p:handoutMasterIdLst>
  <p:sldIdLst>
    <p:sldId id="377" r:id="rId2"/>
    <p:sldId id="517" r:id="rId3"/>
    <p:sldId id="457" r:id="rId4"/>
    <p:sldId id="428" r:id="rId5"/>
    <p:sldId id="429" r:id="rId6"/>
    <p:sldId id="430" r:id="rId7"/>
    <p:sldId id="432" r:id="rId8"/>
    <p:sldId id="459" r:id="rId9"/>
    <p:sldId id="328" r:id="rId10"/>
    <p:sldId id="518" r:id="rId11"/>
    <p:sldId id="510" r:id="rId12"/>
    <p:sldId id="415" r:id="rId13"/>
    <p:sldId id="416" r:id="rId14"/>
    <p:sldId id="417" r:id="rId15"/>
    <p:sldId id="516" r:id="rId16"/>
    <p:sldId id="446" r:id="rId17"/>
    <p:sldId id="447" r:id="rId18"/>
    <p:sldId id="452" r:id="rId19"/>
    <p:sldId id="440" r:id="rId20"/>
    <p:sldId id="519" r:id="rId21"/>
    <p:sldId id="443" r:id="rId22"/>
    <p:sldId id="522" r:id="rId23"/>
    <p:sldId id="521" r:id="rId24"/>
    <p:sldId id="520" r:id="rId25"/>
    <p:sldId id="524" r:id="rId26"/>
    <p:sldId id="444" r:id="rId27"/>
    <p:sldId id="458" r:id="rId28"/>
    <p:sldId id="410" r:id="rId29"/>
  </p:sldIdLst>
  <p:sldSz cx="9144000" cy="6858000" type="screen4x3"/>
  <p:notesSz cx="7315200" cy="9601200"/>
  <p:custDataLst>
    <p:tags r:id="rId3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4600"/>
  </p:normalViewPr>
  <p:slideViewPr>
    <p:cSldViewPr>
      <p:cViewPr varScale="1">
        <p:scale>
          <a:sx n="161" d="100"/>
          <a:sy n="161" d="100"/>
        </p:scale>
        <p:origin x="5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D0E06-6B38-402A-80F4-A70DBD984D0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21196"/>
          </a:xfrm>
          <a:noFill/>
          <a:ln/>
        </p:spPr>
        <p:txBody>
          <a:bodyPr/>
          <a:lstStyle/>
          <a:p>
            <a:pPr eaLnBrk="1" hangingPunct="1"/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1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79B5F-A22B-4049-B456-587BD3D5757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Pick one node as the root,</a:t>
            </a:r>
          </a:p>
          <a:p>
            <a:pPr eaLnBrk="1" hangingPunct="1"/>
            <a:r>
              <a:rPr lang="en-US"/>
              <a:t>Incrementally add edges that connect a “new” vertex to the tree.</a:t>
            </a:r>
          </a:p>
          <a:p>
            <a:pPr eaLnBrk="1" hangingPunct="1"/>
            <a:r>
              <a:rPr lang="en-US"/>
              <a:t>Pick the edge (u,v) where u is in the tree, v is not AND </a:t>
            </a:r>
          </a:p>
          <a:p>
            <a:pPr eaLnBrk="1" hangingPunct="1"/>
            <a:r>
              <a:rPr lang="en-US"/>
              <a:t>	where the edge weight is the smallest of all edges (where u is in the tree and v is not).</a:t>
            </a:r>
          </a:p>
        </p:txBody>
      </p:sp>
    </p:spTree>
    <p:extLst>
      <p:ext uri="{BB962C8B-B14F-4D97-AF65-F5344CB8AC3E}">
        <p14:creationId xmlns:p14="http://schemas.microsoft.com/office/powerpoint/2010/main" val="3321558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BB3A84-340F-4C09-91DC-CFCF1045DE19}" type="slidenum">
              <a:rPr lang="en-US"/>
              <a:pPr/>
              <a:t>19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3" Type="http://schemas.openxmlformats.org/officeDocument/2006/relationships/tags" Target="../tags/tag60.xml"/><Relationship Id="rId21" Type="http://schemas.openxmlformats.org/officeDocument/2006/relationships/tags" Target="../tags/tag78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notesSlide" Target="../notesSlides/notesSlide2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" Type="http://schemas.openxmlformats.org/officeDocument/2006/relationships/tags" Target="../tags/tag83.xml"/><Relationship Id="rId21" Type="http://schemas.openxmlformats.org/officeDocument/2006/relationships/tags" Target="../tags/tag101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tags" Target="../tags/tag100.xml"/><Relationship Id="rId29" Type="http://schemas.openxmlformats.org/officeDocument/2006/relationships/tags" Target="../tags/tag109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tags" Target="../tags/tag112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tags" Target="../tags/tag111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8" Type="http://schemas.openxmlformats.org/officeDocument/2006/relationships/tags" Target="../tags/tag88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25.xml"/><Relationship Id="rId18" Type="http://schemas.openxmlformats.org/officeDocument/2006/relationships/tags" Target="../tags/tag130.xml"/><Relationship Id="rId26" Type="http://schemas.openxmlformats.org/officeDocument/2006/relationships/tags" Target="../tags/tag138.xml"/><Relationship Id="rId39" Type="http://schemas.openxmlformats.org/officeDocument/2006/relationships/tags" Target="../tags/tag151.xml"/><Relationship Id="rId21" Type="http://schemas.openxmlformats.org/officeDocument/2006/relationships/tags" Target="../tags/tag133.xml"/><Relationship Id="rId34" Type="http://schemas.openxmlformats.org/officeDocument/2006/relationships/tags" Target="../tags/tag146.xml"/><Relationship Id="rId42" Type="http://schemas.openxmlformats.org/officeDocument/2006/relationships/tags" Target="../tags/tag154.xml"/><Relationship Id="rId7" Type="http://schemas.openxmlformats.org/officeDocument/2006/relationships/tags" Target="../tags/tag119.xml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29" Type="http://schemas.openxmlformats.org/officeDocument/2006/relationships/tags" Target="../tags/tag141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24" Type="http://schemas.openxmlformats.org/officeDocument/2006/relationships/tags" Target="../tags/tag136.xml"/><Relationship Id="rId32" Type="http://schemas.openxmlformats.org/officeDocument/2006/relationships/tags" Target="../tags/tag144.xml"/><Relationship Id="rId37" Type="http://schemas.openxmlformats.org/officeDocument/2006/relationships/tags" Target="../tags/tag149.xml"/><Relationship Id="rId40" Type="http://schemas.openxmlformats.org/officeDocument/2006/relationships/tags" Target="../tags/tag152.xml"/><Relationship Id="rId45" Type="http://schemas.openxmlformats.org/officeDocument/2006/relationships/tags" Target="../tags/tag157.xml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23" Type="http://schemas.openxmlformats.org/officeDocument/2006/relationships/tags" Target="../tags/tag135.xml"/><Relationship Id="rId28" Type="http://schemas.openxmlformats.org/officeDocument/2006/relationships/tags" Target="../tags/tag140.xml"/><Relationship Id="rId36" Type="http://schemas.openxmlformats.org/officeDocument/2006/relationships/tags" Target="../tags/tag148.xml"/><Relationship Id="rId10" Type="http://schemas.openxmlformats.org/officeDocument/2006/relationships/tags" Target="../tags/tag122.xml"/><Relationship Id="rId19" Type="http://schemas.openxmlformats.org/officeDocument/2006/relationships/tags" Target="../tags/tag131.xml"/><Relationship Id="rId31" Type="http://schemas.openxmlformats.org/officeDocument/2006/relationships/tags" Target="../tags/tag143.xml"/><Relationship Id="rId44" Type="http://schemas.openxmlformats.org/officeDocument/2006/relationships/tags" Target="../tags/tag156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Relationship Id="rId22" Type="http://schemas.openxmlformats.org/officeDocument/2006/relationships/tags" Target="../tags/tag134.xml"/><Relationship Id="rId27" Type="http://schemas.openxmlformats.org/officeDocument/2006/relationships/tags" Target="../tags/tag139.xml"/><Relationship Id="rId30" Type="http://schemas.openxmlformats.org/officeDocument/2006/relationships/tags" Target="../tags/tag142.xml"/><Relationship Id="rId35" Type="http://schemas.openxmlformats.org/officeDocument/2006/relationships/tags" Target="../tags/tag147.xml"/><Relationship Id="rId43" Type="http://schemas.openxmlformats.org/officeDocument/2006/relationships/tags" Target="../tags/tag155.xml"/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12" Type="http://schemas.openxmlformats.org/officeDocument/2006/relationships/tags" Target="../tags/tag124.xml"/><Relationship Id="rId17" Type="http://schemas.openxmlformats.org/officeDocument/2006/relationships/tags" Target="../tags/tag129.xml"/><Relationship Id="rId25" Type="http://schemas.openxmlformats.org/officeDocument/2006/relationships/tags" Target="../tags/tag137.xml"/><Relationship Id="rId33" Type="http://schemas.openxmlformats.org/officeDocument/2006/relationships/tags" Target="../tags/tag145.xml"/><Relationship Id="rId38" Type="http://schemas.openxmlformats.org/officeDocument/2006/relationships/tags" Target="../tags/tag150.xml"/><Relationship Id="rId46" Type="http://schemas.openxmlformats.org/officeDocument/2006/relationships/slideLayout" Target="../slideLayouts/slideLayout7.xml"/><Relationship Id="rId20" Type="http://schemas.openxmlformats.org/officeDocument/2006/relationships/tags" Target="../tags/tag132.xml"/><Relationship Id="rId41" Type="http://schemas.openxmlformats.org/officeDocument/2006/relationships/tags" Target="../tags/tag15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4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tags" Target="../tags/tag43.xml"/><Relationship Id="rId3" Type="http://schemas.openxmlformats.org/officeDocument/2006/relationships/tags" Target="../tags/tag20.xml"/><Relationship Id="rId21" Type="http://schemas.openxmlformats.org/officeDocument/2006/relationships/tags" Target="../tags/tag38.xml"/><Relationship Id="rId34" Type="http://schemas.openxmlformats.org/officeDocument/2006/relationships/slideLayout" Target="../slideLayouts/slideLayout12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tags" Target="../tags/tag42.xml"/><Relationship Id="rId33" Type="http://schemas.openxmlformats.org/officeDocument/2006/relationships/tags" Target="../tags/tag50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29" Type="http://schemas.openxmlformats.org/officeDocument/2006/relationships/tags" Target="../tags/tag46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tags" Target="../tags/tag41.xml"/><Relationship Id="rId32" Type="http://schemas.openxmlformats.org/officeDocument/2006/relationships/tags" Target="../tags/tag49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tags" Target="../tags/tag40.xml"/><Relationship Id="rId28" Type="http://schemas.openxmlformats.org/officeDocument/2006/relationships/tags" Target="../tags/tag45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31" Type="http://schemas.openxmlformats.org/officeDocument/2006/relationships/tags" Target="../tags/tag48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Relationship Id="rId27" Type="http://schemas.openxmlformats.org/officeDocument/2006/relationships/tags" Target="../tags/tag44.xml"/><Relationship Id="rId30" Type="http://schemas.openxmlformats.org/officeDocument/2006/relationships/tags" Target="../tags/tag47.xml"/><Relationship Id="rId8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Graphs – </a:t>
            </a:r>
            <a:r>
              <a:rPr lang="en-US" dirty="0" err="1"/>
              <a:t>Dijstra’s</a:t>
            </a:r>
            <a:r>
              <a:rPr lang="en-US" dirty="0"/>
              <a:t>, Prim’s, Indirect Heaps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Priority Queue implementation?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How long does it take to find the smallest unknown distance?</a:t>
            </a:r>
          </a:p>
          <a:p>
            <a:pPr lvl="1"/>
            <a:r>
              <a:rPr lang="en-US" dirty="0"/>
              <a:t>extract min from PQ: O(log(V))</a:t>
            </a:r>
          </a:p>
          <a:p>
            <a:pPr lvl="1"/>
            <a:r>
              <a:rPr lang="en-US" dirty="0"/>
              <a:t>But called V times total, so O(V*log(V))</a:t>
            </a:r>
          </a:p>
          <a:p>
            <a:pPr lvl="1"/>
            <a:endParaRPr lang="en-US" dirty="0"/>
          </a:p>
          <a:p>
            <a:r>
              <a:rPr lang="en-US" dirty="0"/>
              <a:t>Inner loop:</a:t>
            </a:r>
          </a:p>
          <a:p>
            <a:pPr lvl="1"/>
            <a:r>
              <a:rPr lang="en-US" dirty="0"/>
              <a:t>runs E times like before but….</a:t>
            </a:r>
          </a:p>
          <a:p>
            <a:pPr lvl="1"/>
            <a:r>
              <a:rPr lang="en-US" dirty="0"/>
              <a:t>Each edge could force a </a:t>
            </a:r>
            <a:r>
              <a:rPr lang="en-US" dirty="0" err="1"/>
              <a:t>PQ.decreaseKey</a:t>
            </a:r>
            <a:r>
              <a:rPr lang="en-US" dirty="0"/>
              <a:t>() call, runtime??</a:t>
            </a:r>
          </a:p>
          <a:p>
            <a:pPr lvl="1"/>
            <a:r>
              <a:rPr lang="en-US" dirty="0"/>
              <a:t>Naïve </a:t>
            </a:r>
            <a:r>
              <a:rPr lang="en-US" dirty="0" err="1"/>
              <a:t>decreaseKey</a:t>
            </a:r>
            <a:r>
              <a:rPr lang="en-US" dirty="0"/>
              <a:t>() is linear time: O(V), total of O(E*V)</a:t>
            </a:r>
          </a:p>
          <a:p>
            <a:pPr lvl="1"/>
            <a:endParaRPr lang="en-US" dirty="0"/>
          </a:p>
          <a:p>
            <a:r>
              <a:rPr lang="en-US" dirty="0"/>
              <a:t>So, total is O(V*log(V) + E*V). Is this better??</a:t>
            </a:r>
          </a:p>
        </p:txBody>
      </p:sp>
    </p:spTree>
    <p:extLst>
      <p:ext uri="{BB962C8B-B14F-4D97-AF65-F5344CB8AC3E}">
        <p14:creationId xmlns:p14="http://schemas.microsoft.com/office/powerpoint/2010/main" val="288143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Prim’s algorithm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>
                <a:solidFill>
                  <a:srgbClr val="FF0000"/>
                </a:solidFill>
              </a:rPr>
              <a:t>Idea</a:t>
            </a:r>
            <a:r>
              <a:rPr lang="en-US"/>
              <a:t>: Grow a tree by adding an edge from the “known” vertices to the “unknown” vertices.  Pick the edge with the smallest weight.</a:t>
            </a:r>
          </a:p>
        </p:txBody>
      </p:sp>
      <p:sp>
        <p:nvSpPr>
          <p:cNvPr id="6554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320800" y="3429000"/>
            <a:ext cx="5805488" cy="2400300"/>
          </a:xfrm>
          <a:custGeom>
            <a:avLst/>
            <a:gdLst>
              <a:gd name="T0" fmla="*/ 2147483647 w 2743"/>
              <a:gd name="T1" fmla="*/ 2147483647 h 1099"/>
              <a:gd name="T2" fmla="*/ 2147483647 w 2743"/>
              <a:gd name="T3" fmla="*/ 2147483647 h 1099"/>
              <a:gd name="T4" fmla="*/ 2147483647 w 2743"/>
              <a:gd name="T5" fmla="*/ 2147483647 h 1099"/>
              <a:gd name="T6" fmla="*/ 2147483647 w 2743"/>
              <a:gd name="T7" fmla="*/ 2147483647 h 1099"/>
              <a:gd name="T8" fmla="*/ 2147483647 w 2743"/>
              <a:gd name="T9" fmla="*/ 2147483647 h 1099"/>
              <a:gd name="T10" fmla="*/ 2147483647 w 2743"/>
              <a:gd name="T11" fmla="*/ 2147483647 h 1099"/>
              <a:gd name="T12" fmla="*/ 2147483647 w 2743"/>
              <a:gd name="T13" fmla="*/ 2147483647 h 1099"/>
              <a:gd name="T14" fmla="*/ 2147483647 w 2743"/>
              <a:gd name="T15" fmla="*/ 2147483647 h 1099"/>
              <a:gd name="T16" fmla="*/ 2147483647 w 2743"/>
              <a:gd name="T17" fmla="*/ 2147483647 h 1099"/>
              <a:gd name="T18" fmla="*/ 2147483647 w 2743"/>
              <a:gd name="T19" fmla="*/ 2147483647 h 1099"/>
              <a:gd name="T20" fmla="*/ 2147483647 w 2743"/>
              <a:gd name="T21" fmla="*/ 2147483647 h 1099"/>
              <a:gd name="T22" fmla="*/ 2147483647 w 2743"/>
              <a:gd name="T23" fmla="*/ 2147483647 h 1099"/>
              <a:gd name="T24" fmla="*/ 2147483647 w 2743"/>
              <a:gd name="T25" fmla="*/ 2147483647 h 1099"/>
              <a:gd name="T26" fmla="*/ 2147483647 w 2743"/>
              <a:gd name="T27" fmla="*/ 2147483647 h 1099"/>
              <a:gd name="T28" fmla="*/ 2147483647 w 2743"/>
              <a:gd name="T29" fmla="*/ 2147483647 h 1099"/>
              <a:gd name="T30" fmla="*/ 2147483647 w 2743"/>
              <a:gd name="T31" fmla="*/ 2147483647 h 1099"/>
              <a:gd name="T32" fmla="*/ 2147483647 w 2743"/>
              <a:gd name="T33" fmla="*/ 2147483647 h 1099"/>
              <a:gd name="T34" fmla="*/ 2147483647 w 2743"/>
              <a:gd name="T35" fmla="*/ 2147483647 h 1099"/>
              <a:gd name="T36" fmla="*/ 2147483647 w 2743"/>
              <a:gd name="T37" fmla="*/ 2147483647 h 1099"/>
              <a:gd name="T38" fmla="*/ 2147483647 w 2743"/>
              <a:gd name="T39" fmla="*/ 2147483647 h 1099"/>
              <a:gd name="T40" fmla="*/ 2147483647 w 2743"/>
              <a:gd name="T41" fmla="*/ 2147483647 h 1099"/>
              <a:gd name="T42" fmla="*/ 2147483647 w 2743"/>
              <a:gd name="T43" fmla="*/ 2147483647 h 1099"/>
              <a:gd name="T44" fmla="*/ 2147483647 w 2743"/>
              <a:gd name="T45" fmla="*/ 2147483647 h 1099"/>
              <a:gd name="T46" fmla="*/ 2147483647 w 2743"/>
              <a:gd name="T47" fmla="*/ 2147483647 h 1099"/>
              <a:gd name="T48" fmla="*/ 2147483647 w 2743"/>
              <a:gd name="T49" fmla="*/ 2147483647 h 1099"/>
              <a:gd name="T50" fmla="*/ 2147483647 w 2743"/>
              <a:gd name="T51" fmla="*/ 2147483647 h 1099"/>
              <a:gd name="T52" fmla="*/ 2147483647 w 2743"/>
              <a:gd name="T53" fmla="*/ 2147483647 h 1099"/>
              <a:gd name="T54" fmla="*/ 2147483647 w 2743"/>
              <a:gd name="T55" fmla="*/ 2147483647 h 1099"/>
              <a:gd name="T56" fmla="*/ 2147483647 w 2743"/>
              <a:gd name="T57" fmla="*/ 2147483647 h 1099"/>
              <a:gd name="T58" fmla="*/ 2147483647 w 2743"/>
              <a:gd name="T59" fmla="*/ 2147483647 h 1099"/>
              <a:gd name="T60" fmla="*/ 2147483647 w 2743"/>
              <a:gd name="T61" fmla="*/ 0 h 1099"/>
              <a:gd name="T62" fmla="*/ 2147483647 w 2743"/>
              <a:gd name="T63" fmla="*/ 2147483647 h 1099"/>
              <a:gd name="T64" fmla="*/ 2147483647 w 2743"/>
              <a:gd name="T65" fmla="*/ 2147483647 h 10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743"/>
              <a:gd name="T100" fmla="*/ 0 h 1099"/>
              <a:gd name="T101" fmla="*/ 2743 w 2743"/>
              <a:gd name="T102" fmla="*/ 1099 h 109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743" h="1099">
                <a:moveTo>
                  <a:pt x="1364" y="118"/>
                </a:moveTo>
                <a:cubicBezTo>
                  <a:pt x="1298" y="181"/>
                  <a:pt x="1176" y="207"/>
                  <a:pt x="1086" y="224"/>
                </a:cubicBezTo>
                <a:cubicBezTo>
                  <a:pt x="890" y="217"/>
                  <a:pt x="705" y="193"/>
                  <a:pt x="510" y="182"/>
                </a:cubicBezTo>
                <a:cubicBezTo>
                  <a:pt x="432" y="185"/>
                  <a:pt x="354" y="187"/>
                  <a:pt x="276" y="192"/>
                </a:cubicBezTo>
                <a:cubicBezTo>
                  <a:pt x="254" y="194"/>
                  <a:pt x="233" y="198"/>
                  <a:pt x="212" y="203"/>
                </a:cubicBezTo>
                <a:cubicBezTo>
                  <a:pt x="190" y="208"/>
                  <a:pt x="148" y="224"/>
                  <a:pt x="148" y="224"/>
                </a:cubicBezTo>
                <a:cubicBezTo>
                  <a:pt x="102" y="270"/>
                  <a:pt x="85" y="330"/>
                  <a:pt x="41" y="374"/>
                </a:cubicBezTo>
                <a:cubicBezTo>
                  <a:pt x="15" y="452"/>
                  <a:pt x="26" y="416"/>
                  <a:pt x="9" y="480"/>
                </a:cubicBezTo>
                <a:cubicBezTo>
                  <a:pt x="14" y="530"/>
                  <a:pt x="0" y="590"/>
                  <a:pt x="30" y="630"/>
                </a:cubicBezTo>
                <a:cubicBezTo>
                  <a:pt x="168" y="814"/>
                  <a:pt x="507" y="772"/>
                  <a:pt x="692" y="779"/>
                </a:cubicBezTo>
                <a:cubicBezTo>
                  <a:pt x="774" y="800"/>
                  <a:pt x="835" y="861"/>
                  <a:pt x="905" y="907"/>
                </a:cubicBezTo>
                <a:cubicBezTo>
                  <a:pt x="936" y="954"/>
                  <a:pt x="994" y="978"/>
                  <a:pt x="1044" y="1003"/>
                </a:cubicBezTo>
                <a:cubicBezTo>
                  <a:pt x="1143" y="1052"/>
                  <a:pt x="1200" y="1048"/>
                  <a:pt x="1310" y="1067"/>
                </a:cubicBezTo>
                <a:cubicBezTo>
                  <a:pt x="1385" y="1080"/>
                  <a:pt x="1458" y="1090"/>
                  <a:pt x="1534" y="1099"/>
                </a:cubicBezTo>
                <a:cubicBezTo>
                  <a:pt x="1587" y="1095"/>
                  <a:pt x="1641" y="1094"/>
                  <a:pt x="1694" y="1088"/>
                </a:cubicBezTo>
                <a:cubicBezTo>
                  <a:pt x="1722" y="1085"/>
                  <a:pt x="1744" y="1066"/>
                  <a:pt x="1769" y="1056"/>
                </a:cubicBezTo>
                <a:cubicBezTo>
                  <a:pt x="1860" y="1019"/>
                  <a:pt x="1947" y="978"/>
                  <a:pt x="2036" y="939"/>
                </a:cubicBezTo>
                <a:cubicBezTo>
                  <a:pt x="2103" y="910"/>
                  <a:pt x="2117" y="918"/>
                  <a:pt x="2196" y="907"/>
                </a:cubicBezTo>
                <a:cubicBezTo>
                  <a:pt x="2239" y="901"/>
                  <a:pt x="2324" y="886"/>
                  <a:pt x="2324" y="886"/>
                </a:cubicBezTo>
                <a:cubicBezTo>
                  <a:pt x="2359" y="862"/>
                  <a:pt x="2393" y="862"/>
                  <a:pt x="2430" y="843"/>
                </a:cubicBezTo>
                <a:cubicBezTo>
                  <a:pt x="2487" y="815"/>
                  <a:pt x="2539" y="777"/>
                  <a:pt x="2601" y="758"/>
                </a:cubicBezTo>
                <a:cubicBezTo>
                  <a:pt x="2639" y="718"/>
                  <a:pt x="2694" y="693"/>
                  <a:pt x="2718" y="640"/>
                </a:cubicBezTo>
                <a:cubicBezTo>
                  <a:pt x="2727" y="619"/>
                  <a:pt x="2740" y="576"/>
                  <a:pt x="2740" y="576"/>
                </a:cubicBezTo>
                <a:cubicBezTo>
                  <a:pt x="2727" y="416"/>
                  <a:pt x="2743" y="482"/>
                  <a:pt x="2708" y="374"/>
                </a:cubicBezTo>
                <a:cubicBezTo>
                  <a:pt x="2683" y="299"/>
                  <a:pt x="2588" y="244"/>
                  <a:pt x="2537" y="192"/>
                </a:cubicBezTo>
                <a:cubicBezTo>
                  <a:pt x="2521" y="176"/>
                  <a:pt x="2494" y="178"/>
                  <a:pt x="2473" y="171"/>
                </a:cubicBezTo>
                <a:cubicBezTo>
                  <a:pt x="2434" y="158"/>
                  <a:pt x="2451" y="141"/>
                  <a:pt x="2409" y="139"/>
                </a:cubicBezTo>
                <a:cubicBezTo>
                  <a:pt x="2288" y="132"/>
                  <a:pt x="2167" y="132"/>
                  <a:pt x="2046" y="128"/>
                </a:cubicBezTo>
                <a:cubicBezTo>
                  <a:pt x="1941" y="116"/>
                  <a:pt x="1848" y="87"/>
                  <a:pt x="1748" y="54"/>
                </a:cubicBezTo>
                <a:cubicBezTo>
                  <a:pt x="1646" y="21"/>
                  <a:pt x="1791" y="70"/>
                  <a:pt x="1684" y="22"/>
                </a:cubicBezTo>
                <a:cubicBezTo>
                  <a:pt x="1663" y="13"/>
                  <a:pt x="1620" y="0"/>
                  <a:pt x="1620" y="0"/>
                </a:cubicBezTo>
                <a:cubicBezTo>
                  <a:pt x="1568" y="11"/>
                  <a:pt x="1520" y="26"/>
                  <a:pt x="1470" y="43"/>
                </a:cubicBezTo>
                <a:cubicBezTo>
                  <a:pt x="1441" y="53"/>
                  <a:pt x="1399" y="100"/>
                  <a:pt x="1364" y="11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1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32000" y="34290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65542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52800" y="428625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60800" y="49149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64000" y="417195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368800" y="45720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76800" y="48006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75200" y="42291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548" name="AutoShape 12"/>
          <p:cNvCxnSpPr>
            <a:cxnSpLocks noChangeShapeType="1"/>
            <a:stCxn id="65542" idx="6"/>
            <a:endCxn id="65544" idx="3"/>
          </p:cNvCxnSpPr>
          <p:nvPr>
            <p:custDataLst>
              <p:tags r:id="rId11"/>
            </p:custDataLst>
          </p:nvPr>
        </p:nvCxnSpPr>
        <p:spPr bwMode="auto">
          <a:xfrm flipV="1">
            <a:off x="3556000" y="4268788"/>
            <a:ext cx="538163" cy="746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49" name="AutoShape 13"/>
          <p:cNvCxnSpPr>
            <a:cxnSpLocks noChangeShapeType="1"/>
            <a:stCxn id="65544" idx="5"/>
            <a:endCxn id="65547" idx="2"/>
          </p:cNvCxnSpPr>
          <p:nvPr>
            <p:custDataLst>
              <p:tags r:id="rId12"/>
            </p:custDataLst>
          </p:nvPr>
        </p:nvCxnSpPr>
        <p:spPr bwMode="auto">
          <a:xfrm>
            <a:off x="4237038" y="4268788"/>
            <a:ext cx="538162" cy="174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0" name="AutoShape 14"/>
          <p:cNvCxnSpPr>
            <a:cxnSpLocks noChangeShapeType="1"/>
            <a:stCxn id="65545" idx="7"/>
            <a:endCxn id="65547" idx="5"/>
          </p:cNvCxnSpPr>
          <p:nvPr>
            <p:custDataLst>
              <p:tags r:id="rId13"/>
            </p:custDataLst>
          </p:nvPr>
        </p:nvCxnSpPr>
        <p:spPr bwMode="auto">
          <a:xfrm flipV="1">
            <a:off x="4541838" y="4325938"/>
            <a:ext cx="406400" cy="263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1" name="AutoShape 15"/>
          <p:cNvCxnSpPr>
            <a:cxnSpLocks noChangeShapeType="1"/>
            <a:stCxn id="65546" idx="0"/>
            <a:endCxn id="65545" idx="5"/>
          </p:cNvCxnSpPr>
          <p:nvPr>
            <p:custDataLst>
              <p:tags r:id="rId14"/>
            </p:custDataLst>
          </p:nvPr>
        </p:nvCxnSpPr>
        <p:spPr bwMode="auto">
          <a:xfrm flipH="1" flipV="1">
            <a:off x="4541838" y="4668838"/>
            <a:ext cx="436562" cy="1317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2" name="AutoShape 16"/>
          <p:cNvCxnSpPr>
            <a:cxnSpLocks noChangeShapeType="1"/>
            <a:stCxn id="65547" idx="6"/>
            <a:endCxn id="65554" idx="2"/>
          </p:cNvCxnSpPr>
          <p:nvPr>
            <p:custDataLst>
              <p:tags r:id="rId15"/>
            </p:custDataLst>
          </p:nvPr>
        </p:nvCxnSpPr>
        <p:spPr bwMode="auto">
          <a:xfrm>
            <a:off x="4978400" y="4286250"/>
            <a:ext cx="914400" cy="57150"/>
          </a:xfrm>
          <a:prstGeom prst="straightConnector1">
            <a:avLst/>
          </a:prstGeom>
          <a:noFill/>
          <a:ln w="31750">
            <a:solidFill>
              <a:srgbClr val="339933"/>
            </a:solidFill>
            <a:round/>
            <a:headEnd/>
            <a:tailEnd/>
          </a:ln>
        </p:spPr>
      </p:cxnSp>
      <p:cxnSp>
        <p:nvCxnSpPr>
          <p:cNvPr id="65553" name="AutoShape 17"/>
          <p:cNvCxnSpPr>
            <a:cxnSpLocks noChangeShapeType="1"/>
            <a:stCxn id="65543" idx="7"/>
            <a:endCxn id="65545" idx="3"/>
          </p:cNvCxnSpPr>
          <p:nvPr>
            <p:custDataLst>
              <p:tags r:id="rId16"/>
            </p:custDataLst>
          </p:nvPr>
        </p:nvCxnSpPr>
        <p:spPr bwMode="auto">
          <a:xfrm flipV="1">
            <a:off x="4033838" y="4668838"/>
            <a:ext cx="365125" cy="263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54" name="Oval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892800" y="428625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5" name="Freeform 19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3035300" y="4048125"/>
            <a:ext cx="2432050" cy="1108075"/>
          </a:xfrm>
          <a:custGeom>
            <a:avLst/>
            <a:gdLst>
              <a:gd name="T0" fmla="*/ 2147483647 w 1149"/>
              <a:gd name="T1" fmla="*/ 2147483647 h 931"/>
              <a:gd name="T2" fmla="*/ 2147483647 w 1149"/>
              <a:gd name="T3" fmla="*/ 2147483647 h 931"/>
              <a:gd name="T4" fmla="*/ 2147483647 w 1149"/>
              <a:gd name="T5" fmla="*/ 2147483647 h 931"/>
              <a:gd name="T6" fmla="*/ 2147483647 w 1149"/>
              <a:gd name="T7" fmla="*/ 2147483647 h 931"/>
              <a:gd name="T8" fmla="*/ 2147483647 w 1149"/>
              <a:gd name="T9" fmla="*/ 2147483647 h 931"/>
              <a:gd name="T10" fmla="*/ 2147483647 w 1149"/>
              <a:gd name="T11" fmla="*/ 2147483647 h 931"/>
              <a:gd name="T12" fmla="*/ 2147483647 w 1149"/>
              <a:gd name="T13" fmla="*/ 2147483647 h 931"/>
              <a:gd name="T14" fmla="*/ 2147483647 w 1149"/>
              <a:gd name="T15" fmla="*/ 2147483647 h 931"/>
              <a:gd name="T16" fmla="*/ 2147483647 w 1149"/>
              <a:gd name="T17" fmla="*/ 2147483647 h 931"/>
              <a:gd name="T18" fmla="*/ 2147483647 w 1149"/>
              <a:gd name="T19" fmla="*/ 2147483647 h 931"/>
              <a:gd name="T20" fmla="*/ 2147483647 w 1149"/>
              <a:gd name="T21" fmla="*/ 2147483647 h 931"/>
              <a:gd name="T22" fmla="*/ 2147483647 w 1149"/>
              <a:gd name="T23" fmla="*/ 2147483647 h 931"/>
              <a:gd name="T24" fmla="*/ 2147483647 w 1149"/>
              <a:gd name="T25" fmla="*/ 2147483647 h 931"/>
              <a:gd name="T26" fmla="*/ 2147483647 w 1149"/>
              <a:gd name="T27" fmla="*/ 2147483647 h 931"/>
              <a:gd name="T28" fmla="*/ 2147483647 w 1149"/>
              <a:gd name="T29" fmla="*/ 2147483647 h 931"/>
              <a:gd name="T30" fmla="*/ 2147483647 w 1149"/>
              <a:gd name="T31" fmla="*/ 2147483647 h 931"/>
              <a:gd name="T32" fmla="*/ 2147483647 w 1149"/>
              <a:gd name="T33" fmla="*/ 2147483647 h 931"/>
              <a:gd name="T34" fmla="*/ 2147483647 w 1149"/>
              <a:gd name="T35" fmla="*/ 2147483647 h 931"/>
              <a:gd name="T36" fmla="*/ 2147483647 w 1149"/>
              <a:gd name="T37" fmla="*/ 2147483647 h 931"/>
              <a:gd name="T38" fmla="*/ 2147483647 w 1149"/>
              <a:gd name="T39" fmla="*/ 2147483647 h 931"/>
              <a:gd name="T40" fmla="*/ 2147483647 w 1149"/>
              <a:gd name="T41" fmla="*/ 2147483647 h 931"/>
              <a:gd name="T42" fmla="*/ 2147483647 w 1149"/>
              <a:gd name="T43" fmla="*/ 2147483647 h 931"/>
              <a:gd name="T44" fmla="*/ 2147483647 w 1149"/>
              <a:gd name="T45" fmla="*/ 2147483647 h 931"/>
              <a:gd name="T46" fmla="*/ 2147483647 w 1149"/>
              <a:gd name="T47" fmla="*/ 2147483647 h 931"/>
              <a:gd name="T48" fmla="*/ 2147483647 w 1149"/>
              <a:gd name="T49" fmla="*/ 2147483647 h 931"/>
              <a:gd name="T50" fmla="*/ 2147483647 w 1149"/>
              <a:gd name="T51" fmla="*/ 2147483647 h 931"/>
              <a:gd name="T52" fmla="*/ 2147483647 w 1149"/>
              <a:gd name="T53" fmla="*/ 2147483647 h 931"/>
              <a:gd name="T54" fmla="*/ 2147483647 w 1149"/>
              <a:gd name="T55" fmla="*/ 2147483647 h 931"/>
              <a:gd name="T56" fmla="*/ 2147483647 w 1149"/>
              <a:gd name="T57" fmla="*/ 2147483647 h 931"/>
              <a:gd name="T58" fmla="*/ 2147483647 w 1149"/>
              <a:gd name="T59" fmla="*/ 2147483647 h 931"/>
              <a:gd name="T60" fmla="*/ 2147483647 w 1149"/>
              <a:gd name="T61" fmla="*/ 2147483647 h 931"/>
              <a:gd name="T62" fmla="*/ 2147483647 w 1149"/>
              <a:gd name="T63" fmla="*/ 2147483647 h 931"/>
              <a:gd name="T64" fmla="*/ 2147483647 w 1149"/>
              <a:gd name="T65" fmla="*/ 2147483647 h 931"/>
              <a:gd name="T66" fmla="*/ 2147483647 w 1149"/>
              <a:gd name="T67" fmla="*/ 2147483647 h 931"/>
              <a:gd name="T68" fmla="*/ 2147483647 w 1149"/>
              <a:gd name="T69" fmla="*/ 2147483647 h 931"/>
              <a:gd name="T70" fmla="*/ 2147483647 w 1149"/>
              <a:gd name="T71" fmla="*/ 2147483647 h 93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149"/>
              <a:gd name="T109" fmla="*/ 0 h 931"/>
              <a:gd name="T110" fmla="*/ 1149 w 1149"/>
              <a:gd name="T111" fmla="*/ 931 h 931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149" h="931">
                <a:moveTo>
                  <a:pt x="433" y="67"/>
                </a:moveTo>
                <a:cubicBezTo>
                  <a:pt x="454" y="0"/>
                  <a:pt x="457" y="26"/>
                  <a:pt x="326" y="45"/>
                </a:cubicBezTo>
                <a:cubicBezTo>
                  <a:pt x="275" y="52"/>
                  <a:pt x="186" y="62"/>
                  <a:pt x="134" y="88"/>
                </a:cubicBezTo>
                <a:cubicBezTo>
                  <a:pt x="93" y="109"/>
                  <a:pt x="66" y="148"/>
                  <a:pt x="27" y="173"/>
                </a:cubicBezTo>
                <a:cubicBezTo>
                  <a:pt x="2" y="250"/>
                  <a:pt x="0" y="222"/>
                  <a:pt x="17" y="301"/>
                </a:cubicBezTo>
                <a:cubicBezTo>
                  <a:pt x="19" y="312"/>
                  <a:pt x="18" y="326"/>
                  <a:pt x="27" y="333"/>
                </a:cubicBezTo>
                <a:cubicBezTo>
                  <a:pt x="45" y="346"/>
                  <a:pt x="70" y="348"/>
                  <a:pt x="91" y="355"/>
                </a:cubicBezTo>
                <a:cubicBezTo>
                  <a:pt x="102" y="359"/>
                  <a:pt x="123" y="365"/>
                  <a:pt x="123" y="365"/>
                </a:cubicBezTo>
                <a:cubicBezTo>
                  <a:pt x="346" y="357"/>
                  <a:pt x="337" y="369"/>
                  <a:pt x="475" y="333"/>
                </a:cubicBezTo>
                <a:cubicBezTo>
                  <a:pt x="525" y="337"/>
                  <a:pt x="578" y="326"/>
                  <a:pt x="625" y="344"/>
                </a:cubicBezTo>
                <a:cubicBezTo>
                  <a:pt x="639" y="349"/>
                  <a:pt x="618" y="373"/>
                  <a:pt x="614" y="387"/>
                </a:cubicBezTo>
                <a:cubicBezTo>
                  <a:pt x="602" y="429"/>
                  <a:pt x="611" y="416"/>
                  <a:pt x="571" y="429"/>
                </a:cubicBezTo>
                <a:cubicBezTo>
                  <a:pt x="508" y="495"/>
                  <a:pt x="398" y="522"/>
                  <a:pt x="347" y="600"/>
                </a:cubicBezTo>
                <a:cubicBezTo>
                  <a:pt x="328" y="629"/>
                  <a:pt x="308" y="664"/>
                  <a:pt x="294" y="696"/>
                </a:cubicBezTo>
                <a:cubicBezTo>
                  <a:pt x="285" y="717"/>
                  <a:pt x="273" y="760"/>
                  <a:pt x="273" y="760"/>
                </a:cubicBezTo>
                <a:cubicBezTo>
                  <a:pt x="282" y="881"/>
                  <a:pt x="251" y="906"/>
                  <a:pt x="347" y="931"/>
                </a:cubicBezTo>
                <a:cubicBezTo>
                  <a:pt x="444" y="906"/>
                  <a:pt x="405" y="918"/>
                  <a:pt x="465" y="899"/>
                </a:cubicBezTo>
                <a:cubicBezTo>
                  <a:pt x="504" y="858"/>
                  <a:pt x="489" y="849"/>
                  <a:pt x="550" y="835"/>
                </a:cubicBezTo>
                <a:cubicBezTo>
                  <a:pt x="583" y="802"/>
                  <a:pt x="608" y="764"/>
                  <a:pt x="646" y="739"/>
                </a:cubicBezTo>
                <a:cubicBezTo>
                  <a:pt x="650" y="728"/>
                  <a:pt x="649" y="715"/>
                  <a:pt x="657" y="707"/>
                </a:cubicBezTo>
                <a:cubicBezTo>
                  <a:pt x="687" y="677"/>
                  <a:pt x="729" y="712"/>
                  <a:pt x="753" y="728"/>
                </a:cubicBezTo>
                <a:cubicBezTo>
                  <a:pt x="818" y="827"/>
                  <a:pt x="905" y="844"/>
                  <a:pt x="1009" y="877"/>
                </a:cubicBezTo>
                <a:cubicBezTo>
                  <a:pt x="1123" y="840"/>
                  <a:pt x="1047" y="884"/>
                  <a:pt x="1083" y="824"/>
                </a:cubicBezTo>
                <a:cubicBezTo>
                  <a:pt x="1088" y="815"/>
                  <a:pt x="1098" y="810"/>
                  <a:pt x="1105" y="803"/>
                </a:cubicBezTo>
                <a:cubicBezTo>
                  <a:pt x="1122" y="728"/>
                  <a:pt x="1134" y="643"/>
                  <a:pt x="1083" y="579"/>
                </a:cubicBezTo>
                <a:cubicBezTo>
                  <a:pt x="1051" y="539"/>
                  <a:pt x="1014" y="531"/>
                  <a:pt x="966" y="515"/>
                </a:cubicBezTo>
                <a:cubicBezTo>
                  <a:pt x="955" y="511"/>
                  <a:pt x="934" y="504"/>
                  <a:pt x="934" y="504"/>
                </a:cubicBezTo>
                <a:cubicBezTo>
                  <a:pt x="899" y="451"/>
                  <a:pt x="915" y="409"/>
                  <a:pt x="966" y="376"/>
                </a:cubicBezTo>
                <a:cubicBezTo>
                  <a:pt x="990" y="340"/>
                  <a:pt x="1000" y="326"/>
                  <a:pt x="1041" y="312"/>
                </a:cubicBezTo>
                <a:cubicBezTo>
                  <a:pt x="1063" y="279"/>
                  <a:pt x="1088" y="265"/>
                  <a:pt x="1115" y="237"/>
                </a:cubicBezTo>
                <a:cubicBezTo>
                  <a:pt x="1132" y="187"/>
                  <a:pt x="1149" y="177"/>
                  <a:pt x="1126" y="131"/>
                </a:cubicBezTo>
                <a:cubicBezTo>
                  <a:pt x="1103" y="84"/>
                  <a:pt x="978" y="73"/>
                  <a:pt x="934" y="67"/>
                </a:cubicBezTo>
                <a:cubicBezTo>
                  <a:pt x="902" y="63"/>
                  <a:pt x="870" y="59"/>
                  <a:pt x="838" y="56"/>
                </a:cubicBezTo>
                <a:cubicBezTo>
                  <a:pt x="788" y="52"/>
                  <a:pt x="739" y="49"/>
                  <a:pt x="689" y="45"/>
                </a:cubicBezTo>
                <a:cubicBezTo>
                  <a:pt x="628" y="35"/>
                  <a:pt x="568" y="23"/>
                  <a:pt x="507" y="13"/>
                </a:cubicBezTo>
                <a:cubicBezTo>
                  <a:pt x="467" y="19"/>
                  <a:pt x="378" y="12"/>
                  <a:pt x="433" y="67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6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92800" y="3943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339933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76963" y="5575300"/>
            <a:ext cx="10763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known</a:t>
            </a:r>
          </a:p>
        </p:txBody>
      </p:sp>
      <p:sp>
        <p:nvSpPr>
          <p:cNvPr id="65558" name="Line 2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 flipV="1">
            <a:off x="5384800" y="5086350"/>
            <a:ext cx="812800" cy="571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Prim’s Algorithm for MST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Pick one node as the root,</a:t>
            </a:r>
          </a:p>
          <a:p>
            <a:pPr eaLnBrk="1" hangingPunct="1"/>
            <a:r>
              <a:rPr lang="en-US"/>
              <a:t>Incrementally add edges that connect a “new” vertex to the tree.</a:t>
            </a:r>
          </a:p>
          <a:p>
            <a:pPr eaLnBrk="1" hangingPunct="1"/>
            <a:r>
              <a:rPr lang="en-US"/>
              <a:t>Pick the edge (u,v) where:</a:t>
            </a:r>
          </a:p>
          <a:p>
            <a:pPr lvl="1" eaLnBrk="1" hangingPunct="1"/>
            <a:r>
              <a:rPr lang="en-US"/>
              <a:t>u is in the tree, v is not AND </a:t>
            </a:r>
          </a:p>
          <a:p>
            <a:pPr lvl="1" eaLnBrk="1" hangingPunct="1"/>
            <a:r>
              <a:rPr lang="en-US"/>
              <a:t>where the edge weight is the smallest of all edges (where u is in the tree and v is not).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37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/>
              <a:t>MST</a:t>
            </a:r>
          </a:p>
        </p:txBody>
      </p:sp>
      <p:sp>
        <p:nvSpPr>
          <p:cNvPr id="67587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2586038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67588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429000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sp>
        <p:nvSpPr>
          <p:cNvPr id="67589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3903663" y="1570038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67590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04800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67591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518025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  <p:cxnSp>
        <p:nvCxnSpPr>
          <p:cNvPr id="67592" name="AutoShape 8"/>
          <p:cNvCxnSpPr>
            <a:cxnSpLocks noChangeShapeType="1"/>
            <a:stCxn id="67603" idx="5"/>
            <a:endCxn id="67587" idx="1"/>
          </p:cNvCxnSpPr>
          <p:nvPr>
            <p:custDataLst>
              <p:tags r:id="rId7"/>
            </p:custDataLst>
          </p:nvPr>
        </p:nvCxnSpPr>
        <p:spPr bwMode="auto">
          <a:xfrm>
            <a:off x="928688" y="2098675"/>
            <a:ext cx="1735137" cy="71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3" name="AutoShape 9"/>
          <p:cNvCxnSpPr>
            <a:cxnSpLocks noChangeShapeType="1"/>
            <a:stCxn id="67587" idx="5"/>
            <a:endCxn id="67588" idx="2"/>
          </p:cNvCxnSpPr>
          <p:nvPr>
            <p:custDataLst>
              <p:tags r:id="rId8"/>
            </p:custDataLst>
          </p:nvPr>
        </p:nvCxnSpPr>
        <p:spPr bwMode="auto">
          <a:xfrm>
            <a:off x="3035300" y="3198813"/>
            <a:ext cx="374650" cy="14303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4" name="AutoShape 10"/>
          <p:cNvCxnSpPr>
            <a:cxnSpLocks noChangeShapeType="1"/>
            <a:stCxn id="67587" idx="6"/>
            <a:endCxn id="67591" idx="2"/>
          </p:cNvCxnSpPr>
          <p:nvPr>
            <p:custDataLst>
              <p:tags r:id="rId9"/>
            </p:custDataLst>
          </p:nvPr>
        </p:nvCxnSpPr>
        <p:spPr bwMode="auto">
          <a:xfrm>
            <a:off x="3132138" y="3005138"/>
            <a:ext cx="13668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5" name="AutoShape 11"/>
          <p:cNvCxnSpPr>
            <a:cxnSpLocks noChangeShapeType="1"/>
            <a:stCxn id="67598" idx="6"/>
            <a:endCxn id="67588" idx="2"/>
          </p:cNvCxnSpPr>
          <p:nvPr>
            <p:custDataLst>
              <p:tags r:id="rId10"/>
            </p:custDataLst>
          </p:nvPr>
        </p:nvCxnSpPr>
        <p:spPr bwMode="auto">
          <a:xfrm>
            <a:off x="2166938" y="4629150"/>
            <a:ext cx="12430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6" name="AutoShape 12"/>
          <p:cNvCxnSpPr>
            <a:cxnSpLocks noChangeShapeType="1"/>
            <a:stCxn id="67603" idx="4"/>
            <a:endCxn id="67590" idx="0"/>
          </p:cNvCxnSpPr>
          <p:nvPr>
            <p:custDataLst>
              <p:tags r:id="rId11"/>
            </p:custDataLst>
          </p:nvPr>
        </p:nvCxnSpPr>
        <p:spPr bwMode="auto">
          <a:xfrm flipH="1">
            <a:off x="568325" y="2171700"/>
            <a:ext cx="174625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7" name="AutoShape 13"/>
          <p:cNvCxnSpPr>
            <a:cxnSpLocks noChangeShapeType="1"/>
            <a:stCxn id="67590" idx="5"/>
            <a:endCxn id="67598" idx="1"/>
          </p:cNvCxnSpPr>
          <p:nvPr>
            <p:custDataLst>
              <p:tags r:id="rId12"/>
            </p:custDataLst>
          </p:nvPr>
        </p:nvCxnSpPr>
        <p:spPr bwMode="auto">
          <a:xfrm>
            <a:off x="754063" y="3198813"/>
            <a:ext cx="944562" cy="1235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598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1620838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67599" name="AutoShape 15"/>
          <p:cNvCxnSpPr>
            <a:cxnSpLocks noChangeShapeType="1"/>
            <a:stCxn id="67587" idx="3"/>
            <a:endCxn id="67598" idx="0"/>
          </p:cNvCxnSpPr>
          <p:nvPr>
            <p:custDataLst>
              <p:tags r:id="rId14"/>
            </p:custDataLst>
          </p:nvPr>
        </p:nvCxnSpPr>
        <p:spPr bwMode="auto">
          <a:xfrm flipH="1">
            <a:off x="1884363" y="3198813"/>
            <a:ext cx="779462" cy="1162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0" name="AutoShape 16"/>
          <p:cNvCxnSpPr>
            <a:cxnSpLocks noChangeShapeType="1"/>
            <a:stCxn id="67591" idx="0"/>
            <a:endCxn id="67589" idx="5"/>
          </p:cNvCxnSpPr>
          <p:nvPr>
            <p:custDataLst>
              <p:tags r:id="rId15"/>
            </p:custDataLst>
          </p:nvPr>
        </p:nvCxnSpPr>
        <p:spPr bwMode="auto">
          <a:xfrm flipH="1" flipV="1">
            <a:off x="4352925" y="2012950"/>
            <a:ext cx="428625" cy="723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1" name="AutoShape 17"/>
          <p:cNvCxnSpPr>
            <a:cxnSpLocks noChangeShapeType="1"/>
            <a:stCxn id="67590" idx="6"/>
            <a:endCxn id="67587" idx="2"/>
          </p:cNvCxnSpPr>
          <p:nvPr>
            <p:custDataLst>
              <p:tags r:id="rId16"/>
            </p:custDataLst>
          </p:nvPr>
        </p:nvCxnSpPr>
        <p:spPr bwMode="auto">
          <a:xfrm>
            <a:off x="850900" y="3005138"/>
            <a:ext cx="17160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2" name="AutoShape 18"/>
          <p:cNvCxnSpPr>
            <a:cxnSpLocks noChangeShapeType="1"/>
            <a:stCxn id="67589" idx="2"/>
            <a:endCxn id="67603" idx="6"/>
          </p:cNvCxnSpPr>
          <p:nvPr>
            <p:custDataLst>
              <p:tags r:id="rId17"/>
            </p:custDataLst>
          </p:nvPr>
        </p:nvCxnSpPr>
        <p:spPr bwMode="auto">
          <a:xfrm flipH="1">
            <a:off x="1025525" y="1819275"/>
            <a:ext cx="2859088" cy="873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3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479425" y="1658938"/>
            <a:ext cx="527050" cy="49371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cxnSp>
        <p:nvCxnSpPr>
          <p:cNvPr id="67604" name="AutoShape 20"/>
          <p:cNvCxnSpPr>
            <a:cxnSpLocks noChangeShapeType="1"/>
            <a:stCxn id="67587" idx="7"/>
            <a:endCxn id="67589" idx="3"/>
          </p:cNvCxnSpPr>
          <p:nvPr>
            <p:custDataLst>
              <p:tags r:id="rId19"/>
            </p:custDataLst>
          </p:nvPr>
        </p:nvCxnSpPr>
        <p:spPr bwMode="auto">
          <a:xfrm flipV="1">
            <a:off x="3035300" y="2012950"/>
            <a:ext cx="946150" cy="796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5" name="AutoShape 21"/>
          <p:cNvCxnSpPr>
            <a:cxnSpLocks noChangeShapeType="1"/>
            <a:stCxn id="67588" idx="0"/>
            <a:endCxn id="67591" idx="4"/>
          </p:cNvCxnSpPr>
          <p:nvPr>
            <p:custDataLst>
              <p:tags r:id="rId20"/>
            </p:custDataLst>
          </p:nvPr>
        </p:nvCxnSpPr>
        <p:spPr bwMode="auto">
          <a:xfrm flipV="1">
            <a:off x="3692525" y="3271838"/>
            <a:ext cx="108902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6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358900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7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11413" y="1489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8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42950" y="3421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67609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04800" y="219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0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640138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67611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797050" y="21478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12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05338" y="21478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10</a:t>
            </a:r>
          </a:p>
        </p:txBody>
      </p:sp>
      <p:sp>
        <p:nvSpPr>
          <p:cNvPr id="67613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124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4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23545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67615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113088" y="2103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67616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884363" y="33766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67617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938463" y="4254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0163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/>
              <a:t>MST</a:t>
            </a:r>
          </a:p>
        </p:txBody>
      </p:sp>
      <p:sp>
        <p:nvSpPr>
          <p:cNvPr id="67587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2586038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67588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429000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sp>
        <p:nvSpPr>
          <p:cNvPr id="67589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3903663" y="1570038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67590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04800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67591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518025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  <p:cxnSp>
        <p:nvCxnSpPr>
          <p:cNvPr id="67592" name="AutoShape 8"/>
          <p:cNvCxnSpPr>
            <a:cxnSpLocks noChangeShapeType="1"/>
            <a:stCxn id="67603" idx="5"/>
            <a:endCxn id="67587" idx="1"/>
          </p:cNvCxnSpPr>
          <p:nvPr>
            <p:custDataLst>
              <p:tags r:id="rId7"/>
            </p:custDataLst>
          </p:nvPr>
        </p:nvCxnSpPr>
        <p:spPr bwMode="auto">
          <a:xfrm>
            <a:off x="928688" y="2098675"/>
            <a:ext cx="1735137" cy="71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3" name="AutoShape 9"/>
          <p:cNvCxnSpPr>
            <a:cxnSpLocks noChangeShapeType="1"/>
            <a:stCxn id="67587" idx="5"/>
            <a:endCxn id="67588" idx="2"/>
          </p:cNvCxnSpPr>
          <p:nvPr>
            <p:custDataLst>
              <p:tags r:id="rId8"/>
            </p:custDataLst>
          </p:nvPr>
        </p:nvCxnSpPr>
        <p:spPr bwMode="auto">
          <a:xfrm>
            <a:off x="3035300" y="3198813"/>
            <a:ext cx="374650" cy="14303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4" name="AutoShape 10"/>
          <p:cNvCxnSpPr>
            <a:cxnSpLocks noChangeShapeType="1"/>
            <a:stCxn id="67587" idx="6"/>
            <a:endCxn id="67591" idx="2"/>
          </p:cNvCxnSpPr>
          <p:nvPr>
            <p:custDataLst>
              <p:tags r:id="rId9"/>
            </p:custDataLst>
          </p:nvPr>
        </p:nvCxnSpPr>
        <p:spPr bwMode="auto">
          <a:xfrm>
            <a:off x="3132138" y="3005138"/>
            <a:ext cx="13668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5" name="AutoShape 11"/>
          <p:cNvCxnSpPr>
            <a:cxnSpLocks noChangeShapeType="1"/>
            <a:stCxn id="67598" idx="6"/>
            <a:endCxn id="67588" idx="2"/>
          </p:cNvCxnSpPr>
          <p:nvPr>
            <p:custDataLst>
              <p:tags r:id="rId10"/>
            </p:custDataLst>
          </p:nvPr>
        </p:nvCxnSpPr>
        <p:spPr bwMode="auto">
          <a:xfrm>
            <a:off x="2166938" y="4629150"/>
            <a:ext cx="12430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6" name="AutoShape 12"/>
          <p:cNvCxnSpPr>
            <a:cxnSpLocks noChangeShapeType="1"/>
            <a:stCxn id="67603" idx="4"/>
            <a:endCxn id="67590" idx="0"/>
          </p:cNvCxnSpPr>
          <p:nvPr>
            <p:custDataLst>
              <p:tags r:id="rId11"/>
            </p:custDataLst>
          </p:nvPr>
        </p:nvCxnSpPr>
        <p:spPr bwMode="auto">
          <a:xfrm flipH="1">
            <a:off x="568325" y="2171700"/>
            <a:ext cx="174625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7" name="AutoShape 13"/>
          <p:cNvCxnSpPr>
            <a:cxnSpLocks noChangeShapeType="1"/>
            <a:stCxn id="67590" idx="5"/>
            <a:endCxn id="67598" idx="1"/>
          </p:cNvCxnSpPr>
          <p:nvPr>
            <p:custDataLst>
              <p:tags r:id="rId12"/>
            </p:custDataLst>
          </p:nvPr>
        </p:nvCxnSpPr>
        <p:spPr bwMode="auto">
          <a:xfrm>
            <a:off x="754063" y="3198813"/>
            <a:ext cx="944562" cy="1235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598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1620838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67599" name="AutoShape 15"/>
          <p:cNvCxnSpPr>
            <a:cxnSpLocks noChangeShapeType="1"/>
            <a:stCxn id="67587" idx="3"/>
            <a:endCxn id="67598" idx="0"/>
          </p:cNvCxnSpPr>
          <p:nvPr>
            <p:custDataLst>
              <p:tags r:id="rId14"/>
            </p:custDataLst>
          </p:nvPr>
        </p:nvCxnSpPr>
        <p:spPr bwMode="auto">
          <a:xfrm flipH="1">
            <a:off x="1884363" y="3198813"/>
            <a:ext cx="779462" cy="1162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0" name="AutoShape 16"/>
          <p:cNvCxnSpPr>
            <a:cxnSpLocks noChangeShapeType="1"/>
            <a:stCxn id="67591" idx="0"/>
            <a:endCxn id="67589" idx="5"/>
          </p:cNvCxnSpPr>
          <p:nvPr>
            <p:custDataLst>
              <p:tags r:id="rId15"/>
            </p:custDataLst>
          </p:nvPr>
        </p:nvCxnSpPr>
        <p:spPr bwMode="auto">
          <a:xfrm flipH="1" flipV="1">
            <a:off x="4352925" y="2012950"/>
            <a:ext cx="428625" cy="723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1" name="AutoShape 17"/>
          <p:cNvCxnSpPr>
            <a:cxnSpLocks noChangeShapeType="1"/>
            <a:stCxn id="67590" idx="6"/>
            <a:endCxn id="67587" idx="2"/>
          </p:cNvCxnSpPr>
          <p:nvPr>
            <p:custDataLst>
              <p:tags r:id="rId16"/>
            </p:custDataLst>
          </p:nvPr>
        </p:nvCxnSpPr>
        <p:spPr bwMode="auto">
          <a:xfrm>
            <a:off x="850900" y="3005138"/>
            <a:ext cx="17160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2" name="AutoShape 18"/>
          <p:cNvCxnSpPr>
            <a:cxnSpLocks noChangeShapeType="1"/>
            <a:stCxn id="67589" idx="2"/>
            <a:endCxn id="67603" idx="6"/>
          </p:cNvCxnSpPr>
          <p:nvPr>
            <p:custDataLst>
              <p:tags r:id="rId17"/>
            </p:custDataLst>
          </p:nvPr>
        </p:nvCxnSpPr>
        <p:spPr bwMode="auto">
          <a:xfrm flipH="1">
            <a:off x="1025525" y="1819275"/>
            <a:ext cx="2859088" cy="873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3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479425" y="1658938"/>
            <a:ext cx="527050" cy="49371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cxnSp>
        <p:nvCxnSpPr>
          <p:cNvPr id="67604" name="AutoShape 20"/>
          <p:cNvCxnSpPr>
            <a:cxnSpLocks noChangeShapeType="1"/>
            <a:stCxn id="67587" idx="7"/>
            <a:endCxn id="67589" idx="3"/>
          </p:cNvCxnSpPr>
          <p:nvPr>
            <p:custDataLst>
              <p:tags r:id="rId19"/>
            </p:custDataLst>
          </p:nvPr>
        </p:nvCxnSpPr>
        <p:spPr bwMode="auto">
          <a:xfrm flipV="1">
            <a:off x="3035300" y="2012950"/>
            <a:ext cx="946150" cy="796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5" name="AutoShape 21"/>
          <p:cNvCxnSpPr>
            <a:cxnSpLocks noChangeShapeType="1"/>
            <a:stCxn id="67588" idx="0"/>
            <a:endCxn id="67591" idx="4"/>
          </p:cNvCxnSpPr>
          <p:nvPr>
            <p:custDataLst>
              <p:tags r:id="rId20"/>
            </p:custDataLst>
          </p:nvPr>
        </p:nvCxnSpPr>
        <p:spPr bwMode="auto">
          <a:xfrm flipV="1">
            <a:off x="3692525" y="3271838"/>
            <a:ext cx="108902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6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358900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7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11413" y="1489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8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42950" y="3421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67609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04800" y="219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0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640138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67611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797050" y="21478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12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05338" y="21478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10</a:t>
            </a:r>
          </a:p>
        </p:txBody>
      </p:sp>
      <p:sp>
        <p:nvSpPr>
          <p:cNvPr id="67613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124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4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23545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67615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113088" y="2103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67616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884363" y="33766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67617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938463" y="4254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18" name="Text Box 81"/>
          <p:cNvSpPr txBox="1">
            <a:spLocks noChangeArrowheads="1"/>
          </p:cNvSpPr>
          <p:nvPr/>
        </p:nvSpPr>
        <p:spPr bwMode="auto">
          <a:xfrm>
            <a:off x="5943600" y="304800"/>
            <a:ext cx="2743200" cy="2717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v1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{v1, v4}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{v1, v2}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{v4, v3}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{v4, v7}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{v7, v6}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{v7, v5}</a:t>
            </a:r>
          </a:p>
        </p:txBody>
      </p:sp>
      <p:sp>
        <p:nvSpPr>
          <p:cNvPr id="105554" name="Oval 19"/>
          <p:cNvSpPr>
            <a:spLocks noChangeAspect="1" noChangeArrowheads="1"/>
          </p:cNvSpPr>
          <p:nvPr>
            <p:custDataLst>
              <p:tags r:id="rId33"/>
            </p:custDataLst>
          </p:nvPr>
        </p:nvSpPr>
        <p:spPr bwMode="auto">
          <a:xfrm>
            <a:off x="5486400" y="3810000"/>
            <a:ext cx="527050" cy="49371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05555" name="Oval 3"/>
          <p:cNvSpPr>
            <a:spLocks noChangeAspect="1" noChangeArrowheads="1"/>
          </p:cNvSpPr>
          <p:nvPr>
            <p:custDataLst>
              <p:tags r:id="rId34"/>
            </p:custDataLst>
          </p:nvPr>
        </p:nvSpPr>
        <p:spPr bwMode="auto">
          <a:xfrm>
            <a:off x="6705600" y="45720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cxnSp>
        <p:nvCxnSpPr>
          <p:cNvPr id="105556" name="AutoShape 8"/>
          <p:cNvCxnSpPr>
            <a:cxnSpLocks noChangeShapeType="1"/>
            <a:stCxn id="105554" idx="6"/>
            <a:endCxn id="105555" idx="1"/>
          </p:cNvCxnSpPr>
          <p:nvPr>
            <p:custDataLst>
              <p:tags r:id="rId35"/>
            </p:custDataLst>
          </p:nvPr>
        </p:nvCxnSpPr>
        <p:spPr bwMode="auto">
          <a:xfrm>
            <a:off x="6032500" y="4057650"/>
            <a:ext cx="750888" cy="568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57" name="Oval 5"/>
          <p:cNvSpPr>
            <a:spLocks noChangeAspect="1"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36941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cxnSp>
        <p:nvCxnSpPr>
          <p:cNvPr id="105558" name="AutoShape 18"/>
          <p:cNvCxnSpPr>
            <a:cxnSpLocks noChangeShapeType="1"/>
            <a:stCxn id="105557" idx="2"/>
            <a:endCxn id="105554" idx="6"/>
          </p:cNvCxnSpPr>
          <p:nvPr>
            <p:custDataLst>
              <p:tags r:id="rId37"/>
            </p:custDataLst>
          </p:nvPr>
        </p:nvCxnSpPr>
        <p:spPr bwMode="auto">
          <a:xfrm flipH="1">
            <a:off x="6032500" y="3943350"/>
            <a:ext cx="187325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59" name="Oval 6"/>
          <p:cNvSpPr>
            <a:spLocks noChangeAspect="1" noChangeArrowheads="1"/>
          </p:cNvSpPr>
          <p:nvPr>
            <p:custDataLst>
              <p:tags r:id="rId38"/>
            </p:custDataLst>
          </p:nvPr>
        </p:nvSpPr>
        <p:spPr bwMode="auto">
          <a:xfrm>
            <a:off x="5111750" y="45720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cxnSp>
        <p:nvCxnSpPr>
          <p:cNvPr id="105560" name="AutoShape 17"/>
          <p:cNvCxnSpPr>
            <a:cxnSpLocks noChangeShapeType="1"/>
            <a:stCxn id="105559" idx="6"/>
            <a:endCxn id="105555" idx="2"/>
          </p:cNvCxnSpPr>
          <p:nvPr>
            <p:custDataLst>
              <p:tags r:id="rId39"/>
            </p:custDataLst>
          </p:nvPr>
        </p:nvCxnSpPr>
        <p:spPr bwMode="auto">
          <a:xfrm>
            <a:off x="5657850" y="4821238"/>
            <a:ext cx="10287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1" name="Oval 4"/>
          <p:cNvSpPr>
            <a:spLocks noChangeAspect="1" noChangeArrowheads="1"/>
          </p:cNvSpPr>
          <p:nvPr>
            <p:custDataLst>
              <p:tags r:id="rId40"/>
            </p:custDataLst>
          </p:nvPr>
        </p:nvSpPr>
        <p:spPr bwMode="auto">
          <a:xfrm>
            <a:off x="7467600" y="55991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cxnSp>
        <p:nvCxnSpPr>
          <p:cNvPr id="105562" name="AutoShape 9"/>
          <p:cNvCxnSpPr>
            <a:cxnSpLocks noChangeShapeType="1"/>
            <a:stCxn id="105555" idx="5"/>
            <a:endCxn id="105561" idx="1"/>
          </p:cNvCxnSpPr>
          <p:nvPr>
            <p:custDataLst>
              <p:tags r:id="rId41"/>
            </p:custDataLst>
          </p:nvPr>
        </p:nvCxnSpPr>
        <p:spPr bwMode="auto">
          <a:xfrm>
            <a:off x="7154863" y="5014913"/>
            <a:ext cx="390525" cy="638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4" name="Oval 14"/>
          <p:cNvSpPr>
            <a:spLocks noChangeAspect="1" noChangeArrowheads="1"/>
          </p:cNvSpPr>
          <p:nvPr>
            <p:custDataLst>
              <p:tags r:id="rId42"/>
            </p:custDataLst>
          </p:nvPr>
        </p:nvSpPr>
        <p:spPr bwMode="auto">
          <a:xfrm>
            <a:off x="5949950" y="57912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105565" name="AutoShape 11"/>
          <p:cNvCxnSpPr>
            <a:cxnSpLocks noChangeShapeType="1"/>
            <a:stCxn id="105561" idx="7"/>
            <a:endCxn id="105567" idx="3"/>
          </p:cNvCxnSpPr>
          <p:nvPr>
            <p:custDataLst>
              <p:tags r:id="rId43"/>
            </p:custDataLst>
          </p:nvPr>
        </p:nvCxnSpPr>
        <p:spPr bwMode="auto">
          <a:xfrm flipV="1">
            <a:off x="7916863" y="4938713"/>
            <a:ext cx="390525" cy="714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5566" name="AutoShape 11"/>
          <p:cNvCxnSpPr>
            <a:cxnSpLocks noChangeShapeType="1"/>
            <a:stCxn id="105564" idx="6"/>
            <a:endCxn id="105561" idx="3"/>
          </p:cNvCxnSpPr>
          <p:nvPr>
            <p:custDataLst>
              <p:tags r:id="rId44"/>
            </p:custDataLst>
          </p:nvPr>
        </p:nvCxnSpPr>
        <p:spPr bwMode="auto">
          <a:xfrm>
            <a:off x="6496050" y="6040438"/>
            <a:ext cx="10493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7" name="Oval 7"/>
          <p:cNvSpPr>
            <a:spLocks noChangeAspect="1" noChangeArrowheads="1"/>
          </p:cNvSpPr>
          <p:nvPr>
            <p:custDataLst>
              <p:tags r:id="rId45"/>
            </p:custDataLst>
          </p:nvPr>
        </p:nvSpPr>
        <p:spPr bwMode="auto">
          <a:xfrm>
            <a:off x="8229600" y="44958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077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18" grpId="0"/>
      <p:bldP spid="105554" grpId="0" animBg="1"/>
      <p:bldP spid="105555" grpId="0" animBg="1"/>
      <p:bldP spid="105557" grpId="0" animBg="1"/>
      <p:bldP spid="105559" grpId="0" animBg="1"/>
      <p:bldP spid="105561" grpId="0" animBg="1"/>
      <p:bldP spid="105564" grpId="0" animBg="1"/>
      <p:bldP spid="1055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Prim’s MST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506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/>
              <a:t>Greedy strategy:</a:t>
            </a:r>
          </a:p>
          <a:p>
            <a:pPr lvl="1"/>
            <a:r>
              <a:rPr lang="en-US" sz="2400" dirty="0"/>
              <a:t>Choose some start vertex as current-tree</a:t>
            </a:r>
          </a:p>
          <a:p>
            <a:pPr lvl="1"/>
            <a:r>
              <a:rPr lang="en-US" sz="2400" dirty="0"/>
              <a:t>Greedy rule: Add edge from graph to current-tree that</a:t>
            </a:r>
          </a:p>
          <a:p>
            <a:pPr lvl="2"/>
            <a:r>
              <a:rPr lang="en-US" sz="2200" dirty="0"/>
              <a:t>has the lowest weight of edges that…</a:t>
            </a:r>
          </a:p>
          <a:p>
            <a:pPr lvl="2"/>
            <a:r>
              <a:rPr lang="en-US" sz="2200" dirty="0"/>
              <a:t>have one vertex in the tree and one not in the tree.</a:t>
            </a:r>
          </a:p>
          <a:p>
            <a:r>
              <a:rPr lang="en-US" sz="2800" dirty="0"/>
              <a:t>Thus builds-up one tree by adding a new edge to it</a:t>
            </a:r>
          </a:p>
          <a:p>
            <a:r>
              <a:rPr lang="en-US" sz="2800" dirty="0"/>
              <a:t>Can this lead to an infeasible solution?</a:t>
            </a:r>
            <a:br>
              <a:rPr lang="en-US" sz="2800" dirty="0"/>
            </a:br>
            <a:r>
              <a:rPr lang="en-US" sz="2800" dirty="0"/>
              <a:t>(Tell me why not.)</a:t>
            </a:r>
          </a:p>
          <a:p>
            <a:r>
              <a:rPr lang="en-US" sz="2800" dirty="0"/>
              <a:t>Is it optimal? (Yes. Need a proof.)</a:t>
            </a:r>
          </a:p>
        </p:txBody>
      </p:sp>
    </p:spTree>
    <p:extLst>
      <p:ext uri="{BB962C8B-B14F-4D97-AF65-F5344CB8AC3E}">
        <p14:creationId xmlns:p14="http://schemas.microsoft.com/office/powerpoint/2010/main" val="23128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Tracking Edges for Prim’s MST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608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Candidates edges:  edge from a tree-node to a non-tree node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Since we’ll choose smallest, keep only one candidate edge for each non-tree node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But, may need to make sure we always have the smallest edge for each non-tree node</a:t>
            </a:r>
          </a:p>
          <a:p>
            <a:pPr>
              <a:lnSpc>
                <a:spcPct val="90000"/>
              </a:lnSpc>
            </a:pPr>
            <a:r>
              <a:rPr lang="en-US" sz="2800"/>
              <a:t>Fringe-nodes: non-trees nodes adjacent to the tree</a:t>
            </a:r>
          </a:p>
          <a:p>
            <a:pPr>
              <a:lnSpc>
                <a:spcPct val="90000"/>
              </a:lnSpc>
            </a:pPr>
            <a:r>
              <a:rPr lang="en-US" sz="2800"/>
              <a:t>Need data structure to hold fringe-nodes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Priority queue, ordered by min-edge weight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May need to update priorities!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03810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7137" name="Rectangle 35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MST-Prim(G, wt)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wt=0);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wt(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wt[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 &lt;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fringeWt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(w)){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wt[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2057633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Cost of 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861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Looks VERY similar to Dijkstra’s doesn’t it!!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Outer loop extracts from PQ total of V times</a:t>
            </a:r>
          </a:p>
          <a:p>
            <a:pPr lvl="1"/>
            <a:r>
              <a:rPr lang="en-US" dirty="0">
                <a:sym typeface="Symbol" pitchFamily="18" charset="2"/>
              </a:rPr>
              <a:t>O(V*log(V))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Inner loop runs E times total, but calls </a:t>
            </a:r>
            <a:r>
              <a:rPr lang="en-US" dirty="0" err="1">
                <a:sym typeface="Symbol" pitchFamily="18" charset="2"/>
              </a:rPr>
              <a:t>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pPr lvl="1"/>
            <a:r>
              <a:rPr lang="en-US" dirty="0">
                <a:sym typeface="Symbol" pitchFamily="18" charset="2"/>
              </a:rPr>
              <a:t>If </a:t>
            </a:r>
            <a:r>
              <a:rPr lang="en-US" dirty="0" err="1">
                <a:sym typeface="Symbol" pitchFamily="18" charset="2"/>
              </a:rPr>
              <a:t>decreaseKey</a:t>
            </a:r>
            <a:r>
              <a:rPr lang="en-US" dirty="0">
                <a:sym typeface="Symbol" pitchFamily="18" charset="2"/>
              </a:rPr>
              <a:t>() is naïve and linear (V), then</a:t>
            </a:r>
          </a:p>
          <a:p>
            <a:pPr lvl="1"/>
            <a:r>
              <a:rPr lang="en-US" dirty="0">
                <a:sym typeface="Symbol" pitchFamily="18" charset="2"/>
              </a:rPr>
              <a:t>O(E*V)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Total: O(V*log(V) + E*V)</a:t>
            </a:r>
          </a:p>
        </p:txBody>
      </p:sp>
    </p:spTree>
    <p:extLst>
      <p:ext uri="{BB962C8B-B14F-4D97-AF65-F5344CB8AC3E}">
        <p14:creationId xmlns:p14="http://schemas.microsoft.com/office/powerpoint/2010/main" val="210456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Dijkstra’s algorithm + naïve runtime</a:t>
            </a:r>
          </a:p>
          <a:p>
            <a:pPr lvl="1"/>
            <a:r>
              <a:rPr lang="en-US" dirty="0"/>
              <a:t>Review!!</a:t>
            </a:r>
          </a:p>
          <a:p>
            <a:r>
              <a:rPr lang="en-US" dirty="0"/>
              <a:t>Prim’s algorithm + naïve runtime</a:t>
            </a:r>
          </a:p>
          <a:p>
            <a:pPr lvl="1"/>
            <a:r>
              <a:rPr lang="en-US" dirty="0"/>
              <a:t>Also Review!!!</a:t>
            </a:r>
          </a:p>
          <a:p>
            <a:r>
              <a:rPr lang="en-US" dirty="0"/>
              <a:t>Why these two algorithms? Turns out they are VERY similar</a:t>
            </a:r>
          </a:p>
          <a:p>
            <a:r>
              <a:rPr lang="en-US" dirty="0"/>
              <a:t>Indirect Heaps</a:t>
            </a:r>
          </a:p>
          <a:p>
            <a:pPr lvl="1"/>
            <a:r>
              <a:rPr lang="en-US" dirty="0"/>
              <a:t>A new data structure that makes both algorithms above more 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55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Heaps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8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Compare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Both Dijkstra and Prim have same structure, and suffer from a naïve, slow implementation of </a:t>
            </a:r>
            <a:r>
              <a:rPr lang="en-US" dirty="0" err="1"/>
              <a:t>decreaseKey</a:t>
            </a:r>
            <a:r>
              <a:rPr lang="en-US" dirty="0"/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Let’s compare the code real fast, and then introduce the </a:t>
            </a:r>
            <a:r>
              <a:rPr lang="en-US" b="1" i="1" dirty="0">
                <a:sym typeface="Symbol" pitchFamily="18" charset="2"/>
              </a:rPr>
              <a:t>Indirect Heap</a:t>
            </a:r>
          </a:p>
        </p:txBody>
      </p:sp>
    </p:spTree>
    <p:extLst>
      <p:ext uri="{BB962C8B-B14F-4D97-AF65-F5344CB8AC3E}">
        <p14:creationId xmlns:p14="http://schemas.microsoft.com/office/powerpoint/2010/main" val="2920895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Dijkstra'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err="1">
                <a:latin typeface="Courier New" pitchFamily="49" charset="0"/>
              </a:rPr>
              <a:t>dijkstra</a:t>
            </a:r>
            <a:r>
              <a:rPr lang="en-US" sz="2000" b="1" dirty="0">
                <a:latin typeface="Courier New" pitchFamily="49" charset="0"/>
              </a:rPr>
              <a:t>(G, wt,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dist=0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dist[s] = 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 &lt; 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905171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7137" name="Rectangle 35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MST-Prim(G, wt)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wt=0);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(w, wt(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wt[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] &lt;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fringeWt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(w, wt[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]);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609943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Goal: Lower cost of </a:t>
            </a:r>
            <a:r>
              <a:rPr lang="en-US" dirty="0" err="1">
                <a:sym typeface="Symbol" pitchFamily="18" charset="2"/>
              </a:rPr>
              <a:t>PQ.decreaseKey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Example of naïve approach first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5254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Goal: Lower cost of </a:t>
            </a:r>
            <a:r>
              <a:rPr lang="en-US" dirty="0" err="1">
                <a:sym typeface="Symbol" pitchFamily="18" charset="2"/>
              </a:rPr>
              <a:t>PQ.decreaseKey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Indirect Heap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24557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373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Cost of Dijkstra’s and Prim’s</a:t>
            </a:r>
          </a:p>
          <a:p>
            <a:pPr lvl="1"/>
            <a:r>
              <a:rPr lang="en-US" dirty="0">
                <a:sym typeface="Symbol" pitchFamily="18" charset="2"/>
              </a:rPr>
              <a:t>O(V*log(V) + E*</a:t>
            </a:r>
            <a:r>
              <a:rPr lang="en-US" b="1" i="1" dirty="0">
                <a:sym typeface="Symbol" pitchFamily="18" charset="2"/>
              </a:rPr>
              <a:t>V</a:t>
            </a:r>
            <a:r>
              <a:rPr lang="en-US" dirty="0">
                <a:sym typeface="Symbol" pitchFamily="18" charset="2"/>
              </a:rPr>
              <a:t>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Indirect heap makes bolded V become log(V)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New Cost:</a:t>
            </a:r>
          </a:p>
          <a:p>
            <a:pPr lvl="1"/>
            <a:r>
              <a:rPr lang="en-US" dirty="0">
                <a:sym typeface="Symbol" pitchFamily="18" charset="2"/>
              </a:rPr>
              <a:t>O(V*log(V) + E*log(V)) = O(E*log(V))</a:t>
            </a:r>
          </a:p>
          <a:p>
            <a:pPr lvl="2"/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7208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25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Dijkstra’s and Prim’s</a:t>
            </a:r>
          </a:p>
          <a:p>
            <a:pPr lvl="1"/>
            <a:r>
              <a:rPr lang="en-US" dirty="0"/>
              <a:t>Almost same algorithm but solve different problems!!</a:t>
            </a:r>
          </a:p>
          <a:p>
            <a:endParaRPr lang="en-US" dirty="0"/>
          </a:p>
          <a:p>
            <a:r>
              <a:rPr lang="en-US" dirty="0"/>
              <a:t>Review of Naïve runtime analysis</a:t>
            </a:r>
          </a:p>
          <a:p>
            <a:endParaRPr lang="en-US" dirty="0"/>
          </a:p>
          <a:p>
            <a:r>
              <a:rPr lang="en-US" dirty="0"/>
              <a:t>Indirect heap and better runtime for each algorithm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3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Weighted Shortest Path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no negative weight edges.</a:t>
            </a:r>
          </a:p>
          <a:p>
            <a:pPr eaLnBrk="1" hangingPunct="1">
              <a:buClr>
                <a:schemeClr val="tx1"/>
              </a:buClr>
            </a:pPr>
            <a:r>
              <a:rPr lang="en-US" b="1">
                <a:solidFill>
                  <a:srgbClr val="FF0000"/>
                </a:solidFill>
              </a:rPr>
              <a:t>Dijkstra’s algorithm</a:t>
            </a:r>
            <a:r>
              <a:rPr lang="en-US"/>
              <a:t>: uses similar ideas as the unweighted case.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/>
              <a:t>Greedy</a:t>
            </a:r>
            <a:r>
              <a:rPr lang="en-US"/>
              <a:t> algorithms: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/>
              <a:t>	</a:t>
            </a:r>
            <a:r>
              <a:rPr lang="en-US" b="1">
                <a:solidFill>
                  <a:schemeClr val="accent2"/>
                </a:solidFill>
              </a:rPr>
              <a:t>do what seems to be best at every decision point.</a:t>
            </a:r>
          </a:p>
        </p:txBody>
      </p:sp>
      <p:sp>
        <p:nvSpPr>
          <p:cNvPr id="3482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320800" y="4610100"/>
            <a:ext cx="6705600" cy="2009775"/>
          </a:xfrm>
          <a:custGeom>
            <a:avLst/>
            <a:gdLst>
              <a:gd name="T0" fmla="*/ 2147483647 w 2544"/>
              <a:gd name="T1" fmla="*/ 2147483647 h 1688"/>
              <a:gd name="T2" fmla="*/ 2147483647 w 2544"/>
              <a:gd name="T3" fmla="*/ 2147483647 h 1688"/>
              <a:gd name="T4" fmla="*/ 2147483647 w 2544"/>
              <a:gd name="T5" fmla="*/ 2147483647 h 1688"/>
              <a:gd name="T6" fmla="*/ 2147483647 w 2544"/>
              <a:gd name="T7" fmla="*/ 2147483647 h 1688"/>
              <a:gd name="T8" fmla="*/ 2147483647 w 2544"/>
              <a:gd name="T9" fmla="*/ 2147483647 h 1688"/>
              <a:gd name="T10" fmla="*/ 2147483647 w 2544"/>
              <a:gd name="T11" fmla="*/ 2147483647 h 1688"/>
              <a:gd name="T12" fmla="*/ 2147483647 w 2544"/>
              <a:gd name="T13" fmla="*/ 2147483647 h 1688"/>
              <a:gd name="T14" fmla="*/ 2147483647 w 2544"/>
              <a:gd name="T15" fmla="*/ 2147483647 h 1688"/>
              <a:gd name="T16" fmla="*/ 2147483647 w 2544"/>
              <a:gd name="T17" fmla="*/ 2147483647 h 1688"/>
              <a:gd name="T18" fmla="*/ 2147483647 w 2544"/>
              <a:gd name="T19" fmla="*/ 2147483647 h 1688"/>
              <a:gd name="T20" fmla="*/ 2147483647 w 2544"/>
              <a:gd name="T21" fmla="*/ 2147483647 h 1688"/>
              <a:gd name="T22" fmla="*/ 2147483647 w 2544"/>
              <a:gd name="T23" fmla="*/ 2147483647 h 1688"/>
              <a:gd name="T24" fmla="*/ 2147483647 w 2544"/>
              <a:gd name="T25" fmla="*/ 0 h 1688"/>
              <a:gd name="T26" fmla="*/ 2147483647 w 2544"/>
              <a:gd name="T27" fmla="*/ 2147483647 h 1688"/>
              <a:gd name="T28" fmla="*/ 2147483647 w 2544"/>
              <a:gd name="T29" fmla="*/ 2147483647 h 16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44"/>
              <a:gd name="T46" fmla="*/ 0 h 1688"/>
              <a:gd name="T47" fmla="*/ 2544 w 2544"/>
              <a:gd name="T48" fmla="*/ 1688 h 16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44" h="1688">
                <a:moveTo>
                  <a:pt x="1056" y="240"/>
                </a:moveTo>
                <a:cubicBezTo>
                  <a:pt x="1040" y="248"/>
                  <a:pt x="1112" y="184"/>
                  <a:pt x="960" y="240"/>
                </a:cubicBezTo>
                <a:cubicBezTo>
                  <a:pt x="808" y="296"/>
                  <a:pt x="288" y="448"/>
                  <a:pt x="144" y="576"/>
                </a:cubicBezTo>
                <a:cubicBezTo>
                  <a:pt x="0" y="704"/>
                  <a:pt x="56" y="896"/>
                  <a:pt x="96" y="1008"/>
                </a:cubicBezTo>
                <a:cubicBezTo>
                  <a:pt x="136" y="1120"/>
                  <a:pt x="288" y="1168"/>
                  <a:pt x="384" y="1248"/>
                </a:cubicBezTo>
                <a:cubicBezTo>
                  <a:pt x="480" y="1328"/>
                  <a:pt x="544" y="1512"/>
                  <a:pt x="672" y="1488"/>
                </a:cubicBezTo>
                <a:cubicBezTo>
                  <a:pt x="800" y="1464"/>
                  <a:pt x="992" y="1120"/>
                  <a:pt x="1152" y="1104"/>
                </a:cubicBezTo>
                <a:cubicBezTo>
                  <a:pt x="1312" y="1088"/>
                  <a:pt x="1496" y="1312"/>
                  <a:pt x="1632" y="1392"/>
                </a:cubicBezTo>
                <a:cubicBezTo>
                  <a:pt x="1768" y="1472"/>
                  <a:pt x="1840" y="1688"/>
                  <a:pt x="1968" y="1584"/>
                </a:cubicBezTo>
                <a:cubicBezTo>
                  <a:pt x="2096" y="1480"/>
                  <a:pt x="2320" y="1000"/>
                  <a:pt x="2400" y="768"/>
                </a:cubicBezTo>
                <a:cubicBezTo>
                  <a:pt x="2480" y="536"/>
                  <a:pt x="2544" y="288"/>
                  <a:pt x="2448" y="192"/>
                </a:cubicBezTo>
                <a:cubicBezTo>
                  <a:pt x="2352" y="96"/>
                  <a:pt x="2016" y="224"/>
                  <a:pt x="1824" y="192"/>
                </a:cubicBezTo>
                <a:cubicBezTo>
                  <a:pt x="1632" y="160"/>
                  <a:pt x="1424" y="0"/>
                  <a:pt x="1296" y="0"/>
                </a:cubicBezTo>
                <a:cubicBezTo>
                  <a:pt x="1168" y="0"/>
                  <a:pt x="1096" y="152"/>
                  <a:pt x="1056" y="192"/>
                </a:cubicBezTo>
                <a:cubicBezTo>
                  <a:pt x="1016" y="232"/>
                  <a:pt x="1072" y="232"/>
                  <a:pt x="1056" y="24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Freeform 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592263" y="4768850"/>
            <a:ext cx="3463925" cy="1522413"/>
          </a:xfrm>
          <a:custGeom>
            <a:avLst/>
            <a:gdLst>
              <a:gd name="T0" fmla="*/ 2147483647 w 1637"/>
              <a:gd name="T1" fmla="*/ 2147483647 h 1279"/>
              <a:gd name="T2" fmla="*/ 2147483647 w 1637"/>
              <a:gd name="T3" fmla="*/ 2147483647 h 1279"/>
              <a:gd name="T4" fmla="*/ 2147483647 w 1637"/>
              <a:gd name="T5" fmla="*/ 2147483647 h 1279"/>
              <a:gd name="T6" fmla="*/ 2147483647 w 1637"/>
              <a:gd name="T7" fmla="*/ 2147483647 h 1279"/>
              <a:gd name="T8" fmla="*/ 2147483647 w 1637"/>
              <a:gd name="T9" fmla="*/ 2147483647 h 1279"/>
              <a:gd name="T10" fmla="*/ 2147483647 w 1637"/>
              <a:gd name="T11" fmla="*/ 2147483647 h 1279"/>
              <a:gd name="T12" fmla="*/ 2147483647 w 1637"/>
              <a:gd name="T13" fmla="*/ 2147483647 h 1279"/>
              <a:gd name="T14" fmla="*/ 2147483647 w 1637"/>
              <a:gd name="T15" fmla="*/ 2147483647 h 1279"/>
              <a:gd name="T16" fmla="*/ 2147483647 w 1637"/>
              <a:gd name="T17" fmla="*/ 2147483647 h 1279"/>
              <a:gd name="T18" fmla="*/ 2147483647 w 1637"/>
              <a:gd name="T19" fmla="*/ 2147483647 h 1279"/>
              <a:gd name="T20" fmla="*/ 2147483647 w 1637"/>
              <a:gd name="T21" fmla="*/ 2147483647 h 1279"/>
              <a:gd name="T22" fmla="*/ 2147483647 w 1637"/>
              <a:gd name="T23" fmla="*/ 2147483647 h 1279"/>
              <a:gd name="T24" fmla="*/ 2147483647 w 1637"/>
              <a:gd name="T25" fmla="*/ 2147483647 h 1279"/>
              <a:gd name="T26" fmla="*/ 2147483647 w 1637"/>
              <a:gd name="T27" fmla="*/ 2147483647 h 1279"/>
              <a:gd name="T28" fmla="*/ 2147483647 w 1637"/>
              <a:gd name="T29" fmla="*/ 2147483647 h 1279"/>
              <a:gd name="T30" fmla="*/ 2147483647 w 1637"/>
              <a:gd name="T31" fmla="*/ 2147483647 h 1279"/>
              <a:gd name="T32" fmla="*/ 2147483647 w 1637"/>
              <a:gd name="T33" fmla="*/ 2147483647 h 1279"/>
              <a:gd name="T34" fmla="*/ 2147483647 w 1637"/>
              <a:gd name="T35" fmla="*/ 2147483647 h 1279"/>
              <a:gd name="T36" fmla="*/ 2147483647 w 1637"/>
              <a:gd name="T37" fmla="*/ 2147483647 h 1279"/>
              <a:gd name="T38" fmla="*/ 2147483647 w 1637"/>
              <a:gd name="T39" fmla="*/ 2147483647 h 1279"/>
              <a:gd name="T40" fmla="*/ 2147483647 w 1637"/>
              <a:gd name="T41" fmla="*/ 2147483647 h 1279"/>
              <a:gd name="T42" fmla="*/ 2147483647 w 1637"/>
              <a:gd name="T43" fmla="*/ 2147483647 h 1279"/>
              <a:gd name="T44" fmla="*/ 2147483647 w 1637"/>
              <a:gd name="T45" fmla="*/ 2147483647 h 1279"/>
              <a:gd name="T46" fmla="*/ 2147483647 w 1637"/>
              <a:gd name="T47" fmla="*/ 2147483647 h 1279"/>
              <a:gd name="T48" fmla="*/ 2147483647 w 1637"/>
              <a:gd name="T49" fmla="*/ 2147483647 h 1279"/>
              <a:gd name="T50" fmla="*/ 2147483647 w 1637"/>
              <a:gd name="T51" fmla="*/ 2147483647 h 1279"/>
              <a:gd name="T52" fmla="*/ 2147483647 w 1637"/>
              <a:gd name="T53" fmla="*/ 2147483647 h 1279"/>
              <a:gd name="T54" fmla="*/ 2147483647 w 1637"/>
              <a:gd name="T55" fmla="*/ 2147483647 h 1279"/>
              <a:gd name="T56" fmla="*/ 2147483647 w 1637"/>
              <a:gd name="T57" fmla="*/ 2147483647 h 1279"/>
              <a:gd name="T58" fmla="*/ 2147483647 w 1637"/>
              <a:gd name="T59" fmla="*/ 2147483647 h 1279"/>
              <a:gd name="T60" fmla="*/ 2147483647 w 1637"/>
              <a:gd name="T61" fmla="*/ 0 h 1279"/>
              <a:gd name="T62" fmla="*/ 2147483647 w 1637"/>
              <a:gd name="T63" fmla="*/ 2147483647 h 1279"/>
              <a:gd name="T64" fmla="*/ 2147483647 w 1637"/>
              <a:gd name="T65" fmla="*/ 2147483647 h 12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637"/>
              <a:gd name="T100" fmla="*/ 0 h 1279"/>
              <a:gd name="T101" fmla="*/ 1637 w 1637"/>
              <a:gd name="T102" fmla="*/ 1279 h 127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637" h="1279">
                <a:moveTo>
                  <a:pt x="1253" y="30"/>
                </a:moveTo>
                <a:cubicBezTo>
                  <a:pt x="1238" y="71"/>
                  <a:pt x="1176" y="106"/>
                  <a:pt x="1133" y="119"/>
                </a:cubicBezTo>
                <a:cubicBezTo>
                  <a:pt x="1111" y="142"/>
                  <a:pt x="1096" y="154"/>
                  <a:pt x="1066" y="164"/>
                </a:cubicBezTo>
                <a:cubicBezTo>
                  <a:pt x="940" y="248"/>
                  <a:pt x="749" y="261"/>
                  <a:pt x="602" y="284"/>
                </a:cubicBezTo>
                <a:cubicBezTo>
                  <a:pt x="516" y="315"/>
                  <a:pt x="427" y="332"/>
                  <a:pt x="340" y="359"/>
                </a:cubicBezTo>
                <a:cubicBezTo>
                  <a:pt x="310" y="368"/>
                  <a:pt x="280" y="379"/>
                  <a:pt x="250" y="389"/>
                </a:cubicBezTo>
                <a:cubicBezTo>
                  <a:pt x="221" y="399"/>
                  <a:pt x="200" y="419"/>
                  <a:pt x="168" y="426"/>
                </a:cubicBezTo>
                <a:cubicBezTo>
                  <a:pt x="146" y="441"/>
                  <a:pt x="123" y="449"/>
                  <a:pt x="101" y="464"/>
                </a:cubicBezTo>
                <a:cubicBezTo>
                  <a:pt x="96" y="471"/>
                  <a:pt x="92" y="479"/>
                  <a:pt x="86" y="486"/>
                </a:cubicBezTo>
                <a:cubicBezTo>
                  <a:pt x="79" y="494"/>
                  <a:pt x="70" y="500"/>
                  <a:pt x="63" y="508"/>
                </a:cubicBezTo>
                <a:cubicBezTo>
                  <a:pt x="52" y="522"/>
                  <a:pt x="33" y="553"/>
                  <a:pt x="33" y="553"/>
                </a:cubicBezTo>
                <a:cubicBezTo>
                  <a:pt x="28" y="568"/>
                  <a:pt x="22" y="583"/>
                  <a:pt x="18" y="598"/>
                </a:cubicBezTo>
                <a:cubicBezTo>
                  <a:pt x="13" y="618"/>
                  <a:pt x="4" y="658"/>
                  <a:pt x="4" y="658"/>
                </a:cubicBezTo>
                <a:cubicBezTo>
                  <a:pt x="7" y="696"/>
                  <a:pt x="0" y="737"/>
                  <a:pt x="18" y="770"/>
                </a:cubicBezTo>
                <a:cubicBezTo>
                  <a:pt x="45" y="818"/>
                  <a:pt x="70" y="830"/>
                  <a:pt x="116" y="853"/>
                </a:cubicBezTo>
                <a:cubicBezTo>
                  <a:pt x="158" y="875"/>
                  <a:pt x="196" y="909"/>
                  <a:pt x="235" y="935"/>
                </a:cubicBezTo>
                <a:cubicBezTo>
                  <a:pt x="256" y="949"/>
                  <a:pt x="285" y="962"/>
                  <a:pt x="303" y="980"/>
                </a:cubicBezTo>
                <a:cubicBezTo>
                  <a:pt x="334" y="1011"/>
                  <a:pt x="378" y="1030"/>
                  <a:pt x="415" y="1055"/>
                </a:cubicBezTo>
                <a:cubicBezTo>
                  <a:pt x="424" y="1061"/>
                  <a:pt x="429" y="1071"/>
                  <a:pt x="437" y="1077"/>
                </a:cubicBezTo>
                <a:cubicBezTo>
                  <a:pt x="451" y="1088"/>
                  <a:pt x="482" y="1107"/>
                  <a:pt x="482" y="1107"/>
                </a:cubicBezTo>
                <a:cubicBezTo>
                  <a:pt x="498" y="1131"/>
                  <a:pt x="519" y="1150"/>
                  <a:pt x="535" y="1174"/>
                </a:cubicBezTo>
                <a:cubicBezTo>
                  <a:pt x="546" y="1210"/>
                  <a:pt x="591" y="1257"/>
                  <a:pt x="624" y="1279"/>
                </a:cubicBezTo>
                <a:cubicBezTo>
                  <a:pt x="734" y="1266"/>
                  <a:pt x="795" y="1228"/>
                  <a:pt x="871" y="1152"/>
                </a:cubicBezTo>
                <a:cubicBezTo>
                  <a:pt x="906" y="1117"/>
                  <a:pt x="922" y="1064"/>
                  <a:pt x="961" y="1032"/>
                </a:cubicBezTo>
                <a:cubicBezTo>
                  <a:pt x="1057" y="954"/>
                  <a:pt x="1162" y="949"/>
                  <a:pt x="1283" y="942"/>
                </a:cubicBezTo>
                <a:cubicBezTo>
                  <a:pt x="1320" y="937"/>
                  <a:pt x="1352" y="931"/>
                  <a:pt x="1387" y="920"/>
                </a:cubicBezTo>
                <a:cubicBezTo>
                  <a:pt x="1461" y="871"/>
                  <a:pt x="1498" y="819"/>
                  <a:pt x="1537" y="740"/>
                </a:cubicBezTo>
                <a:cubicBezTo>
                  <a:pt x="1550" y="714"/>
                  <a:pt x="1550" y="679"/>
                  <a:pt x="1559" y="651"/>
                </a:cubicBezTo>
                <a:cubicBezTo>
                  <a:pt x="1582" y="482"/>
                  <a:pt x="1637" y="174"/>
                  <a:pt x="1470" y="60"/>
                </a:cubicBezTo>
                <a:cubicBezTo>
                  <a:pt x="1442" y="17"/>
                  <a:pt x="1471" y="51"/>
                  <a:pt x="1432" y="30"/>
                </a:cubicBezTo>
                <a:cubicBezTo>
                  <a:pt x="1416" y="21"/>
                  <a:pt x="1387" y="0"/>
                  <a:pt x="1387" y="0"/>
                </a:cubicBezTo>
                <a:cubicBezTo>
                  <a:pt x="1342" y="5"/>
                  <a:pt x="1309" y="9"/>
                  <a:pt x="1268" y="22"/>
                </a:cubicBezTo>
                <a:cubicBezTo>
                  <a:pt x="1250" y="49"/>
                  <a:pt x="1253" y="54"/>
                  <a:pt x="1253" y="3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795838" y="4794250"/>
            <a:ext cx="2925762" cy="1617663"/>
          </a:xfrm>
          <a:custGeom>
            <a:avLst/>
            <a:gdLst>
              <a:gd name="T0" fmla="*/ 2147483647 w 1175"/>
              <a:gd name="T1" fmla="*/ 2147483647 h 1358"/>
              <a:gd name="T2" fmla="*/ 2147483647 w 1175"/>
              <a:gd name="T3" fmla="*/ 2147483647 h 1358"/>
              <a:gd name="T4" fmla="*/ 2147483647 w 1175"/>
              <a:gd name="T5" fmla="*/ 2147483647 h 1358"/>
              <a:gd name="T6" fmla="*/ 2147483647 w 1175"/>
              <a:gd name="T7" fmla="*/ 2147483647 h 1358"/>
              <a:gd name="T8" fmla="*/ 2147483647 w 1175"/>
              <a:gd name="T9" fmla="*/ 0 h 1358"/>
              <a:gd name="T10" fmla="*/ 2147483647 w 1175"/>
              <a:gd name="T11" fmla="*/ 2147483647 h 1358"/>
              <a:gd name="T12" fmla="*/ 2147483647 w 1175"/>
              <a:gd name="T13" fmla="*/ 2147483647 h 1358"/>
              <a:gd name="T14" fmla="*/ 2147483647 w 1175"/>
              <a:gd name="T15" fmla="*/ 2147483647 h 1358"/>
              <a:gd name="T16" fmla="*/ 2147483647 w 1175"/>
              <a:gd name="T17" fmla="*/ 2147483647 h 1358"/>
              <a:gd name="T18" fmla="*/ 2147483647 w 1175"/>
              <a:gd name="T19" fmla="*/ 2147483647 h 1358"/>
              <a:gd name="T20" fmla="*/ 2147483647 w 1175"/>
              <a:gd name="T21" fmla="*/ 2147483647 h 1358"/>
              <a:gd name="T22" fmla="*/ 2147483647 w 1175"/>
              <a:gd name="T23" fmla="*/ 2147483647 h 1358"/>
              <a:gd name="T24" fmla="*/ 2147483647 w 1175"/>
              <a:gd name="T25" fmla="*/ 2147483647 h 1358"/>
              <a:gd name="T26" fmla="*/ 2147483647 w 1175"/>
              <a:gd name="T27" fmla="*/ 2147483647 h 1358"/>
              <a:gd name="T28" fmla="*/ 2147483647 w 1175"/>
              <a:gd name="T29" fmla="*/ 2147483647 h 1358"/>
              <a:gd name="T30" fmla="*/ 2147483647 w 1175"/>
              <a:gd name="T31" fmla="*/ 2147483647 h 1358"/>
              <a:gd name="T32" fmla="*/ 2147483647 w 1175"/>
              <a:gd name="T33" fmla="*/ 2147483647 h 1358"/>
              <a:gd name="T34" fmla="*/ 2147483647 w 1175"/>
              <a:gd name="T35" fmla="*/ 2147483647 h 1358"/>
              <a:gd name="T36" fmla="*/ 2147483647 w 1175"/>
              <a:gd name="T37" fmla="*/ 2147483647 h 1358"/>
              <a:gd name="T38" fmla="*/ 2147483647 w 1175"/>
              <a:gd name="T39" fmla="*/ 2147483647 h 1358"/>
              <a:gd name="T40" fmla="*/ 2147483647 w 1175"/>
              <a:gd name="T41" fmla="*/ 2147483647 h 1358"/>
              <a:gd name="T42" fmla="*/ 2147483647 w 1175"/>
              <a:gd name="T43" fmla="*/ 2147483647 h 1358"/>
              <a:gd name="T44" fmla="*/ 2147483647 w 1175"/>
              <a:gd name="T45" fmla="*/ 2147483647 h 1358"/>
              <a:gd name="T46" fmla="*/ 2147483647 w 1175"/>
              <a:gd name="T47" fmla="*/ 2147483647 h 1358"/>
              <a:gd name="T48" fmla="*/ 2147483647 w 1175"/>
              <a:gd name="T49" fmla="*/ 2147483647 h 1358"/>
              <a:gd name="T50" fmla="*/ 2147483647 w 1175"/>
              <a:gd name="T51" fmla="*/ 2147483647 h 1358"/>
              <a:gd name="T52" fmla="*/ 2147483647 w 1175"/>
              <a:gd name="T53" fmla="*/ 2147483647 h 1358"/>
              <a:gd name="T54" fmla="*/ 2147483647 w 1175"/>
              <a:gd name="T55" fmla="*/ 2147483647 h 1358"/>
              <a:gd name="T56" fmla="*/ 2147483647 w 1175"/>
              <a:gd name="T57" fmla="*/ 2147483647 h 1358"/>
              <a:gd name="T58" fmla="*/ 2147483647 w 1175"/>
              <a:gd name="T59" fmla="*/ 2147483647 h 1358"/>
              <a:gd name="T60" fmla="*/ 2147483647 w 1175"/>
              <a:gd name="T61" fmla="*/ 2147483647 h 135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175"/>
              <a:gd name="T94" fmla="*/ 0 h 1358"/>
              <a:gd name="T95" fmla="*/ 1175 w 1175"/>
              <a:gd name="T96" fmla="*/ 1358 h 135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175" h="1358">
                <a:moveTo>
                  <a:pt x="1175" y="277"/>
                </a:moveTo>
                <a:cubicBezTo>
                  <a:pt x="1109" y="180"/>
                  <a:pt x="1114" y="116"/>
                  <a:pt x="981" y="112"/>
                </a:cubicBezTo>
                <a:cubicBezTo>
                  <a:pt x="831" y="108"/>
                  <a:pt x="682" y="107"/>
                  <a:pt x="532" y="105"/>
                </a:cubicBezTo>
                <a:cubicBezTo>
                  <a:pt x="433" y="92"/>
                  <a:pt x="335" y="77"/>
                  <a:pt x="240" y="45"/>
                </a:cubicBezTo>
                <a:cubicBezTo>
                  <a:pt x="199" y="31"/>
                  <a:pt x="157" y="24"/>
                  <a:pt x="120" y="0"/>
                </a:cubicBezTo>
                <a:cubicBezTo>
                  <a:pt x="100" y="31"/>
                  <a:pt x="110" y="35"/>
                  <a:pt x="120" y="68"/>
                </a:cubicBezTo>
                <a:cubicBezTo>
                  <a:pt x="136" y="122"/>
                  <a:pt x="161" y="169"/>
                  <a:pt x="173" y="225"/>
                </a:cubicBezTo>
                <a:cubicBezTo>
                  <a:pt x="165" y="408"/>
                  <a:pt x="171" y="481"/>
                  <a:pt x="150" y="621"/>
                </a:cubicBezTo>
                <a:cubicBezTo>
                  <a:pt x="144" y="659"/>
                  <a:pt x="132" y="690"/>
                  <a:pt x="120" y="726"/>
                </a:cubicBezTo>
                <a:cubicBezTo>
                  <a:pt x="114" y="743"/>
                  <a:pt x="100" y="756"/>
                  <a:pt x="90" y="771"/>
                </a:cubicBezTo>
                <a:cubicBezTo>
                  <a:pt x="85" y="778"/>
                  <a:pt x="75" y="793"/>
                  <a:pt x="75" y="793"/>
                </a:cubicBezTo>
                <a:cubicBezTo>
                  <a:pt x="63" y="834"/>
                  <a:pt x="73" y="808"/>
                  <a:pt x="38" y="860"/>
                </a:cubicBezTo>
                <a:cubicBezTo>
                  <a:pt x="33" y="868"/>
                  <a:pt x="23" y="883"/>
                  <a:pt x="23" y="883"/>
                </a:cubicBezTo>
                <a:cubicBezTo>
                  <a:pt x="0" y="956"/>
                  <a:pt x="44" y="1015"/>
                  <a:pt x="113" y="1033"/>
                </a:cubicBezTo>
                <a:cubicBezTo>
                  <a:pt x="152" y="1072"/>
                  <a:pt x="258" y="1105"/>
                  <a:pt x="315" y="1122"/>
                </a:cubicBezTo>
                <a:cubicBezTo>
                  <a:pt x="347" y="1144"/>
                  <a:pt x="373" y="1168"/>
                  <a:pt x="405" y="1190"/>
                </a:cubicBezTo>
                <a:cubicBezTo>
                  <a:pt x="412" y="1195"/>
                  <a:pt x="427" y="1205"/>
                  <a:pt x="427" y="1205"/>
                </a:cubicBezTo>
                <a:cubicBezTo>
                  <a:pt x="466" y="1262"/>
                  <a:pt x="517" y="1333"/>
                  <a:pt x="584" y="1354"/>
                </a:cubicBezTo>
                <a:cubicBezTo>
                  <a:pt x="609" y="1352"/>
                  <a:pt x="636" y="1358"/>
                  <a:pt x="659" y="1347"/>
                </a:cubicBezTo>
                <a:cubicBezTo>
                  <a:pt x="675" y="1339"/>
                  <a:pt x="689" y="1302"/>
                  <a:pt x="689" y="1302"/>
                </a:cubicBezTo>
                <a:cubicBezTo>
                  <a:pt x="702" y="1248"/>
                  <a:pt x="708" y="1184"/>
                  <a:pt x="749" y="1145"/>
                </a:cubicBezTo>
                <a:cubicBezTo>
                  <a:pt x="761" y="1105"/>
                  <a:pt x="752" y="1128"/>
                  <a:pt x="786" y="1077"/>
                </a:cubicBezTo>
                <a:cubicBezTo>
                  <a:pt x="791" y="1070"/>
                  <a:pt x="801" y="1055"/>
                  <a:pt x="801" y="1055"/>
                </a:cubicBezTo>
                <a:cubicBezTo>
                  <a:pt x="812" y="1022"/>
                  <a:pt x="827" y="1007"/>
                  <a:pt x="846" y="980"/>
                </a:cubicBezTo>
                <a:cubicBezTo>
                  <a:pt x="863" y="956"/>
                  <a:pt x="875" y="929"/>
                  <a:pt x="891" y="905"/>
                </a:cubicBezTo>
                <a:cubicBezTo>
                  <a:pt x="931" y="846"/>
                  <a:pt x="957" y="777"/>
                  <a:pt x="996" y="718"/>
                </a:cubicBezTo>
                <a:cubicBezTo>
                  <a:pt x="1011" y="671"/>
                  <a:pt x="991" y="724"/>
                  <a:pt x="1025" y="666"/>
                </a:cubicBezTo>
                <a:cubicBezTo>
                  <a:pt x="1039" y="642"/>
                  <a:pt x="1047" y="615"/>
                  <a:pt x="1063" y="591"/>
                </a:cubicBezTo>
                <a:cubicBezTo>
                  <a:pt x="1071" y="567"/>
                  <a:pt x="1086" y="549"/>
                  <a:pt x="1093" y="524"/>
                </a:cubicBezTo>
                <a:cubicBezTo>
                  <a:pt x="1105" y="481"/>
                  <a:pt x="1114" y="441"/>
                  <a:pt x="1138" y="404"/>
                </a:cubicBezTo>
                <a:cubicBezTo>
                  <a:pt x="1153" y="356"/>
                  <a:pt x="1175" y="330"/>
                  <a:pt x="1175" y="277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1600" y="5181600"/>
            <a:ext cx="1144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      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known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5581650"/>
            <a:ext cx="2032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27200" y="5295900"/>
            <a:ext cx="28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86400" y="5410200"/>
            <a:ext cx="1909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   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V -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unknown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7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4673600" y="495300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470400" y="5753100"/>
            <a:ext cx="7112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673600" y="5010150"/>
            <a:ext cx="812800" cy="171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673600" y="53530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4470400" y="56959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4470400" y="5581650"/>
            <a:ext cx="9144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486400" y="4953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36686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Initialize each vertex’s distance as infinity</a:t>
            </a:r>
          </a:p>
          <a:p>
            <a:r>
              <a:rPr lang="en-US" dirty="0"/>
              <a:t>Start at a given vertex </a:t>
            </a:r>
            <a:r>
              <a:rPr lang="en-US" i="1" dirty="0"/>
              <a:t>s</a:t>
            </a:r>
          </a:p>
          <a:p>
            <a:pPr lvl="1"/>
            <a:r>
              <a:rPr lang="en-US" dirty="0"/>
              <a:t>Update </a:t>
            </a:r>
            <a:r>
              <a:rPr lang="en-US" i="1" dirty="0" err="1"/>
              <a:t>s</a:t>
            </a:r>
            <a:r>
              <a:rPr lang="en-US" dirty="0" err="1"/>
              <a:t>’s</a:t>
            </a:r>
            <a:r>
              <a:rPr lang="en-US" dirty="0"/>
              <a:t> distance to be 0</a:t>
            </a:r>
          </a:p>
          <a:p>
            <a:r>
              <a:rPr lang="en-US" dirty="0"/>
              <a:t>Repeat</a:t>
            </a:r>
          </a:p>
          <a:p>
            <a:pPr lvl="1"/>
            <a:r>
              <a:rPr lang="en-US" dirty="0"/>
              <a:t>Pick the next unknown vertex with the shortest distance to be the next </a:t>
            </a:r>
            <a:r>
              <a:rPr lang="en-US" i="1" dirty="0"/>
              <a:t>v</a:t>
            </a:r>
          </a:p>
          <a:p>
            <a:pPr lvl="2"/>
            <a:r>
              <a:rPr lang="en-US" dirty="0"/>
              <a:t>If no more vertices are unknown, terminate loop</a:t>
            </a:r>
          </a:p>
          <a:p>
            <a:pPr lvl="1"/>
            <a:r>
              <a:rPr lang="en-US" dirty="0"/>
              <a:t>Mark </a:t>
            </a:r>
            <a:r>
              <a:rPr lang="en-US" i="1" dirty="0"/>
              <a:t>v</a:t>
            </a:r>
            <a:r>
              <a:rPr lang="en-US" dirty="0"/>
              <a:t> as known</a:t>
            </a:r>
          </a:p>
          <a:p>
            <a:pPr lvl="1"/>
            <a:r>
              <a:rPr lang="en-US" dirty="0"/>
              <a:t>For each edge from </a:t>
            </a:r>
            <a:r>
              <a:rPr lang="en-US" i="1" dirty="0"/>
              <a:t>v</a:t>
            </a:r>
            <a:r>
              <a:rPr lang="en-US" dirty="0"/>
              <a:t> to adjacent unknown vertices </a:t>
            </a:r>
            <a:r>
              <a:rPr lang="en-US" i="1" dirty="0"/>
              <a:t>w</a:t>
            </a:r>
          </a:p>
          <a:p>
            <a:pPr lvl="2"/>
            <a:r>
              <a:rPr lang="en-US" dirty="0"/>
              <a:t>If the total distance to </a:t>
            </a:r>
            <a:r>
              <a:rPr lang="en-US" i="1" dirty="0"/>
              <a:t>w</a:t>
            </a:r>
            <a:r>
              <a:rPr lang="en-US" dirty="0"/>
              <a:t> is less than the current distance to </a:t>
            </a:r>
            <a:r>
              <a:rPr lang="en-US" i="1" dirty="0"/>
              <a:t>w</a:t>
            </a:r>
          </a:p>
          <a:p>
            <a:pPr lvl="3"/>
            <a:r>
              <a:rPr lang="en-US" dirty="0"/>
              <a:t>Update </a:t>
            </a:r>
            <a:r>
              <a:rPr lang="en-US" i="1" dirty="0" err="1"/>
              <a:t>w</a:t>
            </a:r>
            <a:r>
              <a:rPr lang="en-US" dirty="0" err="1"/>
              <a:t>’s</a:t>
            </a:r>
            <a:r>
              <a:rPr lang="en-US" dirty="0"/>
              <a:t> distance and the path to </a:t>
            </a:r>
            <a:r>
              <a:rPr lang="en-US" i="1" dirty="0"/>
              <a:t>w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1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graphicFrame>
        <p:nvGraphicFramePr>
          <p:cNvPr id="34899" name="Group 83"/>
          <p:cNvGraphicFramePr>
            <a:graphicFrameLocks noGrp="1"/>
          </p:cNvGraphicFramePr>
          <p:nvPr>
            <p:ph type="tbl" idx="1"/>
            <p:custDataLst>
              <p:tags r:id="rId2"/>
            </p:custDataLst>
          </p:nvPr>
        </p:nvGraphicFramePr>
        <p:xfrm>
          <a:off x="152400" y="2565400"/>
          <a:ext cx="3886200" cy="370522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371850" y="287338"/>
            <a:ext cx="5619750" cy="3117850"/>
            <a:chOff x="2220" y="181"/>
            <a:chExt cx="3540" cy="1964"/>
          </a:xfrm>
        </p:grpSpPr>
        <p:sp>
          <p:nvSpPr>
            <p:cNvPr id="36915" name="Oval 4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84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16" name="Oval 5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356" y="1979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17" name="Oval 6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844" y="18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18" name="Oval 7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220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19" name="Oval 8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292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36920" name="AutoShape 9"/>
            <p:cNvCxnSpPr>
              <a:cxnSpLocks noChangeShapeType="1"/>
              <a:stCxn id="36931" idx="5"/>
              <a:endCxn id="36915" idx="1"/>
            </p:cNvCxnSpPr>
            <p:nvPr>
              <p:custDataLst>
                <p:tags r:id="rId8"/>
              </p:custDataLst>
            </p:nvPr>
          </p:nvCxnSpPr>
          <p:spPr bwMode="auto">
            <a:xfrm>
              <a:off x="2676" y="387"/>
              <a:ext cx="1264" cy="5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1" name="AutoShape 10"/>
            <p:cNvCxnSpPr>
              <a:cxnSpLocks noChangeShapeType="1"/>
              <a:stCxn id="36915" idx="5"/>
              <a:endCxn id="36916" idx="2"/>
            </p:cNvCxnSpPr>
            <p:nvPr>
              <p:custDataLst>
                <p:tags r:id="rId9"/>
              </p:custDataLst>
            </p:nvPr>
          </p:nvCxnSpPr>
          <p:spPr bwMode="auto">
            <a:xfrm>
              <a:off x="4212" y="1078"/>
              <a:ext cx="1132" cy="9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2" name="AutoShape 11"/>
            <p:cNvCxnSpPr>
              <a:cxnSpLocks noChangeShapeType="1"/>
              <a:stCxn id="36915" idx="6"/>
              <a:endCxn id="36919" idx="2"/>
            </p:cNvCxnSpPr>
            <p:nvPr>
              <p:custDataLst>
                <p:tags r:id="rId10"/>
              </p:custDataLst>
            </p:nvPr>
          </p:nvCxnSpPr>
          <p:spPr bwMode="auto">
            <a:xfrm>
              <a:off x="4280" y="1011"/>
              <a:ext cx="10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3" name="AutoShape 12"/>
            <p:cNvCxnSpPr>
              <a:cxnSpLocks noChangeShapeType="1"/>
              <a:stCxn id="36926" idx="6"/>
              <a:endCxn id="36916" idx="2"/>
            </p:cNvCxnSpPr>
            <p:nvPr>
              <p:custDataLst>
                <p:tags r:id="rId11"/>
              </p:custDataLst>
            </p:nvPr>
          </p:nvCxnSpPr>
          <p:spPr bwMode="auto">
            <a:xfrm>
              <a:off x="3576" y="2034"/>
              <a:ext cx="1768" cy="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4" name="AutoShape 13"/>
            <p:cNvCxnSpPr>
              <a:cxnSpLocks noChangeShapeType="1"/>
              <a:stCxn id="36931" idx="4"/>
              <a:endCxn id="36918" idx="0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2412" y="412"/>
              <a:ext cx="128" cy="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5" name="AutoShape 14"/>
            <p:cNvCxnSpPr>
              <a:cxnSpLocks noChangeShapeType="1"/>
              <a:stCxn id="36918" idx="5"/>
              <a:endCxn id="36926" idx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2548" y="1078"/>
              <a:ext cx="688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26" name="Oval 15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80" y="195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5</a:t>
              </a:r>
            </a:p>
          </p:txBody>
        </p:sp>
        <p:cxnSp>
          <p:nvCxnSpPr>
            <p:cNvPr id="36927" name="AutoShape 16"/>
            <p:cNvCxnSpPr>
              <a:cxnSpLocks noChangeShapeType="1"/>
              <a:stCxn id="36915" idx="3"/>
              <a:endCxn id="36926" idx="0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3372" y="1078"/>
              <a:ext cx="568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8" name="AutoShape 17"/>
            <p:cNvCxnSpPr>
              <a:cxnSpLocks noChangeShapeType="1"/>
              <a:stCxn id="36919" idx="0"/>
              <a:endCxn id="36917" idx="5"/>
            </p:cNvCxnSpPr>
            <p:nvPr>
              <p:custDataLst>
                <p:tags r:id="rId16"/>
              </p:custDataLst>
            </p:nvPr>
          </p:nvCxnSpPr>
          <p:spPr bwMode="auto">
            <a:xfrm flipH="1" flipV="1">
              <a:off x="5172" y="332"/>
              <a:ext cx="312" cy="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9" name="AutoShape 18"/>
            <p:cNvCxnSpPr>
              <a:cxnSpLocks noChangeShapeType="1"/>
              <a:stCxn id="36918" idx="6"/>
              <a:endCxn id="36915" idx="2"/>
            </p:cNvCxnSpPr>
            <p:nvPr>
              <p:custDataLst>
                <p:tags r:id="rId17"/>
              </p:custDataLst>
            </p:nvPr>
          </p:nvCxnSpPr>
          <p:spPr bwMode="auto">
            <a:xfrm>
              <a:off x="2616" y="1011"/>
              <a:ext cx="125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0" name="AutoShape 19"/>
            <p:cNvCxnSpPr>
              <a:cxnSpLocks noChangeShapeType="1"/>
              <a:stCxn id="36917" idx="2"/>
              <a:endCxn id="36931" idx="6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2744" y="264"/>
              <a:ext cx="2088" cy="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1" name="Oval 20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348" y="237"/>
              <a:ext cx="384" cy="16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0</a:t>
              </a:r>
            </a:p>
          </p:txBody>
        </p:sp>
        <p:cxnSp>
          <p:nvCxnSpPr>
            <p:cNvPr id="36932" name="AutoShape 21"/>
            <p:cNvCxnSpPr>
              <a:cxnSpLocks noChangeShapeType="1"/>
              <a:stCxn id="36915" idx="7"/>
              <a:endCxn id="36917" idx="3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4212" y="332"/>
              <a:ext cx="688" cy="61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3" name="AutoShape 22"/>
            <p:cNvCxnSpPr>
              <a:cxnSpLocks noChangeShapeType="1"/>
              <a:stCxn id="36916" idx="0"/>
              <a:endCxn id="36919" idx="4"/>
            </p:cNvCxnSpPr>
            <p:nvPr>
              <p:custDataLst>
                <p:tags r:id="rId21"/>
              </p:custDataLst>
            </p:nvPr>
          </p:nvCxnSpPr>
          <p:spPr bwMode="auto">
            <a:xfrm flipH="1" flipV="1">
              <a:off x="5484" y="1103"/>
              <a:ext cx="64" cy="8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4" name="Text Box 24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976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5" name="Text Box 25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744" y="2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6" name="Text Box 26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784" y="15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7" name="Text Box 27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220" y="5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8" name="Text Box 28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752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9" name="Text Box 29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504" y="5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0" name="Text Box 30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356" y="5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1" name="Text Box 31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848" y="14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2" name="Text Box 32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548" y="145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43" name="Text Box 33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268" y="51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4" name="Text Box 34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372" y="13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45" name="Text Box 35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176" y="177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95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228600" y="304800"/>
            <a:ext cx="8839200" cy="6057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void Graph::dijkstra(Vertex s){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Vertex v,w;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s.dist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while (there exist unknown vertices, find the 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	    unknown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v</a:t>
            </a:r>
            <a:r>
              <a:rPr lang="en-US" sz="2400" b="1">
                <a:latin typeface="Courier New" pitchFamily="49" charset="0"/>
              </a:rPr>
              <a:t> with the smallest distance)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v.known =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rgbClr val="339933"/>
                </a:solidFill>
                <a:latin typeface="Courier New" pitchFamily="49" charset="0"/>
              </a:rPr>
              <a:t>for each w adjacent to v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if (!w.known)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if (v.dist + Cost_VW &lt; w.dist){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     w.dist = v.dist + Cost_VW;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  w.path = v;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69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Naïve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How long does it take to find the smallest unknown distance?</a:t>
            </a:r>
          </a:p>
          <a:p>
            <a:pPr lvl="1"/>
            <a:r>
              <a:rPr lang="en-US" dirty="0"/>
              <a:t>simple scan using an array: O(v)</a:t>
            </a:r>
          </a:p>
          <a:p>
            <a:r>
              <a:rPr lang="en-US" dirty="0"/>
              <a:t>Total running time:</a:t>
            </a:r>
          </a:p>
          <a:p>
            <a:pPr lvl="1"/>
            <a:r>
              <a:rPr lang="en-US" dirty="0"/>
              <a:t>Using a simple scan: O(v</a:t>
            </a:r>
            <a:r>
              <a:rPr lang="en-US" baseline="30000" dirty="0"/>
              <a:t>2</a:t>
            </a:r>
            <a:r>
              <a:rPr lang="en-US" dirty="0"/>
              <a:t>+e) = O(v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22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Dijkstra'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err="1">
                <a:latin typeface="Courier New" pitchFamily="49" charset="0"/>
              </a:rPr>
              <a:t>dijkstra</a:t>
            </a:r>
            <a:r>
              <a:rPr lang="en-US" sz="2000" b="1" dirty="0">
                <a:latin typeface="Courier New" pitchFamily="49" charset="0"/>
              </a:rPr>
              <a:t>(G, wt,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dist=0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dist[s] = 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 &lt; 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4541965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40354</TotalTime>
  <Words>1738</Words>
  <Application>Microsoft Macintosh PowerPoint</Application>
  <PresentationFormat>On-screen Show (4:3)</PresentationFormat>
  <Paragraphs>319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ＭＳ Ｐゴシック</vt:lpstr>
      <vt:lpstr>Arial</vt:lpstr>
      <vt:lpstr>Bookman Old Style</vt:lpstr>
      <vt:lpstr>Courier New</vt:lpstr>
      <vt:lpstr>Gill Sans MT</vt:lpstr>
      <vt:lpstr>Monotype Sorts</vt:lpstr>
      <vt:lpstr>Symbol</vt:lpstr>
      <vt:lpstr>Times New Roman</vt:lpstr>
      <vt:lpstr>Wingdings</vt:lpstr>
      <vt:lpstr>Wingdings 3</vt:lpstr>
      <vt:lpstr>Origin</vt:lpstr>
      <vt:lpstr>Graphs – Dijstra’s, Prim’s, Indirect Heaps</vt:lpstr>
      <vt:lpstr>Topics</vt:lpstr>
      <vt:lpstr>Dijkstra’s Algorithm</vt:lpstr>
      <vt:lpstr>Weighted Shortest Path</vt:lpstr>
      <vt:lpstr>Dijkstra’s algorithm</vt:lpstr>
      <vt:lpstr> </vt:lpstr>
      <vt:lpstr>PowerPoint Presentation</vt:lpstr>
      <vt:lpstr>Naïve Analysis</vt:lpstr>
      <vt:lpstr>Dijkstra' Algorithm</vt:lpstr>
      <vt:lpstr>Analysis of Priority Queue implementation?</vt:lpstr>
      <vt:lpstr>Prim’s Algorithm</vt:lpstr>
      <vt:lpstr>Prim’s algorithm</vt:lpstr>
      <vt:lpstr>Prim’s Algorithm for MST</vt:lpstr>
      <vt:lpstr>MST</vt:lpstr>
      <vt:lpstr>MST</vt:lpstr>
      <vt:lpstr>Prim’s MST Algorithm</vt:lpstr>
      <vt:lpstr>Tracking Edges for Prim’s MST</vt:lpstr>
      <vt:lpstr>Prim’s Algorithm</vt:lpstr>
      <vt:lpstr>Cost of Prim’s Algorithm</vt:lpstr>
      <vt:lpstr>Indirect Heaps</vt:lpstr>
      <vt:lpstr>Compare</vt:lpstr>
      <vt:lpstr>Dijkstra' Algorithm</vt:lpstr>
      <vt:lpstr>Prim’s Algorithm</vt:lpstr>
      <vt:lpstr>Better PQ Implementations</vt:lpstr>
      <vt:lpstr>Better PQ Implementations</vt:lpstr>
      <vt:lpstr>Better PQ Implementations (2)</vt:lpstr>
      <vt:lpstr>Summary</vt:lpstr>
      <vt:lpstr>What Did We Learn?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929</cp:revision>
  <cp:lastPrinted>2010-03-04T14:04:20Z</cp:lastPrinted>
  <dcterms:created xsi:type="dcterms:W3CDTF">2010-03-16T00:09:25Z</dcterms:created>
  <dcterms:modified xsi:type="dcterms:W3CDTF">2021-03-12T17:38:10Z</dcterms:modified>
</cp:coreProperties>
</file>