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52"/>
  </p:notesMasterIdLst>
  <p:sldIdLst>
    <p:sldId id="517" r:id="rId2"/>
    <p:sldId id="294" r:id="rId3"/>
    <p:sldId id="520" r:id="rId4"/>
    <p:sldId id="420" r:id="rId5"/>
    <p:sldId id="523" r:id="rId6"/>
    <p:sldId id="403" r:id="rId7"/>
    <p:sldId id="529" r:id="rId8"/>
    <p:sldId id="536" r:id="rId9"/>
    <p:sldId id="426" r:id="rId10"/>
    <p:sldId id="412" r:id="rId11"/>
    <p:sldId id="537" r:id="rId12"/>
    <p:sldId id="413" r:id="rId13"/>
    <p:sldId id="527" r:id="rId14"/>
    <p:sldId id="414" r:id="rId15"/>
    <p:sldId id="415" r:id="rId16"/>
    <p:sldId id="431" r:id="rId17"/>
    <p:sldId id="528" r:id="rId18"/>
    <p:sldId id="433" r:id="rId19"/>
    <p:sldId id="521" r:id="rId20"/>
    <p:sldId id="360" r:id="rId21"/>
    <p:sldId id="363" r:id="rId22"/>
    <p:sldId id="364" r:id="rId23"/>
    <p:sldId id="522" r:id="rId24"/>
    <p:sldId id="367" r:id="rId25"/>
    <p:sldId id="368" r:id="rId26"/>
    <p:sldId id="369" r:id="rId27"/>
    <p:sldId id="370" r:id="rId28"/>
    <p:sldId id="533" r:id="rId29"/>
    <p:sldId id="535" r:id="rId30"/>
    <p:sldId id="259" r:id="rId31"/>
    <p:sldId id="299" r:id="rId32"/>
    <p:sldId id="261" r:id="rId33"/>
    <p:sldId id="260" r:id="rId34"/>
    <p:sldId id="262" r:id="rId35"/>
    <p:sldId id="269" r:id="rId36"/>
    <p:sldId id="264" r:id="rId37"/>
    <p:sldId id="531" r:id="rId38"/>
    <p:sldId id="404" r:id="rId39"/>
    <p:sldId id="524" r:id="rId40"/>
    <p:sldId id="421" r:id="rId41"/>
    <p:sldId id="422" r:id="rId42"/>
    <p:sldId id="424" r:id="rId43"/>
    <p:sldId id="423" r:id="rId44"/>
    <p:sldId id="409" r:id="rId45"/>
    <p:sldId id="410" r:id="rId46"/>
    <p:sldId id="525" r:id="rId47"/>
    <p:sldId id="425" r:id="rId48"/>
    <p:sldId id="411" r:id="rId49"/>
    <p:sldId id="427" r:id="rId50"/>
    <p:sldId id="52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CC"/>
    <a:srgbClr val="FF99FF"/>
    <a:srgbClr val="FFCC66"/>
    <a:srgbClr val="FFCC00"/>
    <a:srgbClr val="FFFF00"/>
    <a:srgbClr val="FFFF66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30"/>
    <p:restoredTop sz="92588" autoAdjust="0"/>
  </p:normalViewPr>
  <p:slideViewPr>
    <p:cSldViewPr>
      <p:cViewPr varScale="1">
        <p:scale>
          <a:sx n="117" d="100"/>
          <a:sy n="117" d="100"/>
        </p:scale>
        <p:origin x="192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>
            <a:extLst>
              <a:ext uri="{FF2B5EF4-FFF2-40B4-BE49-F238E27FC236}">
                <a16:creationId xmlns:a16="http://schemas.microsoft.com/office/drawing/2014/main" id="{284416A2-106F-F44D-89D1-F4F5DC65B7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>
            <a:extLst>
              <a:ext uri="{FF2B5EF4-FFF2-40B4-BE49-F238E27FC236}">
                <a16:creationId xmlns:a16="http://schemas.microsoft.com/office/drawing/2014/main" id="{5183B936-B0A8-C043-B8F8-60333BB78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D1BEF369-ED94-8446-B248-2E378E152D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85D5FAA-E557-D44A-BFB7-AF10973B23DD}" type="slidenum">
              <a:rPr lang="en-US" altLang="en-US" sz="1200"/>
              <a:pPr/>
              <a:t>17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698953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0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3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06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09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21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1165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9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5795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2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3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2/19/21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2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2/19/21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7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2/19/21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705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2/19/21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0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irjAusfWRC7rD8bS9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0.png"/><Relationship Id="rId3" Type="http://schemas.openxmlformats.org/officeDocument/2006/relationships/image" Target="../media/image712.png"/><Relationship Id="rId7" Type="http://schemas.openxmlformats.org/officeDocument/2006/relationships/image" Target="../media/image1112.png"/><Relationship Id="rId2" Type="http://schemas.openxmlformats.org/officeDocument/2006/relationships/image" Target="../media/image6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12" Type="http://schemas.openxmlformats.org/officeDocument/2006/relationships/image" Target="../media/image11.png"/><Relationship Id="rId2" Type="http://schemas.openxmlformats.org/officeDocument/2006/relationships/image" Target="../media/image1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5" Type="http://schemas.openxmlformats.org/officeDocument/2006/relationships/image" Target="../media/image26.pn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5.png"/><Relationship Id="rId1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32.png"/><Relationship Id="rId21" Type="http://schemas.openxmlformats.org/officeDocument/2006/relationships/image" Target="../media/image46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2" Type="http://schemas.openxmlformats.org/officeDocument/2006/relationships/image" Target="../media/image31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13.jpeg"/><Relationship Id="rId5" Type="http://schemas.openxmlformats.org/officeDocument/2006/relationships/image" Target="../media/image34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10" Type="http://schemas.openxmlformats.org/officeDocument/2006/relationships/image" Target="../media/image37.png"/><Relationship Id="rId19" Type="http://schemas.openxmlformats.org/officeDocument/2006/relationships/image" Target="../media/image44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066800"/>
            <a:ext cx="10363200" cy="2362200"/>
          </a:xfrm>
        </p:spPr>
        <p:txBody>
          <a:bodyPr>
            <a:normAutofit/>
          </a:bodyPr>
          <a:lstStyle/>
          <a:p>
            <a:r>
              <a:rPr lang="en-US" dirty="0"/>
              <a:t>Horton LIVE on Feb. 24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Heaps and Heapsort</a:t>
            </a:r>
            <a:br>
              <a:rPr lang="en-US" dirty="0"/>
            </a:br>
            <a:r>
              <a:rPr lang="en-US" dirty="0"/>
              <a:t>Strassen’s Algorithm for Matrix Multiplication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1176"/>
            <a:ext cx="8534400" cy="1752600"/>
          </a:xfrm>
        </p:spPr>
        <p:txBody>
          <a:bodyPr/>
          <a:lstStyle/>
          <a:p>
            <a:r>
              <a:rPr lang="en-US" dirty="0"/>
              <a:t>CS 4102: Algorithms</a:t>
            </a:r>
          </a:p>
          <a:p>
            <a:r>
              <a:rPr lang="en-US" dirty="0"/>
              <a:t>Spring 2021</a:t>
            </a:r>
          </a:p>
          <a:p>
            <a:r>
              <a:rPr lang="en-US" dirty="0"/>
              <a:t>Mark </a:t>
            </a:r>
            <a:r>
              <a:rPr lang="en-US" dirty="0" err="1"/>
              <a:t>Floryan</a:t>
            </a:r>
            <a:r>
              <a:rPr lang="en-US" dirty="0"/>
              <a:t> and Tom Horton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EF9211AE-72F7-7344-8FC2-8FD17528F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Building a Heap using Heapify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CC9F29E6-3EB4-064C-A119-EFF5555CB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Starts at lowest level non-leaf node, goes up to root, calling Max-</a:t>
            </a:r>
            <a:r>
              <a:rPr lang="en-US" altLang="en-US" dirty="0" err="1">
                <a:ea typeface="ＭＳ Ｐゴシック" panose="020B0600070205080204" pitchFamily="34" charset="-128"/>
              </a:rPr>
              <a:t>Heapify</a:t>
            </a:r>
            <a:r>
              <a:rPr lang="en-US" altLang="en-US" dirty="0">
                <a:ea typeface="ＭＳ Ｐゴシック" panose="020B0600070205080204" pitchFamily="34" charset="-128"/>
              </a:rPr>
              <a:t> for each node</a:t>
            </a:r>
          </a:p>
          <a:p>
            <a:pPr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Do this example:  [3, 1, 4, 2, 7, 11, 9, 8, 15, 12]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Also see Figure 6.3 (next slide)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Proof of correctness?  Loop invariant is this: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i="1" dirty="0">
                <a:ea typeface="ＭＳ Ｐゴシック" panose="020B0600070205080204" pitchFamily="34" charset="-128"/>
              </a:rPr>
              <a:t>  At the start of the for-loop, each node i+1,</a:t>
            </a:r>
            <a:br>
              <a:rPr lang="en-US" altLang="en-US" i="1" dirty="0">
                <a:ea typeface="ＭＳ Ｐゴシック" panose="020B0600070205080204" pitchFamily="34" charset="-128"/>
              </a:rPr>
            </a:br>
            <a:r>
              <a:rPr lang="en-US" altLang="en-US" i="1" dirty="0">
                <a:ea typeface="ＭＳ Ｐゴシック" panose="020B0600070205080204" pitchFamily="34" charset="-128"/>
              </a:rPr>
              <a:t>  i+2,…, n is the root of a max-heap.</a:t>
            </a:r>
          </a:p>
        </p:txBody>
      </p:sp>
      <p:pic>
        <p:nvPicPr>
          <p:cNvPr id="23555" name="Picture 1" descr="Preview.png">
            <a:extLst>
              <a:ext uri="{FF2B5EF4-FFF2-40B4-BE49-F238E27FC236}">
                <a16:creationId xmlns:a16="http://schemas.microsoft.com/office/drawing/2014/main" id="{2A04E964-6CAB-8543-8B2B-2E8A8CA13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317410"/>
            <a:ext cx="43561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141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0977-BC0F-6E4C-A0E2-0F71DA78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20BF2-BF90-0048-AA88-19FB24F0D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A picture containing accessory, necklet&#10;&#10;Description automatically generated">
            <a:extLst>
              <a:ext uri="{FF2B5EF4-FFF2-40B4-BE49-F238E27FC236}">
                <a16:creationId xmlns:a16="http://schemas.microsoft.com/office/drawing/2014/main" id="{AA7F4C77-FA64-E745-88C4-EA472F340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2400"/>
            <a:ext cx="8458200" cy="654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9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3A858363-2694-214D-AD3D-97CA193C0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Runtime of Build-Max-Heap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B19AE8AA-83BF-6B49-BABF-11AA0140D8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Each call to Max-</a:t>
            </a:r>
            <a:r>
              <a:rPr lang="en-US" altLang="en-US" dirty="0" err="1">
                <a:ea typeface="ＭＳ Ｐゴシック" panose="020B0600070205080204" pitchFamily="34" charset="-128"/>
              </a:rPr>
              <a:t>Heapify</a:t>
            </a:r>
            <a:r>
              <a:rPr lang="en-US" altLang="en-US" dirty="0">
                <a:ea typeface="ＭＳ Ｐゴシック" panose="020B0600070205080204" pitchFamily="34" charset="-128"/>
              </a:rPr>
              <a:t> costs O(</a:t>
            </a:r>
            <a:r>
              <a:rPr lang="en-US" altLang="en-US" dirty="0" err="1">
                <a:ea typeface="ＭＳ Ｐゴシック" panose="020B0600070205080204" pitchFamily="34" charset="-128"/>
              </a:rPr>
              <a:t>lgn</a:t>
            </a:r>
            <a:r>
              <a:rPr lang="en-US" altLang="en-US" dirty="0">
                <a:ea typeface="ＭＳ Ｐゴシック" panose="020B0600070205080204" pitchFamily="34" charset="-128"/>
              </a:rPr>
              <a:t>) time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There are O(n) calls to Max-</a:t>
            </a:r>
            <a:r>
              <a:rPr lang="en-US" altLang="en-US" dirty="0" err="1">
                <a:ea typeface="ＭＳ Ｐゴシック" panose="020B0600070205080204" pitchFamily="34" charset="-128"/>
              </a:rPr>
              <a:t>Heapify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Upper bound on running time: O(</a:t>
            </a:r>
            <a:r>
              <a:rPr lang="en-US" altLang="en-US" dirty="0" err="1">
                <a:ea typeface="ＭＳ Ｐゴシック" panose="020B0600070205080204" pitchFamily="34" charset="-128"/>
              </a:rPr>
              <a:t>nlgn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But the tight bound is: O(n)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Smaller sub-heaps at the bottom of tree are shorter, and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there are more of them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See book for analysis</a:t>
            </a:r>
          </a:p>
        </p:txBody>
      </p:sp>
    </p:spTree>
    <p:extLst>
      <p:ext uri="{BB962C8B-B14F-4D97-AF65-F5344CB8AC3E}">
        <p14:creationId xmlns:p14="http://schemas.microsoft.com/office/powerpoint/2010/main" val="2704096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35FADC9B-EA4B-7045-8C1C-20BC17EE2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Applications of Heaps, Priority Queues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079548FB-5DEA-114E-BBFC-7B6B4BD8D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Many!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But (oh yeah) we were trying to sort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What’s our strategy?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I’ll tell you this:  it’s kind of like selection-sort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Now, you tell me what you think it is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(If you already know, let someone else try to figure this out.)</a:t>
            </a:r>
          </a:p>
        </p:txBody>
      </p:sp>
    </p:spTree>
    <p:extLst>
      <p:ext uri="{BB962C8B-B14F-4D97-AF65-F5344CB8AC3E}">
        <p14:creationId xmlns:p14="http://schemas.microsoft.com/office/powerpoint/2010/main" val="802948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5E851415-1429-3A49-BFC6-B8E61D37C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Heapsort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6663529-6177-D64D-9D32-68D128C93D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10363200" cy="2895600"/>
          </a:xfrm>
        </p:spPr>
        <p:txBody>
          <a:bodyPr/>
          <a:lstStyle/>
          <a:p>
            <a:pPr>
              <a:defRPr/>
            </a:pPr>
            <a:r>
              <a:rPr lang="en-US" dirty="0"/>
              <a:t>Maximum element is stored at the root (1</a:t>
            </a:r>
            <a:r>
              <a:rPr lang="en-US" baseline="30000" dirty="0"/>
              <a:t>st</a:t>
            </a:r>
            <a:r>
              <a:rPr lang="en-US" dirty="0"/>
              <a:t> item in the list)</a:t>
            </a:r>
          </a:p>
          <a:p>
            <a:pPr>
              <a:defRPr/>
            </a:pPr>
            <a:r>
              <a:rPr lang="en-US" dirty="0"/>
              <a:t>Exchange it with the last element</a:t>
            </a:r>
          </a:p>
          <a:p>
            <a:pPr>
              <a:defRPr/>
            </a:pPr>
            <a:r>
              <a:rPr lang="en-US" dirty="0"/>
              <a:t>Call Max-</a:t>
            </a:r>
            <a:r>
              <a:rPr lang="en-US" dirty="0" err="1"/>
              <a:t>Heapify</a:t>
            </a:r>
            <a:r>
              <a:rPr lang="en-US" dirty="0"/>
              <a:t> on the root, but with a heap-size that decrements</a:t>
            </a:r>
          </a:p>
          <a:p>
            <a:pPr lvl="1">
              <a:defRPr/>
            </a:pPr>
            <a:r>
              <a:rPr lang="en-US" dirty="0">
                <a:sym typeface="MT Extra" charset="0"/>
              </a:rPr>
              <a:t>Note that we need a way to say how much of A is part of the current heap.  How can we do this?</a:t>
            </a:r>
          </a:p>
          <a:p>
            <a:pPr marL="457200" lvl="1" indent="0">
              <a:buNone/>
              <a:defRPr/>
            </a:pPr>
            <a:endParaRPr lang="en-US" dirty="0">
              <a:sym typeface="MT Extra" charset="0"/>
            </a:endParaRPr>
          </a:p>
        </p:txBody>
      </p:sp>
      <p:pic>
        <p:nvPicPr>
          <p:cNvPr id="26627" name="Picture 1" descr="Preview.png">
            <a:extLst>
              <a:ext uri="{FF2B5EF4-FFF2-40B4-BE49-F238E27FC236}">
                <a16:creationId xmlns:a16="http://schemas.microsoft.com/office/drawing/2014/main" id="{0515952B-BC9F-844A-A83C-96117DBE2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267200"/>
            <a:ext cx="4876800" cy="215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8437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F5332326-565B-2341-AB4E-EF22E1D1D4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Runtime of Heapsort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6221FC58-AED6-284D-A5F6-667C95CBC9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Build-Max-Heap takes O(n) time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Each of the n-1 calls to Max-Heapify takes O(lgn) time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Total time: O(nlgn)</a:t>
            </a:r>
          </a:p>
        </p:txBody>
      </p:sp>
    </p:spTree>
    <p:extLst>
      <p:ext uri="{BB962C8B-B14F-4D97-AF65-F5344CB8AC3E}">
        <p14:creationId xmlns:p14="http://schemas.microsoft.com/office/powerpoint/2010/main" val="2342657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51F0C830-FC7F-6147-99FA-3358A056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Do You Understand?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9C755515-FC63-3346-BAAC-45AA004A1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Answer these: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Show how array is rearranged when heap-sorting the heap you got when you built one from this list: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[3, 1, 4, 2, 7, 11, 9, 8, 15, 12]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Also, see Figure 6.4  (next slide)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Can you say anything about Heapsort’s behavior if the array is already sorted?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Can you say anything about Heapsort’s behavior if the array is in “reverse sorted” order?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6208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F326799E-BCA0-DB4A-AB13-13EE1A06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29698" name="Picture 3" descr="Preview.png">
            <a:extLst>
              <a:ext uri="{FF2B5EF4-FFF2-40B4-BE49-F238E27FC236}">
                <a16:creationId xmlns:a16="http://schemas.microsoft.com/office/drawing/2014/main" id="{1773A9E4-B024-504D-8C13-0B1E511C5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-17463"/>
            <a:ext cx="74041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6942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6457DAA5-75D1-3F40-B67B-13EF7808C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A50E9625-B35E-234E-98E0-24E1FC65E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ADT Priority Queue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Generally useful concept. We’ll see it again.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Binary Heap Data Structure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An effective implementation of ADT Priority Queue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Most basic operations are O(lg n)</a:t>
            </a:r>
          </a:p>
          <a:p>
            <a:pPr lvl="1"/>
            <a:r>
              <a:rPr lang="en-US" altLang="en-US" sz="2400" dirty="0" err="1">
                <a:ea typeface="ＭＳ Ｐゴシック" panose="020B0600070205080204" pitchFamily="34" charset="-128"/>
              </a:rPr>
              <a:t>Heapify</a:t>
            </a:r>
            <a:r>
              <a:rPr lang="en-US" altLang="en-US" sz="2400" dirty="0">
                <a:ea typeface="ＭＳ Ｐゴシック" panose="020B0600070205080204" pitchFamily="34" charset="-128"/>
              </a:rPr>
              <a:t> operation: used to changing a heap at its root, and then restoring it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One gotcha (which we’ll see later): how to update priority of item at position </a:t>
            </a:r>
            <a:r>
              <a:rPr lang="en-US" altLang="en-US" sz="2400" i="1" dirty="0" err="1">
                <a:ea typeface="ＭＳ Ｐゴシック" panose="020B0600070205080204" pitchFamily="34" charset="-128"/>
              </a:rPr>
              <a:t>i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Heapsort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W(n) is O(n lg n)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In-place</a:t>
            </a:r>
          </a:p>
          <a:p>
            <a:endParaRPr lang="en-US" altLang="en-US" sz="28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1425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E7BE5-1444-6C4E-B076-D1B357762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A4964-215B-8F4C-86AE-F4F0DBBA4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B28C2-E32B-7041-A4AE-5AA4EADC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8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CLRS Chapter 6 on Heaps and Heapsort</a:t>
            </a:r>
          </a:p>
          <a:p>
            <a:r>
              <a:rPr lang="en-US" dirty="0"/>
              <a:t>CLRS Section 4.2 on Strassen’s algorithm</a:t>
            </a:r>
          </a:p>
          <a:p>
            <a:endParaRPr lang="en-US" dirty="0"/>
          </a:p>
          <a:p>
            <a:r>
              <a:rPr lang="en-US" dirty="0"/>
              <a:t>Today’s learning-check quiz: </a:t>
            </a:r>
            <a:r>
              <a:rPr lang="en-US" dirty="0">
                <a:hlinkClick r:id="rId2"/>
              </a:rPr>
              <a:t>https://forms.gle/irjAusfWRC7rD8bS9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33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43262" y="1447803"/>
                <a:ext cx="5098254" cy="1394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262" y="1447803"/>
                <a:ext cx="5098254" cy="1394613"/>
              </a:xfrm>
              <a:prstGeom prst="rect">
                <a:avLst/>
              </a:prstGeom>
              <a:blipFill>
                <a:blip r:embed="rId2"/>
                <a:stretch>
                  <a:fillRect b="-4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810000" y="1447800"/>
            <a:ext cx="1676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6096000" y="1371603"/>
            <a:ext cx="517742" cy="1557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229065" y="4691054"/>
                <a:ext cx="3894591" cy="1394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/>
                                  </a:rPr>
                                  <m:t>6</m:t>
                                </m:r>
                                <m:r>
                                  <a:rPr lang="en-US" sz="32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72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84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132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162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192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204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252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300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065" y="4691054"/>
                <a:ext cx="3894591" cy="1394613"/>
              </a:xfrm>
              <a:prstGeom prst="rect">
                <a:avLst/>
              </a:prstGeom>
              <a:blipFill>
                <a:blip r:embed="rId3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7010400" y="1371603"/>
            <a:ext cx="517742" cy="1557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Rectangle 9"/>
          <p:cNvSpPr/>
          <p:nvPr/>
        </p:nvSpPr>
        <p:spPr>
          <a:xfrm>
            <a:off x="7848600" y="1371603"/>
            <a:ext cx="517742" cy="1557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3062" y="3048003"/>
                <a:ext cx="8191538" cy="1401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3200" i="1">
                                    <a:latin typeface="Cambria Math"/>
                                  </a:rPr>
                                  <m:t>+16+42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4+20+48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6+24+54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062" y="3048003"/>
                <a:ext cx="8191538" cy="1401409"/>
              </a:xfrm>
              <a:prstGeom prst="rect">
                <a:avLst/>
              </a:prstGeom>
              <a:blipFill>
                <a:blip r:embed="rId4"/>
                <a:stretch>
                  <a:fillRect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209803" y="6120828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Run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097884" y="6141849"/>
                <a:ext cx="13376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𝑂</m:t>
                      </m:r>
                      <m:r>
                        <a:rPr lang="en-US" sz="32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3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884" y="6141849"/>
                <a:ext cx="1337610" cy="584775"/>
              </a:xfrm>
              <a:prstGeom prst="rect">
                <a:avLst/>
              </a:prstGeom>
              <a:blipFill>
                <a:blip r:embed="rId5"/>
                <a:stretch>
                  <a:fillRect r="-3774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13532" y="1852721"/>
                <a:ext cx="520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532" y="1852721"/>
                <a:ext cx="520271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343403" y="939228"/>
                <a:ext cx="520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3" y="939228"/>
                <a:ext cx="52027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235572" y="6099807"/>
            <a:ext cx="258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Lower Bound?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610600" y="6120828"/>
                <a:ext cx="13376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𝑂</m:t>
                      </m:r>
                      <m:r>
                        <a:rPr lang="en-US" sz="32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6120828"/>
                <a:ext cx="1337610" cy="584775"/>
              </a:xfrm>
              <a:prstGeom prst="rect">
                <a:avLst/>
              </a:prstGeom>
              <a:blipFill>
                <a:blip r:embed="rId8"/>
                <a:stretch>
                  <a:fillRect r="-3774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844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D&amp;C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65734" y="1447803"/>
                <a:ext cx="59531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Multiply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𝑛</m:t>
                    </m:r>
                    <m:r>
                      <a:rPr lang="en-US" sz="3200" i="1">
                        <a:latin typeface="Cambria Math"/>
                      </a:rPr>
                      <m:t>×</m:t>
                    </m:r>
                    <m:r>
                      <a:rPr lang="en-US" sz="32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 matrices (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𝐵</m:t>
                    </m:r>
                  </m:oMath>
                </a14:m>
                <a:r>
                  <a:rPr lang="en-US" sz="3200" dirty="0"/>
                  <a:t>)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34" y="1447803"/>
                <a:ext cx="5953105" cy="584775"/>
              </a:xfrm>
              <a:prstGeom prst="rect">
                <a:avLst/>
              </a:prstGeom>
              <a:blipFill>
                <a:blip r:embed="rId2"/>
                <a:stretch>
                  <a:fillRect l="-2559" t="-10638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76403" y="2590800"/>
                <a:ext cx="3849835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𝐴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3" y="2590800"/>
                <a:ext cx="3849835" cy="1452962"/>
              </a:xfrm>
              <a:prstGeom prst="rect">
                <a:avLst/>
              </a:prstGeom>
              <a:blipFill>
                <a:blip r:embed="rId3"/>
                <a:stretch>
                  <a:fillRect b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943603" y="2590802"/>
                <a:ext cx="3796873" cy="1551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3" y="2590802"/>
                <a:ext cx="3796873" cy="1551771"/>
              </a:xfrm>
              <a:prstGeom prst="rect">
                <a:avLst/>
              </a:prstGeom>
              <a:blipFill>
                <a:blip r:embed="rId4"/>
                <a:stretch>
                  <a:fillRect b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3810000" y="2362200"/>
            <a:ext cx="0" cy="18288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490770" y="3325164"/>
            <a:ext cx="284323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024833" y="2403720"/>
            <a:ext cx="0" cy="18288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05603" y="3366684"/>
            <a:ext cx="284323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47497" y="1816639"/>
            <a:ext cx="1343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Divide:</a:t>
            </a:r>
          </a:p>
        </p:txBody>
      </p:sp>
    </p:spTree>
    <p:extLst>
      <p:ext uri="{BB962C8B-B14F-4D97-AF65-F5344CB8AC3E}">
        <p14:creationId xmlns:p14="http://schemas.microsoft.com/office/powerpoint/2010/main" val="3093724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D&amp;C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65734" y="1447803"/>
                <a:ext cx="59531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Multiply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𝑛</m:t>
                    </m:r>
                    <m:r>
                      <a:rPr lang="en-US" sz="3200" i="1">
                        <a:latin typeface="Cambria Math"/>
                      </a:rPr>
                      <m:t>×</m:t>
                    </m:r>
                    <m:r>
                      <a:rPr lang="en-US" sz="32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 matrices (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𝐵</m:t>
                    </m:r>
                  </m:oMath>
                </a14:m>
                <a:r>
                  <a:rPr lang="en-US" sz="3200" dirty="0"/>
                  <a:t>)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34" y="1447803"/>
                <a:ext cx="5953105" cy="584775"/>
              </a:xfrm>
              <a:prstGeom prst="rect">
                <a:avLst/>
              </a:prstGeom>
              <a:blipFill>
                <a:blip r:embed="rId2"/>
                <a:stretch>
                  <a:fillRect l="-2559" t="-10638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676403" y="2590800"/>
                <a:ext cx="3984488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𝐴</m:t>
                      </m:r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3" y="2590800"/>
                <a:ext cx="3984488" cy="1452962"/>
              </a:xfrm>
              <a:prstGeom prst="rect">
                <a:avLst/>
              </a:prstGeom>
              <a:blipFill>
                <a:blip r:embed="rId3"/>
                <a:stretch>
                  <a:fillRect b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/>
              <p:cNvSpPr/>
              <p:nvPr/>
            </p:nvSpPr>
            <p:spPr>
              <a:xfrm>
                <a:off x="2628615" y="2600276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615" y="2600276"/>
                <a:ext cx="1266866" cy="6858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3990934" y="259080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34" y="2590800"/>
                <a:ext cx="1266866" cy="6858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ounded Rectangle 11"/>
              <p:cNvSpPr/>
              <p:nvPr/>
            </p:nvSpPr>
            <p:spPr>
              <a:xfrm>
                <a:off x="2628615" y="335796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615" y="3357962"/>
                <a:ext cx="1266866" cy="6858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3990934" y="335796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34" y="3357962"/>
                <a:ext cx="1266866" cy="6858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70494" y="4648200"/>
                <a:ext cx="6444906" cy="836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𝐴𝐵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494" y="4648200"/>
                <a:ext cx="6444906" cy="836832"/>
              </a:xfrm>
              <a:prstGeom prst="rect">
                <a:avLst/>
              </a:prstGeom>
              <a:blipFill>
                <a:blip r:embed="rId8"/>
                <a:stretch>
                  <a:fillRect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43603" y="2590803"/>
                <a:ext cx="3796873" cy="1551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3" y="2590803"/>
                <a:ext cx="3796873" cy="1551771"/>
              </a:xfrm>
              <a:prstGeom prst="rect">
                <a:avLst/>
              </a:prstGeom>
              <a:blipFill>
                <a:blip r:embed="rId9"/>
                <a:stretch>
                  <a:fillRect b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6862698" y="267216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698" y="2672162"/>
                <a:ext cx="1266866" cy="68580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8181934" y="266029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34" y="2660290"/>
                <a:ext cx="1266866" cy="68580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6862698" y="345086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698" y="3450860"/>
                <a:ext cx="1266866" cy="68580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ounded Rectangle 27"/>
              <p:cNvSpPr/>
              <p:nvPr/>
            </p:nvSpPr>
            <p:spPr>
              <a:xfrm>
                <a:off x="8181934" y="342745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ounded 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34" y="3427452"/>
                <a:ext cx="1266866" cy="685800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1684286" y="5943603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Run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826341" y="5638803"/>
                <a:ext cx="4461350" cy="1029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=8</m:t>
                      </m:r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latin typeface="Cambria Math"/>
                        </a:rPr>
                        <m:t>+4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341" y="5638803"/>
                <a:ext cx="4461350" cy="1029769"/>
              </a:xfrm>
              <a:prstGeom prst="rect">
                <a:avLst/>
              </a:prstGeom>
              <a:blipFill>
                <a:blip r:embed="rId14"/>
                <a:stretch>
                  <a:fillRect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604310" y="4115648"/>
            <a:ext cx="1790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Combine: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5EA83C-F496-354C-A925-6903954A1A59}"/>
              </a:ext>
            </a:extLst>
          </p:cNvPr>
          <p:cNvSpPr txBox="1"/>
          <p:nvPr/>
        </p:nvSpPr>
        <p:spPr>
          <a:xfrm>
            <a:off x="8737600" y="5576958"/>
            <a:ext cx="1399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Case 1!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422779B-0CD3-5749-B921-E69A338B1EC9}"/>
                  </a:ext>
                </a:extLst>
              </p:cNvPr>
              <p:cNvSpPr txBox="1"/>
              <p:nvPr/>
            </p:nvSpPr>
            <p:spPr>
              <a:xfrm>
                <a:off x="8768369" y="6063963"/>
                <a:ext cx="27832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422779B-0CD3-5749-B921-E69A338B1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369" y="6063963"/>
                <a:ext cx="2783262" cy="584775"/>
              </a:xfrm>
              <a:prstGeom prst="rect">
                <a:avLst/>
              </a:prstGeom>
              <a:blipFill>
                <a:blip r:embed="rId1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055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72C6-6678-B84F-A552-FB1A405E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an Algorithm with Better Recurrence?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AB1DB-3262-D546-8DB8-C2E61D34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CA4D9C5-6B16-0D4E-9B08-03BAAAB3133F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609600" y="1581661"/>
                <a:ext cx="9223487" cy="4563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=8</m:t>
                      </m:r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latin typeface="Cambria Math"/>
                        </a:rPr>
                        <m:t>+4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  <a:p>
                <a:pPr/>
                <a:r>
                  <a:rPr lang="en-US" dirty="0"/>
                  <a:t>We’ve got a recurrence and want to improve things.</a:t>
                </a:r>
                <a:br>
                  <a:rPr lang="en-US" dirty="0"/>
                </a:br>
                <a:r>
                  <a:rPr lang="en-US" dirty="0"/>
                  <a:t>You know how the Master Theorem works.</a:t>
                </a:r>
                <a:br>
                  <a:rPr lang="en-US" dirty="0"/>
                </a:br>
                <a:r>
                  <a:rPr lang="en-US" dirty="0"/>
                  <a:t>What can we change to make it better?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Reduce the number of subproblems.</a:t>
                </a:r>
              </a:p>
              <a:p>
                <a:pPr lvl="1"/>
                <a:r>
                  <a:rPr lang="en-US" dirty="0"/>
                  <a:t>Reduce the order class of the non-recursive work.</a:t>
                </a:r>
                <a:br>
                  <a:rPr lang="en-US" dirty="0"/>
                </a:br>
                <a:r>
                  <a:rPr lang="en-US" dirty="0"/>
                  <a:t>(OK to do more non-recursive work if new f(n) is same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chemeClr val="tx1"/>
                        </a:solidFill>
                        <a:latin typeface="Cambria Math"/>
                      </a:rPr>
                      <m:t>Θ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CA4D9C5-6B16-0D4E-9B08-03BAAAB3133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81661"/>
                <a:ext cx="9223487" cy="4563044"/>
              </a:xfrm>
              <a:prstGeom prst="rect">
                <a:avLst/>
              </a:prstGeom>
              <a:blipFill>
                <a:blip r:embed="rId2"/>
                <a:stretch>
                  <a:fillRect l="-1651" r="-413" b="-3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814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Strassen’s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65734" y="1066803"/>
                <a:ext cx="59531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Multiply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𝑛</m:t>
                    </m:r>
                    <m:r>
                      <a:rPr lang="en-US" sz="3200" i="1">
                        <a:latin typeface="Cambria Math"/>
                      </a:rPr>
                      <m:t>×</m:t>
                    </m:r>
                    <m:r>
                      <a:rPr lang="en-US" sz="32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 matrices (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𝐵</m:t>
                    </m:r>
                  </m:oMath>
                </a14:m>
                <a:r>
                  <a:rPr lang="en-US" sz="3200" dirty="0"/>
                  <a:t>)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34" y="1066803"/>
                <a:ext cx="5953105" cy="584775"/>
              </a:xfrm>
              <a:prstGeom prst="rect">
                <a:avLst/>
              </a:prstGeom>
              <a:blipFill>
                <a:blip r:embed="rId2"/>
                <a:stretch>
                  <a:fillRect l="-2559" t="-15217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76403" y="1600200"/>
                <a:ext cx="3849835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𝐴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3" y="1600200"/>
                <a:ext cx="3849835" cy="1452962"/>
              </a:xfrm>
              <a:prstGeom prst="rect">
                <a:avLst/>
              </a:prstGeom>
              <a:blipFill>
                <a:blip r:embed="rId3"/>
                <a:stretch>
                  <a:fillRect b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/>
              <p:cNvSpPr/>
              <p:nvPr/>
            </p:nvSpPr>
            <p:spPr>
              <a:xfrm>
                <a:off x="2490767" y="160020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767" y="1600200"/>
                <a:ext cx="1266866" cy="6858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3990934" y="160020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34" y="1600200"/>
                <a:ext cx="1266866" cy="6858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2514877" y="236736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877" y="2367362"/>
                <a:ext cx="1266866" cy="6858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3990934" y="236736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34" y="2367362"/>
                <a:ext cx="1266866" cy="6858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43603" y="1600203"/>
                <a:ext cx="3796873" cy="1551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3" y="1600203"/>
                <a:ext cx="3796873" cy="1551771"/>
              </a:xfrm>
              <a:prstGeom prst="rect">
                <a:avLst/>
              </a:prstGeom>
              <a:blipFill>
                <a:blip r:embed="rId8"/>
                <a:stretch>
                  <a:fillRect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757967" y="166969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967" y="1669690"/>
                <a:ext cx="1266866" cy="68580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8181934" y="166969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34" y="1669690"/>
                <a:ext cx="1266866" cy="68580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26"/>
              <p:cNvSpPr/>
              <p:nvPr/>
            </p:nvSpPr>
            <p:spPr>
              <a:xfrm>
                <a:off x="6782077" y="243685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077" y="2436852"/>
                <a:ext cx="1266866" cy="68580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ounded Rectangle 27"/>
              <p:cNvSpPr/>
              <p:nvPr/>
            </p:nvSpPr>
            <p:spPr>
              <a:xfrm>
                <a:off x="8181934" y="243685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ounded 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34" y="2436852"/>
                <a:ext cx="1266866" cy="68580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676400" y="3165112"/>
            <a:ext cx="1821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Calculate: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60103" y="3733800"/>
                <a:ext cx="3605089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2,2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103" y="3733800"/>
                <a:ext cx="3605089" cy="439736"/>
              </a:xfrm>
              <a:prstGeom prst="rect">
                <a:avLst/>
              </a:prstGeom>
              <a:blipFill>
                <a:blip r:embed="rId1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460103" y="4070866"/>
                <a:ext cx="2674899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2,1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2,2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103" y="4070866"/>
                <a:ext cx="2674899" cy="439736"/>
              </a:xfrm>
              <a:prstGeom prst="rect">
                <a:avLst/>
              </a:prstGeom>
              <a:blipFill>
                <a:blip r:embed="rId14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504524" y="4440201"/>
                <a:ext cx="2701317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24" y="4440201"/>
                <a:ext cx="2701317" cy="413511"/>
              </a:xfrm>
              <a:prstGeom prst="rect">
                <a:avLst/>
              </a:prstGeom>
              <a:blipFill>
                <a:blip r:embed="rId1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479802" y="4809533"/>
                <a:ext cx="2651174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802" y="4809533"/>
                <a:ext cx="2651174" cy="413511"/>
              </a:xfrm>
              <a:prstGeom prst="rect">
                <a:avLst/>
              </a:prstGeom>
              <a:blipFill>
                <a:blip r:embed="rId1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482003" y="5604954"/>
                <a:ext cx="3605089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2,1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1,1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003" y="5604954"/>
                <a:ext cx="3605089" cy="439736"/>
              </a:xfrm>
              <a:prstGeom prst="rect">
                <a:avLst/>
              </a:prstGeom>
              <a:blipFill>
                <a:blip r:embed="rId1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504522" y="5190420"/>
                <a:ext cx="2668936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1,2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22" y="5190420"/>
                <a:ext cx="2668936" cy="439736"/>
              </a:xfrm>
              <a:prstGeom prst="rect">
                <a:avLst/>
              </a:prstGeom>
              <a:blipFill>
                <a:blip r:embed="rId1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488384" y="5975866"/>
                <a:ext cx="3617016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7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2,2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384" y="5975866"/>
                <a:ext cx="3617016" cy="439736"/>
              </a:xfrm>
              <a:prstGeom prst="rect">
                <a:avLst/>
              </a:prstGeom>
              <a:blipFill>
                <a:blip r:embed="rId19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05400" y="3810121"/>
                <a:ext cx="5653150" cy="836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810121"/>
                <a:ext cx="5653150" cy="836832"/>
              </a:xfrm>
              <a:prstGeom prst="rect">
                <a:avLst/>
              </a:prstGeom>
              <a:blipFill>
                <a:blip r:embed="rId20"/>
                <a:stretch>
                  <a:fillRect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046322" y="4953003"/>
                <a:ext cx="5774081" cy="7809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322" y="4953003"/>
                <a:ext cx="5774081" cy="780919"/>
              </a:xfrm>
              <a:prstGeom prst="rect">
                <a:avLst/>
              </a:prstGeom>
              <a:blipFill>
                <a:blip r:embed="rId21"/>
                <a:stretch>
                  <a:fillRect t="-3226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5105400" y="3457496"/>
            <a:ext cx="0" cy="3186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26120" y="3165111"/>
                <a:ext cx="16448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0070C0"/>
                    </a:solidFill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𝐴𝐵</m:t>
                    </m:r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120" y="3165111"/>
                <a:ext cx="1644809" cy="584775"/>
              </a:xfrm>
              <a:prstGeom prst="rect">
                <a:avLst/>
              </a:prstGeom>
              <a:blipFill>
                <a:blip r:embed="rId22"/>
                <a:stretch>
                  <a:fillRect l="-8397" t="-12766" r="-7634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5182395" y="5638804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Number </a:t>
            </a:r>
            <a:r>
              <a:rPr lang="en-US" sz="2400" dirty="0" err="1">
                <a:solidFill>
                  <a:srgbClr val="FF0000"/>
                </a:solidFill>
              </a:rPr>
              <a:t>Mults</a:t>
            </a:r>
            <a:r>
              <a:rPr lang="en-US" sz="2400" dirty="0">
                <a:solidFill>
                  <a:srgbClr val="FF0000"/>
                </a:solidFill>
              </a:rPr>
              <a:t>.: 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931975" y="5638803"/>
            <a:ext cx="2443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Number Adds: 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058223" y="5943603"/>
                <a:ext cx="3624775" cy="7954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=7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+18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400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223" y="5943603"/>
                <a:ext cx="3624775" cy="795411"/>
              </a:xfrm>
              <a:prstGeom prst="rect">
                <a:avLst/>
              </a:prstGeom>
              <a:blipFill>
                <a:blip r:embed="rId23"/>
                <a:stretch>
                  <a:fillRect r="-350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2" descr="Strassen Knuth Prize lecture.jpg"/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6" t="5138" r="18107" b="60837"/>
          <a:stretch/>
        </p:blipFill>
        <p:spPr bwMode="auto">
          <a:xfrm>
            <a:off x="9991124" y="23687"/>
            <a:ext cx="2353276" cy="244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714608" y="4589464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608" y="4589464"/>
                <a:ext cx="434734" cy="4001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642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Strassen’s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715329" y="1295403"/>
                <a:ext cx="4058932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=7</m:t>
                      </m:r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329" y="1295403"/>
                <a:ext cx="4058932" cy="1014317"/>
              </a:xfrm>
              <a:prstGeom prst="rect">
                <a:avLst/>
              </a:prstGeom>
              <a:blipFill>
                <a:blip r:embed="rId2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18118" y="2643286"/>
                <a:ext cx="4661854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𝑎</m:t>
                      </m:r>
                      <m:r>
                        <a:rPr lang="en-US" sz="3200" i="1">
                          <a:latin typeface="Cambria Math"/>
                        </a:rPr>
                        <m:t>=7, </m:t>
                      </m:r>
                      <m:r>
                        <a:rPr lang="en-US" sz="3200" i="1">
                          <a:latin typeface="Cambria Math"/>
                        </a:rPr>
                        <m:t>𝑏</m:t>
                      </m:r>
                      <m:r>
                        <a:rPr lang="en-US" sz="3200" i="1">
                          <a:latin typeface="Cambria Math"/>
                        </a:rPr>
                        <m:t>=2, </m:t>
                      </m:r>
                      <m:r>
                        <a:rPr lang="en-US" sz="32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118" y="2643286"/>
                <a:ext cx="4661854" cy="1014317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005689" y="3810003"/>
                <a:ext cx="4589590" cy="60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sz="32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7</m:t>
                              </m:r>
                            </m:e>
                          </m:func>
                        </m:sup>
                      </m:sSup>
                      <m:r>
                        <a:rPr lang="en-US" sz="3200" i="1">
                          <a:latin typeface="Cambria Math"/>
                        </a:rPr>
                        <m:t>≈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2.807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689" y="3810003"/>
                <a:ext cx="4589590" cy="6067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595279" y="3840710"/>
            <a:ext cx="1399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Case 1!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982041" y="4800603"/>
                <a:ext cx="5534528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7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r>
                        <a:rPr lang="en-US" sz="3200" i="1">
                          <a:latin typeface="Cambria Math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2.807</m:t>
                          </m:r>
                        </m:sup>
                      </m:sSup>
                      <m:r>
                        <a:rPr lang="en-US" sz="3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041" y="4800603"/>
                <a:ext cx="5534528" cy="648191"/>
              </a:xfrm>
              <a:prstGeom prst="rect">
                <a:avLst/>
              </a:prstGeom>
              <a:blipFill>
                <a:blip r:embed="rId5"/>
                <a:stretch>
                  <a:fillRect r="-459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417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594" y="1163167"/>
            <a:ext cx="9066812" cy="5558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91403" y="3962403"/>
                <a:ext cx="5777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3" y="3962403"/>
                <a:ext cx="57778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534400" y="5105400"/>
                <a:ext cx="1079206" cy="478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7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5105400"/>
                <a:ext cx="1079206" cy="4780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066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the fastest?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  <p:pic>
        <p:nvPicPr>
          <p:cNvPr id="3076" name="Picture 4" descr="Image result for matrix multiplication algorith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975" y="1143000"/>
            <a:ext cx="60540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72400" y="1828803"/>
            <a:ext cx="228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Best possible is unknown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3124203"/>
            <a:ext cx="228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May not even exist!</a:t>
            </a:r>
          </a:p>
        </p:txBody>
      </p:sp>
    </p:spTree>
    <p:extLst>
      <p:ext uri="{BB962C8B-B14F-4D97-AF65-F5344CB8AC3E}">
        <p14:creationId xmlns:p14="http://schemas.microsoft.com/office/powerpoint/2010/main" val="308423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78EE-1367-A849-B3C9-D172EC8F4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Trominoes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CC39F-183B-8E4B-8152-1725AC5D21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board puzzle with a nice divide</a:t>
            </a:r>
            <a:br>
              <a:rPr lang="en-US" dirty="0"/>
            </a:br>
            <a:r>
              <a:rPr lang="en-US" dirty="0"/>
              <a:t>and conquer solution.</a:t>
            </a:r>
            <a:br>
              <a:rPr lang="en-US" dirty="0"/>
            </a:br>
            <a:r>
              <a:rPr lang="en-US" dirty="0"/>
              <a:t>(For those of you tired of manipulating lists!)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2940B-FCA1-7645-969B-4B3948B4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99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C1967-4FAF-A14A-BAFE-8C9690CE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Trominoes</a:t>
            </a:r>
            <a:r>
              <a:rPr lang="en-US" dirty="0"/>
              <a:t> Board Puzzle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05AF5-1779-F145-8521-9A2BBFAC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E1FDB4-6E93-D74D-B340-B649576F09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220788"/>
                <a:ext cx="5867400" cy="1378525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800" b="1" u="sng" dirty="0"/>
                  <a:t>The Goal</a:t>
                </a:r>
                <a:endParaRPr lang="en-US" sz="2800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800" dirty="0"/>
                  <a:t>Can you cover an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/>
                      </a:rPr>
                      <m:t>8</m:t>
                    </m:r>
                    <m:r>
                      <a:rPr lang="en-US" sz="2800" i="1">
                        <a:latin typeface="Cambria Math"/>
                      </a:rPr>
                      <m:t>×8</m:t>
                    </m:r>
                  </m:oMath>
                </a14:m>
                <a:r>
                  <a:rPr lang="en-US" sz="2800" dirty="0"/>
                  <a:t> grid with 1 square missing using “</a:t>
                </a:r>
                <a:r>
                  <a:rPr lang="en-US" sz="2800" dirty="0" err="1"/>
                  <a:t>trominoes</a:t>
                </a:r>
                <a:r>
                  <a:rPr lang="en-US" sz="2800" dirty="0"/>
                  <a:t>?”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E1FDB4-6E93-D74D-B340-B649576F0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20788"/>
                <a:ext cx="5867400" cy="1378525"/>
              </a:xfrm>
              <a:prstGeom prst="rect">
                <a:avLst/>
              </a:prstGeom>
              <a:blipFill>
                <a:blip r:embed="rId2"/>
                <a:stretch>
                  <a:fillRect t="-8257" b="-146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09EC8C56-B94A-E843-AD6C-5786F9E6D829}"/>
              </a:ext>
            </a:extLst>
          </p:cNvPr>
          <p:cNvGrpSpPr/>
          <p:nvPr/>
        </p:nvGrpSpPr>
        <p:grpSpPr>
          <a:xfrm>
            <a:off x="1600200" y="2335484"/>
            <a:ext cx="3657600" cy="3657600"/>
            <a:chOff x="1728019" y="2819400"/>
            <a:chExt cx="3657600" cy="36576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A54AED5-5D49-8248-AAF0-8DFFF4545305}"/>
                </a:ext>
              </a:extLst>
            </p:cNvPr>
            <p:cNvSpPr/>
            <p:nvPr/>
          </p:nvSpPr>
          <p:spPr>
            <a:xfrm>
              <a:off x="17280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B3B0AF-8F42-B446-A70A-3277F031D32C}"/>
                </a:ext>
              </a:extLst>
            </p:cNvPr>
            <p:cNvSpPr/>
            <p:nvPr/>
          </p:nvSpPr>
          <p:spPr>
            <a:xfrm>
              <a:off x="21852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A960AC-BFDD-CE40-8A61-835C46A9CCD7}"/>
                </a:ext>
              </a:extLst>
            </p:cNvPr>
            <p:cNvSpPr/>
            <p:nvPr/>
          </p:nvSpPr>
          <p:spPr>
            <a:xfrm>
              <a:off x="26424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F36352C-A6F7-EA4D-9476-1EF2BAEF93D5}"/>
                </a:ext>
              </a:extLst>
            </p:cNvPr>
            <p:cNvSpPr/>
            <p:nvPr/>
          </p:nvSpPr>
          <p:spPr>
            <a:xfrm>
              <a:off x="30996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9C1439-5059-3B48-9E05-C5D01C402E6A}"/>
                </a:ext>
              </a:extLst>
            </p:cNvPr>
            <p:cNvSpPr/>
            <p:nvPr/>
          </p:nvSpPr>
          <p:spPr>
            <a:xfrm>
              <a:off x="35568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3CAA94-58A4-5F40-B598-1C6B03DC1581}"/>
                </a:ext>
              </a:extLst>
            </p:cNvPr>
            <p:cNvSpPr/>
            <p:nvPr/>
          </p:nvSpPr>
          <p:spPr>
            <a:xfrm>
              <a:off x="40140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92FBE96-0ADB-B04B-8EB1-3EC7E9DF23AC}"/>
                </a:ext>
              </a:extLst>
            </p:cNvPr>
            <p:cNvSpPr/>
            <p:nvPr/>
          </p:nvSpPr>
          <p:spPr>
            <a:xfrm>
              <a:off x="44712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32CBA83-82AF-134B-8384-7632BB5F9526}"/>
                </a:ext>
              </a:extLst>
            </p:cNvPr>
            <p:cNvSpPr/>
            <p:nvPr/>
          </p:nvSpPr>
          <p:spPr>
            <a:xfrm>
              <a:off x="49284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409439-2307-A34D-A5D8-4AC418C89425}"/>
                </a:ext>
              </a:extLst>
            </p:cNvPr>
            <p:cNvSpPr/>
            <p:nvPr/>
          </p:nvSpPr>
          <p:spPr>
            <a:xfrm>
              <a:off x="17280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8D66CF-369A-4946-BAA8-F7F9057C3983}"/>
                </a:ext>
              </a:extLst>
            </p:cNvPr>
            <p:cNvSpPr/>
            <p:nvPr/>
          </p:nvSpPr>
          <p:spPr>
            <a:xfrm>
              <a:off x="21852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AF0568-07D1-A640-891A-57C22EADA7EB}"/>
                </a:ext>
              </a:extLst>
            </p:cNvPr>
            <p:cNvSpPr/>
            <p:nvPr/>
          </p:nvSpPr>
          <p:spPr>
            <a:xfrm>
              <a:off x="26424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ED2A133-D4DA-F84A-81BF-FB1004DF1FD0}"/>
                </a:ext>
              </a:extLst>
            </p:cNvPr>
            <p:cNvSpPr/>
            <p:nvPr/>
          </p:nvSpPr>
          <p:spPr>
            <a:xfrm>
              <a:off x="30996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3284847-FAB4-2742-9E87-F204F77EBF42}"/>
                </a:ext>
              </a:extLst>
            </p:cNvPr>
            <p:cNvSpPr/>
            <p:nvPr/>
          </p:nvSpPr>
          <p:spPr>
            <a:xfrm>
              <a:off x="35568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0404355-77D4-0441-B412-5CC07835AB1D}"/>
                </a:ext>
              </a:extLst>
            </p:cNvPr>
            <p:cNvSpPr/>
            <p:nvPr/>
          </p:nvSpPr>
          <p:spPr>
            <a:xfrm>
              <a:off x="40140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B8F8D94-87D6-794F-AC81-A25AE347714A}"/>
                </a:ext>
              </a:extLst>
            </p:cNvPr>
            <p:cNvSpPr/>
            <p:nvPr/>
          </p:nvSpPr>
          <p:spPr>
            <a:xfrm>
              <a:off x="44712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54D853-2407-1C49-AFEB-2EF428B47428}"/>
                </a:ext>
              </a:extLst>
            </p:cNvPr>
            <p:cNvSpPr/>
            <p:nvPr/>
          </p:nvSpPr>
          <p:spPr>
            <a:xfrm>
              <a:off x="49284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217E121-6314-684A-8FD2-8939567445B0}"/>
                </a:ext>
              </a:extLst>
            </p:cNvPr>
            <p:cNvSpPr/>
            <p:nvPr/>
          </p:nvSpPr>
          <p:spPr>
            <a:xfrm>
              <a:off x="17280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EB6CA46-E62F-6F41-B622-E04CAE1D6385}"/>
                </a:ext>
              </a:extLst>
            </p:cNvPr>
            <p:cNvSpPr/>
            <p:nvPr/>
          </p:nvSpPr>
          <p:spPr>
            <a:xfrm>
              <a:off x="21852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9E73B16-94BA-4C46-A090-FDFF35A5AFF2}"/>
                </a:ext>
              </a:extLst>
            </p:cNvPr>
            <p:cNvSpPr/>
            <p:nvPr/>
          </p:nvSpPr>
          <p:spPr>
            <a:xfrm>
              <a:off x="26424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1D18947-6EF0-EC42-B3C0-47EE38A5F9B2}"/>
                </a:ext>
              </a:extLst>
            </p:cNvPr>
            <p:cNvSpPr/>
            <p:nvPr/>
          </p:nvSpPr>
          <p:spPr>
            <a:xfrm>
              <a:off x="30996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183EDA0-8EAB-1642-B972-23C11D922DC8}"/>
                </a:ext>
              </a:extLst>
            </p:cNvPr>
            <p:cNvSpPr/>
            <p:nvPr/>
          </p:nvSpPr>
          <p:spPr>
            <a:xfrm>
              <a:off x="35568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A422521-2A85-D744-ACB5-7817436D543E}"/>
                </a:ext>
              </a:extLst>
            </p:cNvPr>
            <p:cNvSpPr/>
            <p:nvPr/>
          </p:nvSpPr>
          <p:spPr>
            <a:xfrm>
              <a:off x="4014019" y="3733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14026F7-4EDE-C04B-B21D-B75FFD686D8F}"/>
                </a:ext>
              </a:extLst>
            </p:cNvPr>
            <p:cNvSpPr/>
            <p:nvPr/>
          </p:nvSpPr>
          <p:spPr>
            <a:xfrm>
              <a:off x="44712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ABD08F2-C954-3D44-8530-41DDE68A9EBA}"/>
                </a:ext>
              </a:extLst>
            </p:cNvPr>
            <p:cNvSpPr/>
            <p:nvPr/>
          </p:nvSpPr>
          <p:spPr>
            <a:xfrm>
              <a:off x="49284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89E00C6-3336-BD4F-8A8C-2FF6F75CDEC0}"/>
                </a:ext>
              </a:extLst>
            </p:cNvPr>
            <p:cNvSpPr/>
            <p:nvPr/>
          </p:nvSpPr>
          <p:spPr>
            <a:xfrm>
              <a:off x="17280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1BD3AC1-74B9-974E-B8FD-DDFCA5976195}"/>
                </a:ext>
              </a:extLst>
            </p:cNvPr>
            <p:cNvSpPr/>
            <p:nvPr/>
          </p:nvSpPr>
          <p:spPr>
            <a:xfrm>
              <a:off x="21852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A630699-B38E-E443-8277-4C7196049122}"/>
                </a:ext>
              </a:extLst>
            </p:cNvPr>
            <p:cNvSpPr/>
            <p:nvPr/>
          </p:nvSpPr>
          <p:spPr>
            <a:xfrm>
              <a:off x="26424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024BAF1-C1D2-334A-94B8-505BD7A75459}"/>
                </a:ext>
              </a:extLst>
            </p:cNvPr>
            <p:cNvSpPr/>
            <p:nvPr/>
          </p:nvSpPr>
          <p:spPr>
            <a:xfrm>
              <a:off x="30996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03B7C32-7898-2F41-A809-B6F72808F33F}"/>
                </a:ext>
              </a:extLst>
            </p:cNvPr>
            <p:cNvSpPr/>
            <p:nvPr/>
          </p:nvSpPr>
          <p:spPr>
            <a:xfrm>
              <a:off x="35568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77657CA-5255-3F47-9849-0D7C6CB08628}"/>
                </a:ext>
              </a:extLst>
            </p:cNvPr>
            <p:cNvSpPr/>
            <p:nvPr/>
          </p:nvSpPr>
          <p:spPr>
            <a:xfrm>
              <a:off x="40140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0A8D409-459B-E34E-BC92-EA967F940B3F}"/>
                </a:ext>
              </a:extLst>
            </p:cNvPr>
            <p:cNvSpPr/>
            <p:nvPr/>
          </p:nvSpPr>
          <p:spPr>
            <a:xfrm>
              <a:off x="44712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9812073-D1E0-E140-A6E8-69C75D59C3AC}"/>
                </a:ext>
              </a:extLst>
            </p:cNvPr>
            <p:cNvSpPr/>
            <p:nvPr/>
          </p:nvSpPr>
          <p:spPr>
            <a:xfrm>
              <a:off x="49284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A4D3B0C-A5D5-744A-8F2B-D9F19E86514F}"/>
                </a:ext>
              </a:extLst>
            </p:cNvPr>
            <p:cNvSpPr/>
            <p:nvPr/>
          </p:nvSpPr>
          <p:spPr>
            <a:xfrm>
              <a:off x="17280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83EF7A1-8293-C848-BC38-769084BCBB36}"/>
                </a:ext>
              </a:extLst>
            </p:cNvPr>
            <p:cNvSpPr/>
            <p:nvPr/>
          </p:nvSpPr>
          <p:spPr>
            <a:xfrm>
              <a:off x="21852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D3E878A-311E-9C4D-B021-4FF06494F21D}"/>
                </a:ext>
              </a:extLst>
            </p:cNvPr>
            <p:cNvSpPr/>
            <p:nvPr/>
          </p:nvSpPr>
          <p:spPr>
            <a:xfrm>
              <a:off x="26424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36C660-31F6-E64C-8040-80EA15EAD868}"/>
                </a:ext>
              </a:extLst>
            </p:cNvPr>
            <p:cNvSpPr/>
            <p:nvPr/>
          </p:nvSpPr>
          <p:spPr>
            <a:xfrm>
              <a:off x="30996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F8D17CC-B7B7-224C-83E6-D315C2FCF0FB}"/>
                </a:ext>
              </a:extLst>
            </p:cNvPr>
            <p:cNvSpPr/>
            <p:nvPr/>
          </p:nvSpPr>
          <p:spPr>
            <a:xfrm>
              <a:off x="35568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83C4475-02C9-264C-A1D3-9FEC619375D3}"/>
                </a:ext>
              </a:extLst>
            </p:cNvPr>
            <p:cNvSpPr/>
            <p:nvPr/>
          </p:nvSpPr>
          <p:spPr>
            <a:xfrm>
              <a:off x="40140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37EE78E-B1BC-6A43-8CAA-85B877AE9563}"/>
                </a:ext>
              </a:extLst>
            </p:cNvPr>
            <p:cNvSpPr/>
            <p:nvPr/>
          </p:nvSpPr>
          <p:spPr>
            <a:xfrm>
              <a:off x="44712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BDC52D0-CF01-BB40-8134-FB2034DD2660}"/>
                </a:ext>
              </a:extLst>
            </p:cNvPr>
            <p:cNvSpPr/>
            <p:nvPr/>
          </p:nvSpPr>
          <p:spPr>
            <a:xfrm>
              <a:off x="49284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C5A143B-76C1-BC48-836E-44752615DA7E}"/>
                </a:ext>
              </a:extLst>
            </p:cNvPr>
            <p:cNvSpPr/>
            <p:nvPr/>
          </p:nvSpPr>
          <p:spPr>
            <a:xfrm>
              <a:off x="17280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1B32B54-F2FC-3C4D-BBC3-4D454188B563}"/>
                </a:ext>
              </a:extLst>
            </p:cNvPr>
            <p:cNvSpPr/>
            <p:nvPr/>
          </p:nvSpPr>
          <p:spPr>
            <a:xfrm>
              <a:off x="21852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D0423B6-597B-4042-8D33-0BA3B619D86C}"/>
                </a:ext>
              </a:extLst>
            </p:cNvPr>
            <p:cNvSpPr/>
            <p:nvPr/>
          </p:nvSpPr>
          <p:spPr>
            <a:xfrm>
              <a:off x="26424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A36B1CF-F0D5-364B-A984-B9074C6411E1}"/>
                </a:ext>
              </a:extLst>
            </p:cNvPr>
            <p:cNvSpPr/>
            <p:nvPr/>
          </p:nvSpPr>
          <p:spPr>
            <a:xfrm>
              <a:off x="30996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47DE52D-94FF-7C4A-BE60-0DE54DD07606}"/>
                </a:ext>
              </a:extLst>
            </p:cNvPr>
            <p:cNvSpPr/>
            <p:nvPr/>
          </p:nvSpPr>
          <p:spPr>
            <a:xfrm>
              <a:off x="35568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1F1A2D2-D473-C44C-872B-3B34A8F519ED}"/>
                </a:ext>
              </a:extLst>
            </p:cNvPr>
            <p:cNvSpPr/>
            <p:nvPr/>
          </p:nvSpPr>
          <p:spPr>
            <a:xfrm>
              <a:off x="40140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EC6D467-E917-534E-ABD9-94EB3D04E4A6}"/>
                </a:ext>
              </a:extLst>
            </p:cNvPr>
            <p:cNvSpPr/>
            <p:nvPr/>
          </p:nvSpPr>
          <p:spPr>
            <a:xfrm>
              <a:off x="44712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9F75FA7-E8E9-2847-ABE6-4B7C4A903CDC}"/>
                </a:ext>
              </a:extLst>
            </p:cNvPr>
            <p:cNvSpPr/>
            <p:nvPr/>
          </p:nvSpPr>
          <p:spPr>
            <a:xfrm>
              <a:off x="49284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6257C8C-87C2-954F-BF47-AE21622784BB}"/>
                </a:ext>
              </a:extLst>
            </p:cNvPr>
            <p:cNvSpPr/>
            <p:nvPr/>
          </p:nvSpPr>
          <p:spPr>
            <a:xfrm>
              <a:off x="17280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7701795-2A6A-4E4C-8650-457A8ECAD168}"/>
                </a:ext>
              </a:extLst>
            </p:cNvPr>
            <p:cNvSpPr/>
            <p:nvPr/>
          </p:nvSpPr>
          <p:spPr>
            <a:xfrm>
              <a:off x="21852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27F0EE0-AE78-834B-9BEB-034EDF566EC4}"/>
                </a:ext>
              </a:extLst>
            </p:cNvPr>
            <p:cNvSpPr/>
            <p:nvPr/>
          </p:nvSpPr>
          <p:spPr>
            <a:xfrm>
              <a:off x="26424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FE4AB0E-7327-BE48-9778-8BFE2252ADD0}"/>
                </a:ext>
              </a:extLst>
            </p:cNvPr>
            <p:cNvSpPr/>
            <p:nvPr/>
          </p:nvSpPr>
          <p:spPr>
            <a:xfrm>
              <a:off x="30996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CF49563-1A54-CA47-B1B4-35F37E1112D7}"/>
                </a:ext>
              </a:extLst>
            </p:cNvPr>
            <p:cNvSpPr/>
            <p:nvPr/>
          </p:nvSpPr>
          <p:spPr>
            <a:xfrm>
              <a:off x="35568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6EEA463-7E82-9B41-9E01-539D8915FD4F}"/>
                </a:ext>
              </a:extLst>
            </p:cNvPr>
            <p:cNvSpPr/>
            <p:nvPr/>
          </p:nvSpPr>
          <p:spPr>
            <a:xfrm>
              <a:off x="40140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A1A47B-890E-1C45-A8A1-535D6EBAA30B}"/>
                </a:ext>
              </a:extLst>
            </p:cNvPr>
            <p:cNvSpPr/>
            <p:nvPr/>
          </p:nvSpPr>
          <p:spPr>
            <a:xfrm>
              <a:off x="44712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01A0FF5-6C8E-804D-A29C-7881C25E29C9}"/>
                </a:ext>
              </a:extLst>
            </p:cNvPr>
            <p:cNvSpPr/>
            <p:nvPr/>
          </p:nvSpPr>
          <p:spPr>
            <a:xfrm>
              <a:off x="49284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3D8B596-AB71-3A49-9366-EB0BF78FFD5B}"/>
                </a:ext>
              </a:extLst>
            </p:cNvPr>
            <p:cNvSpPr/>
            <p:nvPr/>
          </p:nvSpPr>
          <p:spPr>
            <a:xfrm>
              <a:off x="17280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DDBD362-CF9C-514B-A142-EB5263B93E51}"/>
                </a:ext>
              </a:extLst>
            </p:cNvPr>
            <p:cNvSpPr/>
            <p:nvPr/>
          </p:nvSpPr>
          <p:spPr>
            <a:xfrm>
              <a:off x="21852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F7DCBEB-DF02-B544-9461-A7B91BFEFDC2}"/>
                </a:ext>
              </a:extLst>
            </p:cNvPr>
            <p:cNvSpPr/>
            <p:nvPr/>
          </p:nvSpPr>
          <p:spPr>
            <a:xfrm>
              <a:off x="26424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53CF2D8-E65D-F740-98CE-9A99F66766D9}"/>
                </a:ext>
              </a:extLst>
            </p:cNvPr>
            <p:cNvSpPr/>
            <p:nvPr/>
          </p:nvSpPr>
          <p:spPr>
            <a:xfrm>
              <a:off x="30996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5527B9E-2699-154C-A03D-19ADEDBB61D9}"/>
                </a:ext>
              </a:extLst>
            </p:cNvPr>
            <p:cNvSpPr/>
            <p:nvPr/>
          </p:nvSpPr>
          <p:spPr>
            <a:xfrm>
              <a:off x="35568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1A27D18-1642-484F-A47E-5A7810F385CF}"/>
                </a:ext>
              </a:extLst>
            </p:cNvPr>
            <p:cNvSpPr/>
            <p:nvPr/>
          </p:nvSpPr>
          <p:spPr>
            <a:xfrm>
              <a:off x="40140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47D8DBE-0CE2-8D41-802B-054A1150E4D8}"/>
                </a:ext>
              </a:extLst>
            </p:cNvPr>
            <p:cNvSpPr/>
            <p:nvPr/>
          </p:nvSpPr>
          <p:spPr>
            <a:xfrm>
              <a:off x="44712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8041E0E-79A4-0047-ADF3-3C15DD44F1A8}"/>
                </a:ext>
              </a:extLst>
            </p:cNvPr>
            <p:cNvSpPr/>
            <p:nvPr/>
          </p:nvSpPr>
          <p:spPr>
            <a:xfrm>
              <a:off x="49284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0511C31-A9CB-2E4D-AC50-C54B312C901F}"/>
              </a:ext>
            </a:extLst>
          </p:cNvPr>
          <p:cNvGrpSpPr/>
          <p:nvPr/>
        </p:nvGrpSpPr>
        <p:grpSpPr>
          <a:xfrm>
            <a:off x="7391400" y="3589097"/>
            <a:ext cx="914400" cy="914400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C37A875-F3F4-AC42-AD13-2A17C9F40EA9}"/>
                </a:ext>
              </a:extLst>
            </p:cNvPr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3749692-8BE1-C54B-9A55-0872B49E988E}"/>
                </a:ext>
              </a:extLst>
            </p:cNvPr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14BD740-3713-5F41-9C6D-1FD193D21CD0}"/>
                </a:ext>
              </a:extLst>
            </p:cNvPr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92E6F60B-D686-C54B-A669-D455A95DEE18}"/>
              </a:ext>
            </a:extLst>
          </p:cNvPr>
          <p:cNvSpPr txBox="1"/>
          <p:nvPr/>
        </p:nvSpPr>
        <p:spPr>
          <a:xfrm>
            <a:off x="1828803" y="1878287"/>
            <a:ext cx="341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 you cover this board?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828AB5D-0916-A046-8E7E-E34EF1462D78}"/>
              </a:ext>
            </a:extLst>
          </p:cNvPr>
          <p:cNvSpPr txBox="1"/>
          <p:nvPr/>
        </p:nvSpPr>
        <p:spPr>
          <a:xfrm>
            <a:off x="7065102" y="3028210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With these?</a:t>
            </a:r>
          </a:p>
        </p:txBody>
      </p:sp>
    </p:spTree>
    <p:extLst>
      <p:ext uri="{BB962C8B-B14F-4D97-AF65-F5344CB8AC3E}">
        <p14:creationId xmlns:p14="http://schemas.microsoft.com/office/powerpoint/2010/main" val="2102235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E7BE5-1444-6C4E-B076-D1B357762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A4964-215B-8F4C-86AE-F4F0DBBA4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B28C2-E32B-7041-A4AE-5AA4EADC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55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Trominoes</a:t>
            </a:r>
            <a:r>
              <a:rPr lang="en-US" dirty="0"/>
              <a:t> Puzzle Solution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65523" y="1524000"/>
            <a:ext cx="3657600" cy="3657600"/>
            <a:chOff x="1728019" y="2819400"/>
            <a:chExt cx="3657600" cy="3657600"/>
          </a:xfrm>
        </p:grpSpPr>
        <p:sp>
          <p:nvSpPr>
            <p:cNvPr id="5" name="Rectangle 4"/>
            <p:cNvSpPr/>
            <p:nvPr/>
          </p:nvSpPr>
          <p:spPr>
            <a:xfrm>
              <a:off x="17280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852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424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996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568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140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712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284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280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852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424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996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568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140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712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284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280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852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424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996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568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14019" y="3733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712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284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280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852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424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996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568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140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4712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9284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7280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1852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424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0996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5568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0140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4712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9284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7280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1852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424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996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568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0140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712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9284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280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1852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6424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996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5568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0140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712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9284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7280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1852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6424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0996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5568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0140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712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9284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676818" y="5968428"/>
            <a:ext cx="4661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about larger boards?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644107" y="2895603"/>
                <a:ext cx="7214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107" y="2895603"/>
                <a:ext cx="721416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833615" y="5181603"/>
                <a:ext cx="7214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615" y="5181603"/>
                <a:ext cx="721416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55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4" grpId="0"/>
      <p:bldP spid="7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Trominoes</a:t>
            </a:r>
            <a:r>
              <a:rPr lang="en-US" dirty="0"/>
              <a:t> Puzzle Solution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65523" y="1524000"/>
            <a:ext cx="3657600" cy="3657600"/>
            <a:chOff x="1728019" y="2819400"/>
            <a:chExt cx="3657600" cy="3657600"/>
          </a:xfrm>
        </p:grpSpPr>
        <p:sp>
          <p:nvSpPr>
            <p:cNvPr id="5" name="Rectangle 4"/>
            <p:cNvSpPr/>
            <p:nvPr/>
          </p:nvSpPr>
          <p:spPr>
            <a:xfrm>
              <a:off x="17280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852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424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996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568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140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712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284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280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852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424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996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568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140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712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284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280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852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424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996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568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14019" y="3733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712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284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280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852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424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996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568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140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4712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9284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7280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1852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424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0996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5568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0140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4712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9284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7280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1852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424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996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568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0140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712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9284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280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1852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6424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996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5568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0140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712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9284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7280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1852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6424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0996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5568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0140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712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9284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676821" y="5562602"/>
            <a:ext cx="5492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Divide the board into quadrants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6194323" y="1524000"/>
            <a:ext cx="0" cy="36576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4365523" y="3352800"/>
            <a:ext cx="3657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50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Trominoes</a:t>
            </a:r>
            <a:r>
              <a:rPr lang="en-US" dirty="0"/>
              <a:t> Puzzle Solution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65523" y="1524000"/>
            <a:ext cx="3657600" cy="3657600"/>
            <a:chOff x="1728019" y="2819400"/>
            <a:chExt cx="3657600" cy="3657600"/>
          </a:xfrm>
        </p:grpSpPr>
        <p:sp>
          <p:nvSpPr>
            <p:cNvPr id="5" name="Rectangle 4"/>
            <p:cNvSpPr/>
            <p:nvPr/>
          </p:nvSpPr>
          <p:spPr>
            <a:xfrm>
              <a:off x="17280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852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424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996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568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140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712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284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280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852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424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996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568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140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712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284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280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852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424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996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568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14019" y="3733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712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284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280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852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424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996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568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140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4712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9284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7280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1852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424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0996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5568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0140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4712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9284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7280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1852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424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996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568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0140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712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9284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280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1852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6424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996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5568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0140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712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9284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7280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1852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6424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0996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5568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0140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712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9284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216248" y="5410200"/>
            <a:ext cx="6413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Place a </a:t>
            </a:r>
            <a:r>
              <a:rPr lang="en-US" sz="3200" dirty="0" err="1"/>
              <a:t>tromino</a:t>
            </a:r>
            <a:r>
              <a:rPr lang="en-US" sz="3200" dirty="0"/>
              <a:t> to occupy the three quadrants without the missing piece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6194323" y="1524000"/>
            <a:ext cx="0" cy="36576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4365523" y="3352800"/>
            <a:ext cx="3657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 rot="10800000">
            <a:off x="5751908" y="2895600"/>
            <a:ext cx="914400" cy="914400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74" name="Rectangle 73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851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Trominoes</a:t>
            </a:r>
            <a:r>
              <a:rPr lang="en-US" dirty="0"/>
              <a:t> Puzzle Solution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43400" y="1524000"/>
            <a:ext cx="1828800" cy="1828800"/>
            <a:chOff x="2841523" y="1524000"/>
            <a:chExt cx="1828800" cy="1828800"/>
          </a:xfrm>
        </p:grpSpPr>
        <p:sp>
          <p:nvSpPr>
            <p:cNvPr id="5" name="Rectangle 4"/>
            <p:cNvSpPr/>
            <p:nvPr/>
          </p:nvSpPr>
          <p:spPr>
            <a:xfrm>
              <a:off x="28415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987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7559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131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415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987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559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131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415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987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7559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131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15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987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559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13123" y="28956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72200" y="1524000"/>
            <a:ext cx="1828800" cy="1828800"/>
            <a:chOff x="4670323" y="1524000"/>
            <a:chExt cx="1828800" cy="1828800"/>
          </a:xfrm>
        </p:grpSpPr>
        <p:sp>
          <p:nvSpPr>
            <p:cNvPr id="9" name="Rectangle 8"/>
            <p:cNvSpPr/>
            <p:nvPr/>
          </p:nvSpPr>
          <p:spPr>
            <a:xfrm>
              <a:off x="46703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275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847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419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703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275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847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419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703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27523" y="24384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5847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419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6703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275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847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419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343400" y="3352800"/>
            <a:ext cx="1828800" cy="1828800"/>
            <a:chOff x="2841523" y="3352800"/>
            <a:chExt cx="1828800" cy="1828800"/>
          </a:xfrm>
        </p:grpSpPr>
        <p:sp>
          <p:nvSpPr>
            <p:cNvPr id="37" name="Rectangle 36"/>
            <p:cNvSpPr/>
            <p:nvPr/>
          </p:nvSpPr>
          <p:spPr>
            <a:xfrm>
              <a:off x="28415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87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7559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13123" y="3352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415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987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7559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2131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8415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2987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559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2131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8415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987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7559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2131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172200" y="3352800"/>
            <a:ext cx="1828800" cy="1828800"/>
            <a:chOff x="4670323" y="3352800"/>
            <a:chExt cx="1828800" cy="1828800"/>
          </a:xfrm>
        </p:grpSpPr>
        <p:sp>
          <p:nvSpPr>
            <p:cNvPr id="41" name="Rectangle 40"/>
            <p:cNvSpPr/>
            <p:nvPr/>
          </p:nvSpPr>
          <p:spPr>
            <a:xfrm>
              <a:off x="4670323" y="3352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275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847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0419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6703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1275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847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0419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6703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1275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5847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0419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6703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1275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5847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0419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362200" y="5410203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Each quadrant is now a smaller </a:t>
            </a:r>
            <a:r>
              <a:rPr lang="en-US" sz="3200" dirty="0" err="1"/>
              <a:t>subproblem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9923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29325E-6 L -0.03334 0.044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222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12581E-6 L 0.03334 0.0444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222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69288E-6 L -0.04166 -0.033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-166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69288E-6 L 0.03334 -0.0444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-22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Trominoes</a:t>
            </a:r>
            <a:r>
              <a:rPr lang="en-US" dirty="0"/>
              <a:t> Puzzle Solution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91000" y="1295400"/>
            <a:ext cx="1828800" cy="1828800"/>
            <a:chOff x="2841523" y="1524000"/>
            <a:chExt cx="1828800" cy="1828800"/>
          </a:xfrm>
        </p:grpSpPr>
        <p:sp>
          <p:nvSpPr>
            <p:cNvPr id="5" name="Rectangle 4"/>
            <p:cNvSpPr/>
            <p:nvPr/>
          </p:nvSpPr>
          <p:spPr>
            <a:xfrm>
              <a:off x="28415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987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7559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131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415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987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559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131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415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987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7559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131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15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987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559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13123" y="28956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400800" y="1295400"/>
            <a:ext cx="1828800" cy="1828800"/>
            <a:chOff x="4670323" y="1524000"/>
            <a:chExt cx="1828800" cy="1828800"/>
          </a:xfrm>
        </p:grpSpPr>
        <p:sp>
          <p:nvSpPr>
            <p:cNvPr id="9" name="Rectangle 8"/>
            <p:cNvSpPr/>
            <p:nvPr/>
          </p:nvSpPr>
          <p:spPr>
            <a:xfrm>
              <a:off x="46703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275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847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419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703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275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847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419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703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27523" y="24384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5847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419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6703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275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847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419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191000" y="3429000"/>
            <a:ext cx="1828800" cy="1828800"/>
            <a:chOff x="2841523" y="3352800"/>
            <a:chExt cx="1828800" cy="1828800"/>
          </a:xfrm>
        </p:grpSpPr>
        <p:sp>
          <p:nvSpPr>
            <p:cNvPr id="37" name="Rectangle 36"/>
            <p:cNvSpPr/>
            <p:nvPr/>
          </p:nvSpPr>
          <p:spPr>
            <a:xfrm>
              <a:off x="28415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87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7559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13123" y="3352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415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987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7559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2131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8415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2987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559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2131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8415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987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7559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2131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400800" y="3429000"/>
            <a:ext cx="1828800" cy="1828800"/>
            <a:chOff x="4670323" y="3352800"/>
            <a:chExt cx="1828800" cy="1828800"/>
          </a:xfrm>
        </p:grpSpPr>
        <p:sp>
          <p:nvSpPr>
            <p:cNvPr id="41" name="Rectangle 40"/>
            <p:cNvSpPr/>
            <p:nvPr/>
          </p:nvSpPr>
          <p:spPr>
            <a:xfrm>
              <a:off x="4670323" y="3352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275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847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0419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6703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1275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847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0419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6703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1275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5847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0419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6703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1275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5847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0419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216248" y="5410203"/>
            <a:ext cx="641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Solve </a:t>
            </a:r>
            <a:r>
              <a:rPr lang="en-US" sz="3200" b="1" dirty="0">
                <a:solidFill>
                  <a:srgbClr val="FF33CC"/>
                </a:solidFill>
              </a:rPr>
              <a:t>Recursively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5105400" y="1295400"/>
            <a:ext cx="0" cy="1828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4191004" y="2209800"/>
            <a:ext cx="182879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315199" y="1295400"/>
            <a:ext cx="0" cy="1828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6400803" y="2209800"/>
            <a:ext cx="182879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315200" y="3429000"/>
            <a:ext cx="0" cy="1828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6400804" y="4343400"/>
            <a:ext cx="182879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105400" y="3429000"/>
            <a:ext cx="0" cy="1828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4191004" y="4343400"/>
            <a:ext cx="182879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 rot="16200000">
            <a:off x="4648199" y="1752600"/>
            <a:ext cx="914400" cy="914400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89" name="Rectangle 88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 rot="10800000">
            <a:off x="4648200" y="3886200"/>
            <a:ext cx="914400" cy="914400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93" name="Rectangle 92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 rot="5400000">
            <a:off x="6858000" y="3886200"/>
            <a:ext cx="914400" cy="914400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97" name="Rectangle 96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858000" y="1752600"/>
            <a:ext cx="914400" cy="914400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101" name="Rectangle 100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728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Trominoes</a:t>
            </a:r>
            <a:r>
              <a:rPr lang="en-US" dirty="0"/>
              <a:t> Puzzle Solution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65525" y="1523998"/>
            <a:ext cx="3657601" cy="3657604"/>
            <a:chOff x="2841522" y="1523998"/>
            <a:chExt cx="3657601" cy="3657604"/>
          </a:xfrm>
        </p:grpSpPr>
        <p:grpSp>
          <p:nvGrpSpPr>
            <p:cNvPr id="4" name="Group 3"/>
            <p:cNvGrpSpPr/>
            <p:nvPr/>
          </p:nvGrpSpPr>
          <p:grpSpPr>
            <a:xfrm>
              <a:off x="2841523" y="1524000"/>
              <a:ext cx="3657600" cy="3657600"/>
              <a:chOff x="1728019" y="2819400"/>
              <a:chExt cx="3657600" cy="36576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7280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1852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24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0996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5568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0140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4712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9284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7280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1852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6424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996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5568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0140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4712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9284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280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1852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6424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0996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5568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014019" y="3733800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4712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9284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7280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1852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6424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0996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5568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0140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4712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9284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7280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1852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6424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0996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5568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0140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4712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9284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7280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1852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6424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0996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5568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0140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44712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9284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7280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1852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6424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0996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5568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0140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4712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49284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7280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1852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6424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0996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5568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0140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4712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9284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 rot="10800000">
              <a:off x="4227908" y="2895600"/>
              <a:ext cx="914400" cy="914400"/>
              <a:chOff x="5867400" y="4149213"/>
              <a:chExt cx="914400" cy="914400"/>
            </a:xfrm>
            <a:solidFill>
              <a:srgbClr val="FF0000"/>
            </a:solidFill>
          </p:grpSpPr>
          <p:sp>
            <p:nvSpPr>
              <p:cNvPr id="74" name="Rectangle 73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 rot="10800000">
              <a:off x="3314021" y="3810001"/>
              <a:ext cx="914400" cy="914400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78" name="Rectangle 77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 rot="5400000">
              <a:off x="5142308" y="3810002"/>
              <a:ext cx="914400" cy="914400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82" name="Rectangle 81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 rot="16200000">
              <a:off x="3298723" y="1981200"/>
              <a:ext cx="914400" cy="914400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86" name="Rectangle 85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5127523" y="1981199"/>
              <a:ext cx="914400" cy="914400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90" name="Rectangle 89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 rot="16200000">
              <a:off x="2841523" y="1523999"/>
              <a:ext cx="914400" cy="914400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94" name="Rectangle 93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5584723" y="1523998"/>
              <a:ext cx="914400" cy="914400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98" name="Rectangle 97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 rot="5400000">
              <a:off x="5584723" y="4267200"/>
              <a:ext cx="914400" cy="914400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02" name="Rectangle 101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 rot="10800000">
              <a:off x="2841523" y="4267200"/>
              <a:ext cx="914400" cy="914400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06" name="Rectangle 105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 rot="16200000">
              <a:off x="2841522" y="3352800"/>
              <a:ext cx="914400" cy="914400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110" name="Rectangle 109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 rot="16200000">
              <a:off x="4685108" y="1531960"/>
              <a:ext cx="914400" cy="914400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114" name="Rectangle 113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 rot="10800000">
              <a:off x="4685107" y="4267202"/>
              <a:ext cx="914400" cy="914400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118" name="Rectangle 117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 rot="16200000">
              <a:off x="3755922" y="2438398"/>
              <a:ext cx="914400" cy="914400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122" name="Rectangle 121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 rot="10800000">
              <a:off x="2841522" y="2438397"/>
              <a:ext cx="914400" cy="914400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126" name="Rectangle 125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 rot="10800000">
              <a:off x="4685108" y="2438397"/>
              <a:ext cx="914400" cy="914400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130" name="Rectangle 129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 rot="10800000">
              <a:off x="3755922" y="3352802"/>
              <a:ext cx="914400" cy="914400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134" name="Rectangle 133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5584723" y="3352803"/>
              <a:ext cx="914400" cy="914400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138" name="Rectangle 137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7399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19200" y="1798638"/>
            <a:ext cx="10972800" cy="452596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Divide</a:t>
            </a:r>
            <a:r>
              <a:rPr lang="en-US" b="1" dirty="0"/>
              <a:t>: </a:t>
            </a:r>
          </a:p>
          <a:p>
            <a:pPr lvl="1"/>
            <a:r>
              <a:rPr lang="en-US" dirty="0"/>
              <a:t>Break the problem into multiple </a:t>
            </a:r>
            <a:r>
              <a:rPr lang="en-US" dirty="0" err="1">
                <a:solidFill>
                  <a:srgbClr val="FF33CC"/>
                </a:solidFill>
              </a:rPr>
              <a:t>subproblems</a:t>
            </a:r>
            <a:r>
              <a:rPr lang="en-US" dirty="0"/>
              <a:t>, each smaller instances of the original</a:t>
            </a:r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</a:rPr>
              <a:t>Conquer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If the </a:t>
            </a:r>
            <a:r>
              <a:rPr lang="en-US" dirty="0" err="1"/>
              <a:t>suproblems</a:t>
            </a:r>
            <a:r>
              <a:rPr lang="en-US" dirty="0"/>
              <a:t> are “large”:</a:t>
            </a:r>
          </a:p>
          <a:p>
            <a:pPr lvl="2"/>
            <a:r>
              <a:rPr lang="en-US" dirty="0"/>
              <a:t>Solve each </a:t>
            </a:r>
            <a:r>
              <a:rPr lang="en-US" dirty="0" err="1"/>
              <a:t>subproblem</a:t>
            </a:r>
            <a:r>
              <a:rPr lang="en-US" dirty="0"/>
              <a:t> </a:t>
            </a:r>
            <a:r>
              <a:rPr lang="en-US" dirty="0">
                <a:solidFill>
                  <a:srgbClr val="FF33CC"/>
                </a:solidFill>
              </a:rPr>
              <a:t>recursively</a:t>
            </a:r>
          </a:p>
          <a:p>
            <a:pPr lvl="1"/>
            <a:r>
              <a:rPr lang="en-US" dirty="0"/>
              <a:t>If the </a:t>
            </a:r>
            <a:r>
              <a:rPr lang="en-US" dirty="0" err="1"/>
              <a:t>subproblems</a:t>
            </a:r>
            <a:r>
              <a:rPr lang="en-US" dirty="0"/>
              <a:t> are “small”:</a:t>
            </a:r>
          </a:p>
          <a:p>
            <a:pPr lvl="2"/>
            <a:r>
              <a:rPr lang="en-US" dirty="0"/>
              <a:t>Solve them directly (</a:t>
            </a:r>
            <a:r>
              <a:rPr lang="en-US" dirty="0">
                <a:solidFill>
                  <a:srgbClr val="FF33CC"/>
                </a:solidFill>
              </a:rPr>
              <a:t>base case</a:t>
            </a:r>
            <a:r>
              <a:rPr lang="en-US" dirty="0"/>
              <a:t>)</a:t>
            </a:r>
          </a:p>
          <a:p>
            <a:r>
              <a:rPr lang="en-US" b="1" dirty="0">
                <a:solidFill>
                  <a:srgbClr val="0070C0"/>
                </a:solidFill>
              </a:rPr>
              <a:t>Combine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Merge together solutions to </a:t>
            </a:r>
            <a:r>
              <a:rPr lang="en-US" dirty="0" err="1"/>
              <a:t>subproblems</a:t>
            </a:r>
            <a:endParaRPr lang="en-US" dirty="0"/>
          </a:p>
        </p:txBody>
      </p:sp>
      <p:grpSp>
        <p:nvGrpSpPr>
          <p:cNvPr id="98" name="Group 97"/>
          <p:cNvGrpSpPr/>
          <p:nvPr/>
        </p:nvGrpSpPr>
        <p:grpSpPr>
          <a:xfrm>
            <a:off x="3752864" y="1337079"/>
            <a:ext cx="833409" cy="817684"/>
            <a:chOff x="2667000" y="1295400"/>
            <a:chExt cx="4038600" cy="3962400"/>
          </a:xfrm>
        </p:grpSpPr>
        <p:grpSp>
          <p:nvGrpSpPr>
            <p:cNvPr id="6" name="Group 5"/>
            <p:cNvGrpSpPr/>
            <p:nvPr/>
          </p:nvGrpSpPr>
          <p:grpSpPr>
            <a:xfrm>
              <a:off x="2667000" y="1295400"/>
              <a:ext cx="1828800" cy="1828800"/>
              <a:chOff x="2841523" y="1524000"/>
              <a:chExt cx="1828800" cy="18288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8415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2987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7559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2131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8415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2987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7559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2131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8415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2987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7559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2131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8415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2987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7559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213123" y="2895600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876800" y="1295400"/>
              <a:ext cx="1828800" cy="1828800"/>
              <a:chOff x="4670323" y="1524000"/>
              <a:chExt cx="1828800" cy="18288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6703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1275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5847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0419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6703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1275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5847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0419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6703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127523" y="2438400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5847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0419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6703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1275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5847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0419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667000" y="3429000"/>
              <a:ext cx="1828800" cy="1828800"/>
              <a:chOff x="2841523" y="3352800"/>
              <a:chExt cx="1828800" cy="182880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841523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298723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755923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213123" y="3352800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841523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298723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755923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213123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841523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3298723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755923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213123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841523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298723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755923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4213123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4876800" y="3429000"/>
              <a:ext cx="1828800" cy="1828800"/>
              <a:chOff x="4670323" y="3352800"/>
              <a:chExt cx="1828800" cy="182880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4670323" y="3352800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127523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584723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041923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670323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127523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584723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041923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670323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127523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584723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041923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670323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127523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5584723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041923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1" name="Group 260"/>
          <p:cNvGrpSpPr/>
          <p:nvPr/>
        </p:nvGrpSpPr>
        <p:grpSpPr>
          <a:xfrm>
            <a:off x="7315200" y="3276600"/>
            <a:ext cx="817684" cy="817684"/>
            <a:chOff x="5976352" y="3352800"/>
            <a:chExt cx="408096" cy="408096"/>
          </a:xfrm>
        </p:grpSpPr>
        <p:grpSp>
          <p:nvGrpSpPr>
            <p:cNvPr id="168" name="Group 167"/>
            <p:cNvGrpSpPr/>
            <p:nvPr/>
          </p:nvGrpSpPr>
          <p:grpSpPr>
            <a:xfrm>
              <a:off x="5976352" y="3352800"/>
              <a:ext cx="408096" cy="408096"/>
              <a:chOff x="2841523" y="1524000"/>
              <a:chExt cx="1828800" cy="1828800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28415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2987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37559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42131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28415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32987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37559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42131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28415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32987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37559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42131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28415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32987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37559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4213123" y="2895600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6" name="Straight Connector 235"/>
            <p:cNvCxnSpPr/>
            <p:nvPr/>
          </p:nvCxnSpPr>
          <p:spPr>
            <a:xfrm>
              <a:off x="6180400" y="3352800"/>
              <a:ext cx="0" cy="40809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flipH="1">
              <a:off x="5976352" y="3556848"/>
              <a:ext cx="40809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4" name="Group 243"/>
            <p:cNvGrpSpPr/>
            <p:nvPr/>
          </p:nvGrpSpPr>
          <p:grpSpPr>
            <a:xfrm rot="16200000">
              <a:off x="6078376" y="3454824"/>
              <a:ext cx="204048" cy="204048"/>
              <a:chOff x="5867400" y="4149213"/>
              <a:chExt cx="914400" cy="914400"/>
            </a:xfrm>
            <a:solidFill>
              <a:srgbClr val="FF0000"/>
            </a:solidFill>
          </p:grpSpPr>
          <p:sp>
            <p:nvSpPr>
              <p:cNvPr id="245" name="Rectangle 244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6" name="Group 285"/>
          <p:cNvGrpSpPr/>
          <p:nvPr/>
        </p:nvGrpSpPr>
        <p:grpSpPr>
          <a:xfrm>
            <a:off x="7320695" y="4220346"/>
            <a:ext cx="835526" cy="822595"/>
            <a:chOff x="6200042" y="4631642"/>
            <a:chExt cx="408842" cy="408842"/>
          </a:xfrm>
        </p:grpSpPr>
        <p:sp>
          <p:nvSpPr>
            <p:cNvPr id="280" name="Rectangle 279"/>
            <p:cNvSpPr/>
            <p:nvPr/>
          </p:nvSpPr>
          <p:spPr>
            <a:xfrm>
              <a:off x="6200042" y="4631642"/>
              <a:ext cx="204421" cy="2044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6404463" y="4631642"/>
              <a:ext cx="204421" cy="2044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6200042" y="4836063"/>
              <a:ext cx="204421" cy="2044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6404463" y="4836063"/>
              <a:ext cx="204421" cy="2044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6" name="Group 265"/>
          <p:cNvGrpSpPr/>
          <p:nvPr/>
        </p:nvGrpSpPr>
        <p:grpSpPr>
          <a:xfrm rot="16200000">
            <a:off x="7315202" y="4211133"/>
            <a:ext cx="841021" cy="841021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267" name="Rectangle 266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8601460" y="5334003"/>
            <a:ext cx="847343" cy="847343"/>
            <a:chOff x="2841522" y="1523998"/>
            <a:chExt cx="3657601" cy="3657604"/>
          </a:xfrm>
        </p:grpSpPr>
        <p:grpSp>
          <p:nvGrpSpPr>
            <p:cNvPr id="359" name="Group 358"/>
            <p:cNvGrpSpPr/>
            <p:nvPr/>
          </p:nvGrpSpPr>
          <p:grpSpPr>
            <a:xfrm>
              <a:off x="2841523" y="1524000"/>
              <a:ext cx="3657600" cy="3657600"/>
              <a:chOff x="1728019" y="2819400"/>
              <a:chExt cx="3657600" cy="3657600"/>
            </a:xfrm>
          </p:grpSpPr>
          <p:sp>
            <p:nvSpPr>
              <p:cNvPr id="428" name="Rectangle 427"/>
              <p:cNvSpPr/>
              <p:nvPr/>
            </p:nvSpPr>
            <p:spPr>
              <a:xfrm>
                <a:off x="17280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Rectangle 428"/>
              <p:cNvSpPr/>
              <p:nvPr/>
            </p:nvSpPr>
            <p:spPr>
              <a:xfrm>
                <a:off x="21852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Rectangle 429"/>
              <p:cNvSpPr/>
              <p:nvPr/>
            </p:nvSpPr>
            <p:spPr>
              <a:xfrm>
                <a:off x="26424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Rectangle 430"/>
              <p:cNvSpPr/>
              <p:nvPr/>
            </p:nvSpPr>
            <p:spPr>
              <a:xfrm>
                <a:off x="30996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Rectangle 431"/>
              <p:cNvSpPr/>
              <p:nvPr/>
            </p:nvSpPr>
            <p:spPr>
              <a:xfrm>
                <a:off x="35568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Rectangle 432"/>
              <p:cNvSpPr/>
              <p:nvPr/>
            </p:nvSpPr>
            <p:spPr>
              <a:xfrm>
                <a:off x="40140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Rectangle 433"/>
              <p:cNvSpPr/>
              <p:nvPr/>
            </p:nvSpPr>
            <p:spPr>
              <a:xfrm>
                <a:off x="44712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Rectangle 434"/>
              <p:cNvSpPr/>
              <p:nvPr/>
            </p:nvSpPr>
            <p:spPr>
              <a:xfrm>
                <a:off x="49284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Rectangle 435"/>
              <p:cNvSpPr/>
              <p:nvPr/>
            </p:nvSpPr>
            <p:spPr>
              <a:xfrm>
                <a:off x="17280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Rectangle 436"/>
              <p:cNvSpPr/>
              <p:nvPr/>
            </p:nvSpPr>
            <p:spPr>
              <a:xfrm>
                <a:off x="21852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Rectangle 437"/>
              <p:cNvSpPr/>
              <p:nvPr/>
            </p:nvSpPr>
            <p:spPr>
              <a:xfrm>
                <a:off x="26424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Rectangle 438"/>
              <p:cNvSpPr/>
              <p:nvPr/>
            </p:nvSpPr>
            <p:spPr>
              <a:xfrm>
                <a:off x="30996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Rectangle 439"/>
              <p:cNvSpPr/>
              <p:nvPr/>
            </p:nvSpPr>
            <p:spPr>
              <a:xfrm>
                <a:off x="35568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1" name="Rectangle 440"/>
              <p:cNvSpPr/>
              <p:nvPr/>
            </p:nvSpPr>
            <p:spPr>
              <a:xfrm>
                <a:off x="40140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44712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3" name="Rectangle 442"/>
              <p:cNvSpPr/>
              <p:nvPr/>
            </p:nvSpPr>
            <p:spPr>
              <a:xfrm>
                <a:off x="49284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4" name="Rectangle 443"/>
              <p:cNvSpPr/>
              <p:nvPr/>
            </p:nvSpPr>
            <p:spPr>
              <a:xfrm>
                <a:off x="17280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5" name="Rectangle 444"/>
              <p:cNvSpPr/>
              <p:nvPr/>
            </p:nvSpPr>
            <p:spPr>
              <a:xfrm>
                <a:off x="21852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Rectangle 445"/>
              <p:cNvSpPr/>
              <p:nvPr/>
            </p:nvSpPr>
            <p:spPr>
              <a:xfrm>
                <a:off x="26424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Rectangle 446"/>
              <p:cNvSpPr/>
              <p:nvPr/>
            </p:nvSpPr>
            <p:spPr>
              <a:xfrm>
                <a:off x="30996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35568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Rectangle 448"/>
              <p:cNvSpPr/>
              <p:nvPr/>
            </p:nvSpPr>
            <p:spPr>
              <a:xfrm>
                <a:off x="4014019" y="3733800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44712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1" name="Rectangle 450"/>
              <p:cNvSpPr/>
              <p:nvPr/>
            </p:nvSpPr>
            <p:spPr>
              <a:xfrm>
                <a:off x="49284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17280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3" name="Rectangle 452"/>
              <p:cNvSpPr/>
              <p:nvPr/>
            </p:nvSpPr>
            <p:spPr>
              <a:xfrm>
                <a:off x="21852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4" name="Rectangle 453"/>
              <p:cNvSpPr/>
              <p:nvPr/>
            </p:nvSpPr>
            <p:spPr>
              <a:xfrm>
                <a:off x="26424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Rectangle 454"/>
              <p:cNvSpPr/>
              <p:nvPr/>
            </p:nvSpPr>
            <p:spPr>
              <a:xfrm>
                <a:off x="30996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6" name="Rectangle 455"/>
              <p:cNvSpPr/>
              <p:nvPr/>
            </p:nvSpPr>
            <p:spPr>
              <a:xfrm>
                <a:off x="35568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Rectangle 456"/>
              <p:cNvSpPr/>
              <p:nvPr/>
            </p:nvSpPr>
            <p:spPr>
              <a:xfrm>
                <a:off x="40140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44712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9" name="Rectangle 458"/>
              <p:cNvSpPr/>
              <p:nvPr/>
            </p:nvSpPr>
            <p:spPr>
              <a:xfrm>
                <a:off x="49284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0" name="Rectangle 459"/>
              <p:cNvSpPr/>
              <p:nvPr/>
            </p:nvSpPr>
            <p:spPr>
              <a:xfrm>
                <a:off x="17280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1" name="Rectangle 460"/>
              <p:cNvSpPr/>
              <p:nvPr/>
            </p:nvSpPr>
            <p:spPr>
              <a:xfrm>
                <a:off x="21852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2" name="Rectangle 461"/>
              <p:cNvSpPr/>
              <p:nvPr/>
            </p:nvSpPr>
            <p:spPr>
              <a:xfrm>
                <a:off x="26424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Rectangle 462"/>
              <p:cNvSpPr/>
              <p:nvPr/>
            </p:nvSpPr>
            <p:spPr>
              <a:xfrm>
                <a:off x="30996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4" name="Rectangle 463"/>
              <p:cNvSpPr/>
              <p:nvPr/>
            </p:nvSpPr>
            <p:spPr>
              <a:xfrm>
                <a:off x="35568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Rectangle 464"/>
              <p:cNvSpPr/>
              <p:nvPr/>
            </p:nvSpPr>
            <p:spPr>
              <a:xfrm>
                <a:off x="40140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Rectangle 465"/>
              <p:cNvSpPr/>
              <p:nvPr/>
            </p:nvSpPr>
            <p:spPr>
              <a:xfrm>
                <a:off x="44712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Rectangle 466"/>
              <p:cNvSpPr/>
              <p:nvPr/>
            </p:nvSpPr>
            <p:spPr>
              <a:xfrm>
                <a:off x="49284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8" name="Rectangle 467"/>
              <p:cNvSpPr/>
              <p:nvPr/>
            </p:nvSpPr>
            <p:spPr>
              <a:xfrm>
                <a:off x="17280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Rectangle 468"/>
              <p:cNvSpPr/>
              <p:nvPr/>
            </p:nvSpPr>
            <p:spPr>
              <a:xfrm>
                <a:off x="21852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0" name="Rectangle 469"/>
              <p:cNvSpPr/>
              <p:nvPr/>
            </p:nvSpPr>
            <p:spPr>
              <a:xfrm>
                <a:off x="26424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Rectangle 470"/>
              <p:cNvSpPr/>
              <p:nvPr/>
            </p:nvSpPr>
            <p:spPr>
              <a:xfrm>
                <a:off x="30996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2" name="Rectangle 471"/>
              <p:cNvSpPr/>
              <p:nvPr/>
            </p:nvSpPr>
            <p:spPr>
              <a:xfrm>
                <a:off x="35568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Rectangle 472"/>
              <p:cNvSpPr/>
              <p:nvPr/>
            </p:nvSpPr>
            <p:spPr>
              <a:xfrm>
                <a:off x="40140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Rectangle 473"/>
              <p:cNvSpPr/>
              <p:nvPr/>
            </p:nvSpPr>
            <p:spPr>
              <a:xfrm>
                <a:off x="44712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Rectangle 474"/>
              <p:cNvSpPr/>
              <p:nvPr/>
            </p:nvSpPr>
            <p:spPr>
              <a:xfrm>
                <a:off x="49284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Rectangle 475"/>
              <p:cNvSpPr/>
              <p:nvPr/>
            </p:nvSpPr>
            <p:spPr>
              <a:xfrm>
                <a:off x="17280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Rectangle 476"/>
              <p:cNvSpPr/>
              <p:nvPr/>
            </p:nvSpPr>
            <p:spPr>
              <a:xfrm>
                <a:off x="21852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Rectangle 477"/>
              <p:cNvSpPr/>
              <p:nvPr/>
            </p:nvSpPr>
            <p:spPr>
              <a:xfrm>
                <a:off x="26424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Rectangle 478"/>
              <p:cNvSpPr/>
              <p:nvPr/>
            </p:nvSpPr>
            <p:spPr>
              <a:xfrm>
                <a:off x="30996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Rectangle 479"/>
              <p:cNvSpPr/>
              <p:nvPr/>
            </p:nvSpPr>
            <p:spPr>
              <a:xfrm>
                <a:off x="35568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Rectangle 480"/>
              <p:cNvSpPr/>
              <p:nvPr/>
            </p:nvSpPr>
            <p:spPr>
              <a:xfrm>
                <a:off x="40140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2" name="Rectangle 481"/>
              <p:cNvSpPr/>
              <p:nvPr/>
            </p:nvSpPr>
            <p:spPr>
              <a:xfrm>
                <a:off x="44712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3" name="Rectangle 482"/>
              <p:cNvSpPr/>
              <p:nvPr/>
            </p:nvSpPr>
            <p:spPr>
              <a:xfrm>
                <a:off x="49284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17280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Rectangle 484"/>
              <p:cNvSpPr/>
              <p:nvPr/>
            </p:nvSpPr>
            <p:spPr>
              <a:xfrm>
                <a:off x="21852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26424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Rectangle 486"/>
              <p:cNvSpPr/>
              <p:nvPr/>
            </p:nvSpPr>
            <p:spPr>
              <a:xfrm>
                <a:off x="30996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Rectangle 487"/>
              <p:cNvSpPr/>
              <p:nvPr/>
            </p:nvSpPr>
            <p:spPr>
              <a:xfrm>
                <a:off x="35568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40140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44712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Rectangle 490"/>
              <p:cNvSpPr/>
              <p:nvPr/>
            </p:nvSpPr>
            <p:spPr>
              <a:xfrm>
                <a:off x="49284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0" name="Group 359"/>
            <p:cNvGrpSpPr/>
            <p:nvPr/>
          </p:nvGrpSpPr>
          <p:grpSpPr>
            <a:xfrm rot="10800000">
              <a:off x="4227908" y="2895600"/>
              <a:ext cx="914400" cy="914400"/>
              <a:chOff x="5867400" y="4149213"/>
              <a:chExt cx="914400" cy="914400"/>
            </a:xfrm>
            <a:solidFill>
              <a:srgbClr val="FF0000"/>
            </a:solidFill>
          </p:grpSpPr>
          <p:sp>
            <p:nvSpPr>
              <p:cNvPr id="425" name="Rectangle 424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Rectangle 425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Rectangle 426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1" name="Group 360"/>
            <p:cNvGrpSpPr/>
            <p:nvPr/>
          </p:nvGrpSpPr>
          <p:grpSpPr>
            <a:xfrm rot="10800000">
              <a:off x="3314021" y="3810001"/>
              <a:ext cx="914400" cy="914400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422" name="Rectangle 421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2" name="Group 361"/>
            <p:cNvGrpSpPr/>
            <p:nvPr/>
          </p:nvGrpSpPr>
          <p:grpSpPr>
            <a:xfrm rot="5400000">
              <a:off x="5142308" y="3810002"/>
              <a:ext cx="914400" cy="914400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419" name="Rectangle 418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3" name="Group 362"/>
            <p:cNvGrpSpPr/>
            <p:nvPr/>
          </p:nvGrpSpPr>
          <p:grpSpPr>
            <a:xfrm rot="16200000">
              <a:off x="3298723" y="1981200"/>
              <a:ext cx="914400" cy="914400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416" name="Rectangle 415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4" name="Group 363"/>
            <p:cNvGrpSpPr/>
            <p:nvPr/>
          </p:nvGrpSpPr>
          <p:grpSpPr>
            <a:xfrm>
              <a:off x="5127523" y="1981199"/>
              <a:ext cx="914400" cy="914400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413" name="Rectangle 412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Rectangle 413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5" name="Group 364"/>
            <p:cNvGrpSpPr/>
            <p:nvPr/>
          </p:nvGrpSpPr>
          <p:grpSpPr>
            <a:xfrm rot="16200000">
              <a:off x="2841523" y="1523999"/>
              <a:ext cx="914400" cy="914400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10" name="Rectangle 409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6" name="Group 365"/>
            <p:cNvGrpSpPr/>
            <p:nvPr/>
          </p:nvGrpSpPr>
          <p:grpSpPr>
            <a:xfrm>
              <a:off x="5584723" y="1523998"/>
              <a:ext cx="914400" cy="914400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07" name="Rectangle 406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7" name="Group 366"/>
            <p:cNvGrpSpPr/>
            <p:nvPr/>
          </p:nvGrpSpPr>
          <p:grpSpPr>
            <a:xfrm rot="5400000">
              <a:off x="5584723" y="4267200"/>
              <a:ext cx="914400" cy="914400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04" name="Rectangle 403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8" name="Group 367"/>
            <p:cNvGrpSpPr/>
            <p:nvPr/>
          </p:nvGrpSpPr>
          <p:grpSpPr>
            <a:xfrm rot="10800000">
              <a:off x="2841523" y="4267200"/>
              <a:ext cx="914400" cy="914400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01" name="Rectangle 400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9" name="Group 368"/>
            <p:cNvGrpSpPr/>
            <p:nvPr/>
          </p:nvGrpSpPr>
          <p:grpSpPr>
            <a:xfrm rot="16200000">
              <a:off x="2841522" y="3352800"/>
              <a:ext cx="914400" cy="914400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398" name="Rectangle 397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0" name="Group 369"/>
            <p:cNvGrpSpPr/>
            <p:nvPr/>
          </p:nvGrpSpPr>
          <p:grpSpPr>
            <a:xfrm rot="16200000">
              <a:off x="4685108" y="1531960"/>
              <a:ext cx="914400" cy="914400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395" name="Rectangle 394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1" name="Group 370"/>
            <p:cNvGrpSpPr/>
            <p:nvPr/>
          </p:nvGrpSpPr>
          <p:grpSpPr>
            <a:xfrm rot="10800000">
              <a:off x="4685107" y="4267202"/>
              <a:ext cx="914400" cy="914400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392" name="Rectangle 391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2" name="Group 371"/>
            <p:cNvGrpSpPr/>
            <p:nvPr/>
          </p:nvGrpSpPr>
          <p:grpSpPr>
            <a:xfrm rot="16200000">
              <a:off x="3755922" y="2438398"/>
              <a:ext cx="914400" cy="914400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389" name="Rectangle 388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3" name="Group 372"/>
            <p:cNvGrpSpPr/>
            <p:nvPr/>
          </p:nvGrpSpPr>
          <p:grpSpPr>
            <a:xfrm rot="10800000">
              <a:off x="2841522" y="2438397"/>
              <a:ext cx="914400" cy="914400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386" name="Rectangle 385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4" name="Group 373"/>
            <p:cNvGrpSpPr/>
            <p:nvPr/>
          </p:nvGrpSpPr>
          <p:grpSpPr>
            <a:xfrm rot="10800000">
              <a:off x="4685108" y="2438397"/>
              <a:ext cx="914400" cy="914400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383" name="Rectangle 382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Rectangle 383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Rectangle 384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5" name="Group 374"/>
            <p:cNvGrpSpPr/>
            <p:nvPr/>
          </p:nvGrpSpPr>
          <p:grpSpPr>
            <a:xfrm rot="10800000">
              <a:off x="3755922" y="3352802"/>
              <a:ext cx="914400" cy="914400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380" name="Rectangle 379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Rectangle 380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6" name="Group 375"/>
            <p:cNvGrpSpPr/>
            <p:nvPr/>
          </p:nvGrpSpPr>
          <p:grpSpPr>
            <a:xfrm>
              <a:off x="5584723" y="3352803"/>
              <a:ext cx="914400" cy="914400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377" name="Rectangle 376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09107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B4AE-6BA6-4D4F-A4AB-EB34BF0013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Slides Reviewing Heaps from CS2150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2C22B-2FDB-5B46-84CA-8FB9D67F72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code and terminology from CLRS Chapter on Heapsort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7362B-FF1E-DA47-AE65-A67C92E4A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47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0561B60B-D4A3-6F4A-A1F3-ACDCE3C344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Binary Heap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19906F25-51E5-3B4A-977D-2D216A0C6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Implemented as an array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Viewed as a nearly complete binary tree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Each tree node corresponds to an array element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All tree levels filled except possibly the lowest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Example in Figure 6.1</a:t>
            </a:r>
          </a:p>
        </p:txBody>
      </p:sp>
    </p:spTree>
    <p:extLst>
      <p:ext uri="{BB962C8B-B14F-4D97-AF65-F5344CB8AC3E}">
        <p14:creationId xmlns:p14="http://schemas.microsoft.com/office/powerpoint/2010/main" val="36364089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40100213-CADC-424C-BE94-6B0AC09D56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Indices of Key Nodes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59EA4A47-A34E-5E4C-A542-46E244466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Root: 1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Given index i of a node: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Parent(i) = floor(i/2)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Left-child(i) = 2i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Right-child(i) = 2i+1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Multiplying by 2 goes down a level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Dividing by 2 goes up a level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Question: How do these change if we index the list from 0 (like Python, Java, etc.)?</a:t>
            </a:r>
          </a:p>
        </p:txBody>
      </p:sp>
    </p:spTree>
    <p:extLst>
      <p:ext uri="{BB962C8B-B14F-4D97-AF65-F5344CB8AC3E}">
        <p14:creationId xmlns:p14="http://schemas.microsoft.com/office/powerpoint/2010/main" val="370762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>
            <a:extLst>
              <a:ext uri="{FF2B5EF4-FFF2-40B4-BE49-F238E27FC236}">
                <a16:creationId xmlns:a16="http://schemas.microsoft.com/office/drawing/2014/main" id="{6D8C51BD-CBE5-E94A-A3C7-1DA4453D4F22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Reminders, Terminology</a:t>
            </a:r>
          </a:p>
        </p:txBody>
      </p:sp>
      <p:sp>
        <p:nvSpPr>
          <p:cNvPr id="391171" name="Rectangle 3">
            <a:extLst>
              <a:ext uri="{FF2B5EF4-FFF2-40B4-BE49-F238E27FC236}">
                <a16:creationId xmlns:a16="http://schemas.microsoft.com/office/drawing/2014/main" id="{3D94ABB4-2F57-F64E-B2EA-2BC836FAAB4E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371600"/>
            <a:ext cx="10972800" cy="47545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u="sng" dirty="0">
                <a:ea typeface="ＭＳ Ｐゴシック" panose="020B0600070205080204" pitchFamily="34" charset="-128"/>
              </a:rPr>
              <a:t>ADT</a:t>
            </a:r>
            <a:r>
              <a:rPr lang="en-US" altLang="en-US" sz="2800" dirty="0">
                <a:ea typeface="ＭＳ Ｐゴシック" panose="020B0600070205080204" pitchFamily="34" charset="-128"/>
              </a:rPr>
              <a:t> Priority Queue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What</a:t>
            </a:r>
            <a:r>
              <a:rPr lang="fr-FR" altLang="ja-JP" sz="2400" dirty="0">
                <a:ea typeface="ＭＳ Ｐゴシック" panose="020B0600070205080204" pitchFamily="34" charset="-128"/>
              </a:rPr>
              <a:t>’</a:t>
            </a:r>
            <a:r>
              <a:rPr lang="en-US" altLang="ja-JP" sz="2400" dirty="0">
                <a:ea typeface="ＭＳ Ｐゴシック" panose="020B0600070205080204" pitchFamily="34" charset="-128"/>
              </a:rPr>
              <a:t>s an ADT?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What’s high priority?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Operations?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How is data stored?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Heap </a:t>
            </a:r>
            <a:r>
              <a:rPr lang="en-US" altLang="en-US" sz="2800" u="sng" dirty="0">
                <a:ea typeface="ＭＳ Ｐゴシック" panose="020B0600070205080204" pitchFamily="34" charset="-128"/>
              </a:rPr>
              <a:t>data structure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heap structure</a:t>
            </a:r>
            <a:r>
              <a:rPr lang="en-US" altLang="en-US" sz="2400" dirty="0">
                <a:ea typeface="ＭＳ Ｐゴシック" panose="020B0600070205080204" pitchFamily="34" charset="-128"/>
              </a:rPr>
              <a:t>: an almost-complete binary tree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heap condition</a:t>
            </a:r>
            <a:r>
              <a:rPr lang="en-US" altLang="en-US" sz="2400" dirty="0">
                <a:ea typeface="ＭＳ Ｐゴシック" panose="020B0600070205080204" pitchFamily="34" charset="-128"/>
              </a:rPr>
              <a:t> or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heap order property: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At any given node j, value[j] has higher priority than either of its child nodes</a:t>
            </a:r>
            <a:r>
              <a:rPr lang="fr-FR" altLang="ja-JP" sz="2000" dirty="0">
                <a:ea typeface="ＭＳ Ｐゴシック" panose="020B0600070205080204" pitchFamily="34" charset="-128"/>
              </a:rPr>
              <a:t>’</a:t>
            </a:r>
            <a:r>
              <a:rPr lang="en-US" altLang="ja-JP" sz="2000" dirty="0">
                <a:ea typeface="ＭＳ Ｐゴシック" panose="020B0600070205080204" pitchFamily="34" charset="-128"/>
              </a:rPr>
              <a:t> values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Heaps are weakly sorted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Higher priority: large or small?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Max-heap vs min-heap</a:t>
            </a:r>
          </a:p>
        </p:txBody>
      </p:sp>
    </p:spTree>
    <p:extLst>
      <p:ext uri="{BB962C8B-B14F-4D97-AF65-F5344CB8AC3E}">
        <p14:creationId xmlns:p14="http://schemas.microsoft.com/office/powerpoint/2010/main" val="9148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F48365A3-5047-254C-AB7C-453B55E2C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 of Heap Stored in Array</a:t>
            </a:r>
          </a:p>
        </p:txBody>
      </p:sp>
      <p:sp>
        <p:nvSpPr>
          <p:cNvPr id="11266" name="Content Placeholder 2">
            <a:extLst>
              <a:ext uri="{FF2B5EF4-FFF2-40B4-BE49-F238E27FC236}">
                <a16:creationId xmlns:a16="http://schemas.microsoft.com/office/drawing/2014/main" id="{CF19492C-0F2A-3840-9CE5-908E006C2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4267200"/>
            <a:ext cx="8255000" cy="2057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p. 152 in text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Height of a </a:t>
            </a:r>
            <a:r>
              <a:rPr lang="en-US" altLang="en-US" b="1">
                <a:ea typeface="ＭＳ Ｐゴシック" panose="020B0600070205080204" pitchFamily="34" charset="-128"/>
              </a:rPr>
              <a:t>node</a:t>
            </a:r>
            <a:r>
              <a:rPr lang="en-US" altLang="en-US">
                <a:ea typeface="ＭＳ Ｐゴシック" panose="020B0600070205080204" pitchFamily="34" charset="-128"/>
              </a:rPr>
              <a:t>: Length of the longest path from the node to a leaf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Height of the </a:t>
            </a:r>
            <a:r>
              <a:rPr lang="en-US" altLang="en-US" b="1">
                <a:ea typeface="ＭＳ Ｐゴシック" panose="020B0600070205080204" pitchFamily="34" charset="-128"/>
              </a:rPr>
              <a:t>heap</a:t>
            </a:r>
            <a:r>
              <a:rPr lang="en-US" altLang="en-US">
                <a:ea typeface="ＭＳ Ｐゴシック" panose="020B0600070205080204" pitchFamily="34" charset="-128"/>
              </a:rPr>
              <a:t>: Height of the root (</a:t>
            </a:r>
            <a:r>
              <a:rPr lang="el-GR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θ</a:t>
            </a:r>
            <a:r>
              <a:rPr lang="en-US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(lgn))</a:t>
            </a:r>
            <a:endParaRPr lang="el-GR" altLang="en-US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1267" name="Picture 3" descr="Preview.png">
            <a:extLst>
              <a:ext uri="{FF2B5EF4-FFF2-40B4-BE49-F238E27FC236}">
                <a16:creationId xmlns:a16="http://schemas.microsoft.com/office/drawing/2014/main" id="{75274A85-4BE5-9449-974A-708CE2C16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19200"/>
            <a:ext cx="7747000" cy="257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60765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3D1A877A-3BF6-1E47-B651-938C83E8811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Basic Heap Algorithms</a:t>
            </a: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D7C3BB6A-F34E-6340-ACED-5D6EDFF594EF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Let’s work with max-heaps for now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Define a set of simple heap operations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Traverse tree, thus logarithmic complexity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Highest priority item?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At the root.  Just return it.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Insert an item?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Add after the nth item (end of list)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Out of place?  Swap with parent.  Repeat, pushing it up the tree until in proper place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Remove an item?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Hmm...</a:t>
            </a:r>
          </a:p>
        </p:txBody>
      </p:sp>
    </p:spTree>
    <p:extLst>
      <p:ext uri="{BB962C8B-B14F-4D97-AF65-F5344CB8AC3E}">
        <p14:creationId xmlns:p14="http://schemas.microsoft.com/office/powerpoint/2010/main" val="16517931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956138D0-364E-D241-B2F9-0044AE5E87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Book’s Heap Operations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ABD19329-768B-9C46-AD17-F659E7017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Max-</a:t>
            </a:r>
            <a:r>
              <a:rPr lang="en-US" altLang="en-US" dirty="0" err="1">
                <a:ea typeface="ＭＳ Ｐゴシック" panose="020B0600070205080204" pitchFamily="34" charset="-128"/>
              </a:rPr>
              <a:t>Heapify</a:t>
            </a:r>
            <a:r>
              <a:rPr lang="en-US" altLang="en-US" dirty="0">
                <a:ea typeface="ＭＳ Ｐゴシック" panose="020B0600070205080204" pitchFamily="34" charset="-128"/>
              </a:rPr>
              <a:t>: Restores heap-property (O(</a:t>
            </a:r>
            <a:r>
              <a:rPr lang="en-US" altLang="en-US" dirty="0" err="1">
                <a:ea typeface="ＭＳ Ｐゴシック" panose="020B0600070205080204" pitchFamily="34" charset="-128"/>
              </a:rPr>
              <a:t>lgn</a:t>
            </a:r>
            <a:r>
              <a:rPr lang="en-US" altLang="en-US" dirty="0">
                <a:ea typeface="ＭＳ Ｐゴシック" panose="020B0600070205080204" pitchFamily="34" charset="-128"/>
              </a:rPr>
              <a:t>))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Build-Max-Heap: Creates max-heap from unordered array (O(n))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Heapsort: Sorts an array in place (O(</a:t>
            </a:r>
            <a:r>
              <a:rPr lang="en-US" altLang="en-US" dirty="0" err="1">
                <a:ea typeface="ＭＳ Ｐゴシック" panose="020B0600070205080204" pitchFamily="34" charset="-128"/>
              </a:rPr>
              <a:t>nlgn</a:t>
            </a:r>
            <a:r>
              <a:rPr lang="en-US" altLang="en-US" dirty="0">
                <a:ea typeface="ＭＳ Ｐゴシック" panose="020B0600070205080204" pitchFamily="34" charset="-128"/>
              </a:rPr>
              <a:t>))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Max-Heap-Insert, Heap-Extract-Max, Heap-Maximum: Implement a priority queue (O(</a:t>
            </a:r>
            <a:r>
              <a:rPr lang="en-US" altLang="en-US" dirty="0" err="1">
                <a:ea typeface="ＭＳ Ｐゴシック" panose="020B0600070205080204" pitchFamily="34" charset="-128"/>
              </a:rPr>
              <a:t>lgn</a:t>
            </a:r>
            <a:r>
              <a:rPr lang="en-US" altLang="en-US" dirty="0">
                <a:ea typeface="ＭＳ Ｐゴシック" panose="020B0600070205080204" pitchFamily="34" charset="-128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0670595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A577E74A-F373-4047-8D25-36B34176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Max-Heap-Insert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D3DC2-7419-F74A-8986-E60454AA9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/>
              <a:t>Here’s Python.  Not quite than the same as in CLRS text, p. 164</a:t>
            </a:r>
          </a:p>
          <a:p>
            <a:pPr marL="0" indent="0">
              <a:buNone/>
              <a:defRPr/>
            </a:pPr>
            <a:endParaRPr lang="en-US" sz="2800" dirty="0"/>
          </a:p>
          <a:p>
            <a:pPr marL="0" indent="0">
              <a:buNone/>
              <a:defRPr/>
            </a:pPr>
            <a:r>
              <a:rPr lang="en-US" sz="2800" b="1" dirty="0"/>
              <a:t>def </a:t>
            </a:r>
            <a:r>
              <a:rPr lang="en-US" sz="2800" b="1" dirty="0" err="1"/>
              <a:t>max_heap_insert</a:t>
            </a:r>
            <a:r>
              <a:rPr lang="en-US" sz="2800" b="1" dirty="0"/>
              <a:t>(A, key):</a:t>
            </a:r>
          </a:p>
          <a:p>
            <a:pPr marL="0" indent="0">
              <a:buNone/>
              <a:defRPr/>
            </a:pPr>
            <a:r>
              <a:rPr lang="en-US" sz="2800" b="1" dirty="0"/>
              <a:t>    </a:t>
            </a:r>
            <a:r>
              <a:rPr lang="en-US" sz="2800" b="1" dirty="0" err="1"/>
              <a:t>A.append</a:t>
            </a:r>
            <a:r>
              <a:rPr lang="en-US" sz="2800" b="1" dirty="0"/>
              <a:t>(None)  # grow list by one</a:t>
            </a:r>
          </a:p>
          <a:p>
            <a:pPr marL="0" indent="0">
              <a:buNone/>
              <a:defRPr/>
            </a:pPr>
            <a:r>
              <a:rPr lang="en-US" sz="2800" b="1" dirty="0"/>
              <a:t>    </a:t>
            </a:r>
            <a:r>
              <a:rPr lang="en-US" sz="2800" b="1" dirty="0" err="1"/>
              <a:t>i</a:t>
            </a:r>
            <a:r>
              <a:rPr lang="en-US" sz="2800" b="1" dirty="0"/>
              <a:t> = </a:t>
            </a:r>
            <a:r>
              <a:rPr lang="en-US" sz="2800" b="1" dirty="0" err="1"/>
              <a:t>len</a:t>
            </a:r>
            <a:r>
              <a:rPr lang="en-US" sz="2800" b="1" dirty="0"/>
              <a:t>(A)</a:t>
            </a:r>
          </a:p>
          <a:p>
            <a:pPr marL="0" indent="0">
              <a:buNone/>
              <a:defRPr/>
            </a:pPr>
            <a:r>
              <a:rPr lang="en-US" sz="2800" b="1" dirty="0"/>
              <a:t>    while (</a:t>
            </a:r>
            <a:r>
              <a:rPr lang="en-US" sz="2800" b="1" dirty="0" err="1"/>
              <a:t>i</a:t>
            </a:r>
            <a:r>
              <a:rPr lang="en-US" sz="2800" b="1" dirty="0"/>
              <a:t>&gt;1 and A[</a:t>
            </a:r>
            <a:r>
              <a:rPr lang="en-US" sz="2800" b="1" dirty="0" err="1"/>
              <a:t>i</a:t>
            </a:r>
            <a:r>
              <a:rPr lang="en-US" sz="2800" b="1" dirty="0"/>
              <a:t>//2] &lt; key):</a:t>
            </a:r>
          </a:p>
          <a:p>
            <a:pPr marL="0" indent="0">
              <a:buNone/>
              <a:defRPr/>
            </a:pPr>
            <a:r>
              <a:rPr lang="en-US" sz="2800" b="1" dirty="0"/>
              <a:t>        A[</a:t>
            </a:r>
            <a:r>
              <a:rPr lang="en-US" sz="2800" b="1" dirty="0" err="1"/>
              <a:t>i</a:t>
            </a:r>
            <a:r>
              <a:rPr lang="en-US" sz="2800" b="1" dirty="0"/>
              <a:t>] = A[</a:t>
            </a:r>
            <a:r>
              <a:rPr lang="en-US" sz="2800" b="1" dirty="0" err="1"/>
              <a:t>i</a:t>
            </a:r>
            <a:r>
              <a:rPr lang="en-US" sz="2800" b="1" dirty="0"/>
              <a:t>//2]</a:t>
            </a:r>
          </a:p>
          <a:p>
            <a:pPr marL="0" indent="0">
              <a:buNone/>
              <a:defRPr/>
            </a:pPr>
            <a:r>
              <a:rPr lang="en-US" sz="2800" b="1" dirty="0"/>
              <a:t>        </a:t>
            </a:r>
            <a:r>
              <a:rPr lang="en-US" sz="2800" b="1" dirty="0" err="1"/>
              <a:t>i</a:t>
            </a:r>
            <a:r>
              <a:rPr lang="en-US" sz="2800" b="1" dirty="0"/>
              <a:t> = </a:t>
            </a:r>
            <a:r>
              <a:rPr lang="en-US" sz="2800" b="1" dirty="0" err="1"/>
              <a:t>i</a:t>
            </a:r>
            <a:r>
              <a:rPr lang="en-US" sz="2800" b="1" dirty="0"/>
              <a:t>//2</a:t>
            </a:r>
          </a:p>
          <a:p>
            <a:pPr marL="0" indent="0">
              <a:buNone/>
              <a:defRPr/>
            </a:pPr>
            <a:r>
              <a:rPr lang="en-US" sz="2800" b="1" dirty="0"/>
              <a:t>    A[</a:t>
            </a:r>
            <a:r>
              <a:rPr lang="en-US" sz="2800" b="1" dirty="0" err="1"/>
              <a:t>i</a:t>
            </a:r>
            <a:r>
              <a:rPr lang="en-US" sz="2800" b="1" dirty="0"/>
              <a:t>] = key</a:t>
            </a:r>
          </a:p>
          <a:p>
            <a:pPr marL="0" indent="0">
              <a:buNone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59734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D1EF3959-F0AF-104E-B968-993B276378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Maintaining the Heap Property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2C629D2F-95AE-A644-85C9-4A4C5CF37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Max-</a:t>
            </a:r>
            <a:r>
              <a:rPr lang="en-US" altLang="en-US" dirty="0" err="1">
                <a:ea typeface="ＭＳ Ｐゴシック" panose="020B0600070205080204" pitchFamily="34" charset="-128"/>
              </a:rPr>
              <a:t>Heapify</a:t>
            </a:r>
            <a:r>
              <a:rPr lang="en-US" altLang="en-US" dirty="0">
                <a:ea typeface="ＭＳ Ｐゴシック" panose="020B0600070205080204" pitchFamily="34" charset="-128"/>
              </a:rPr>
              <a:t>(A, </a:t>
            </a: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Also known as “</a:t>
            </a:r>
            <a:r>
              <a:rPr lang="en-US" altLang="ja-JP" dirty="0" err="1">
                <a:ea typeface="ＭＳ Ｐゴシック" panose="020B0600070205080204" pitchFamily="34" charset="-128"/>
              </a:rPr>
              <a:t>fixheap</a:t>
            </a:r>
            <a:r>
              <a:rPr lang="en-US" altLang="en-US" dirty="0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or </a:t>
            </a:r>
            <a:r>
              <a:rPr lang="en-US" altLang="en-US" dirty="0">
                <a:ea typeface="ＭＳ Ｐゴシック" panose="020B0600070205080204" pitchFamily="34" charset="-128"/>
              </a:rPr>
              <a:t>“</a:t>
            </a:r>
            <a:r>
              <a:rPr lang="en-US" altLang="ja-JP" dirty="0" err="1">
                <a:ea typeface="ＭＳ Ｐゴシック" panose="020B0600070205080204" pitchFamily="34" charset="-128"/>
              </a:rPr>
              <a:t>siftdown</a:t>
            </a:r>
            <a:r>
              <a:rPr lang="en-US" altLang="en-US" dirty="0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or </a:t>
            </a:r>
            <a:r>
              <a:rPr lang="en-US" altLang="en-US" dirty="0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percolate</a:t>
            </a:r>
            <a:r>
              <a:rPr lang="en-US" altLang="en-US" dirty="0">
                <a:ea typeface="ＭＳ Ｐゴシック" panose="020B0600070205080204" pitchFamily="34" charset="-128"/>
              </a:rPr>
              <a:t>”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Assumptions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left and right subtree of node </a:t>
            </a: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are max-heaps, but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A[</a:t>
            </a: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] might be smaller than its children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Value at A[</a:t>
            </a: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] is 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pushed down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the heap to restore the heap property.  How?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Find larger of two children of current node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If current node is out-of-place, then swap with largest of its children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Keep pushing it down until in the right place or it’s a leaf</a:t>
            </a:r>
          </a:p>
        </p:txBody>
      </p:sp>
    </p:spTree>
    <p:extLst>
      <p:ext uri="{BB962C8B-B14F-4D97-AF65-F5344CB8AC3E}">
        <p14:creationId xmlns:p14="http://schemas.microsoft.com/office/powerpoint/2010/main" val="32079391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A67CE101-5D58-A04A-9FC8-418F423073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Max-Heapify Algorithm</a:t>
            </a:r>
          </a:p>
        </p:txBody>
      </p:sp>
      <p:sp>
        <p:nvSpPr>
          <p:cNvPr id="16386" name="Rectangle 5">
            <a:extLst>
              <a:ext uri="{FF2B5EF4-FFF2-40B4-BE49-F238E27FC236}">
                <a16:creationId xmlns:a16="http://schemas.microsoft.com/office/drawing/2014/main" id="{E423BF9D-5935-2A4F-ADB5-1F2E0A7B47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5410201"/>
            <a:ext cx="8229600" cy="715963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Example: Figure 6.2</a:t>
            </a:r>
          </a:p>
        </p:txBody>
      </p:sp>
      <p:pic>
        <p:nvPicPr>
          <p:cNvPr id="16387" name="Picture 1" descr="Preview.png">
            <a:extLst>
              <a:ext uri="{FF2B5EF4-FFF2-40B4-BE49-F238E27FC236}">
                <a16:creationId xmlns:a16="http://schemas.microsoft.com/office/drawing/2014/main" id="{04328FA3-3EA1-8643-86EB-B60524C49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88" y="1371600"/>
            <a:ext cx="5903912" cy="401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5777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7A436EDD-4074-9641-B96C-AE2813B2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Max-Heapify in Python, with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3B8D-1F78-8646-A0BA-7A77D5986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371600"/>
            <a:ext cx="10363200" cy="52578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Python code that’s closer to what you saw in CS2150, non-recursive</a:t>
            </a:r>
          </a:p>
          <a:p>
            <a:pPr marL="0" indent="0">
              <a:buNone/>
              <a:defRPr/>
            </a:pPr>
            <a:r>
              <a:rPr lang="en-US" sz="2000" b="1" dirty="0" err="1"/>
              <a:t>def</a:t>
            </a:r>
            <a:r>
              <a:rPr lang="en-US" sz="2000" b="1" dirty="0"/>
              <a:t> </a:t>
            </a:r>
            <a:r>
              <a:rPr lang="en-US" sz="2000" b="1" dirty="0" err="1"/>
              <a:t>max_heapify</a:t>
            </a:r>
            <a:r>
              <a:rPr lang="en-US" sz="2000" b="1" dirty="0"/>
              <a:t>(A, </a:t>
            </a:r>
            <a:r>
              <a:rPr lang="en-US" sz="2000" b="1" dirty="0" err="1"/>
              <a:t>i</a:t>
            </a:r>
            <a:r>
              <a:rPr lang="en-US" sz="2000" b="1" dirty="0"/>
              <a:t>):</a:t>
            </a:r>
            <a:br>
              <a:rPr lang="en-US" sz="2000" b="1" dirty="0"/>
            </a:br>
            <a:r>
              <a:rPr lang="en-US" sz="2000" b="1" dirty="0"/>
              <a:t>    temp = A[</a:t>
            </a:r>
            <a:r>
              <a:rPr lang="en-US" sz="2000" b="1" dirty="0" err="1"/>
              <a:t>i</a:t>
            </a:r>
            <a:r>
              <a:rPr lang="en-US" sz="2000" b="1" dirty="0"/>
              <a:t>]</a:t>
            </a:r>
            <a:br>
              <a:rPr lang="en-US" sz="2000" b="1" dirty="0"/>
            </a:br>
            <a:r>
              <a:rPr lang="en-US" sz="2000" b="1" dirty="0"/>
              <a:t>    while 2*</a:t>
            </a:r>
            <a:r>
              <a:rPr lang="en-US" sz="2000" b="1" dirty="0" err="1"/>
              <a:t>i</a:t>
            </a:r>
            <a:r>
              <a:rPr lang="en-US" sz="2000" b="1" dirty="0"/>
              <a:t> &lt;= </a:t>
            </a:r>
            <a:r>
              <a:rPr lang="en-US" sz="2000" b="1" dirty="0" err="1"/>
              <a:t>len</a:t>
            </a:r>
            <a:r>
              <a:rPr lang="en-US" sz="2000" b="1" dirty="0"/>
              <a:t>(A): </a:t>
            </a:r>
            <a:r>
              <a:rPr lang="en-US" sz="2000" b="1" i="1" dirty="0"/>
              <a:t># while left child exists</a:t>
            </a:r>
            <a:br>
              <a:rPr lang="en-US" sz="2000" b="1" i="1" dirty="0"/>
            </a:br>
            <a:r>
              <a:rPr lang="en-US" sz="2000" b="1" i="1" dirty="0"/>
              <a:t>        </a:t>
            </a:r>
            <a:r>
              <a:rPr lang="en-US" sz="2000" b="1" dirty="0" err="1"/>
              <a:t>max_child</a:t>
            </a:r>
            <a:r>
              <a:rPr lang="en-US" sz="2000" b="1" dirty="0"/>
              <a:t>= 2*</a:t>
            </a:r>
            <a:r>
              <a:rPr lang="en-US" sz="2000" b="1" dirty="0" err="1"/>
              <a:t>i</a:t>
            </a:r>
            <a:br>
              <a:rPr lang="en-US" sz="2000" b="1" dirty="0"/>
            </a:br>
            <a:r>
              <a:rPr lang="en-US" sz="2000" b="1" dirty="0"/>
              <a:t>        </a:t>
            </a:r>
            <a:r>
              <a:rPr lang="en-US" sz="2000" b="1" i="1" dirty="0"/>
              <a:t># is there right child, and is it bigger?</a:t>
            </a:r>
            <a:br>
              <a:rPr lang="en-US" sz="2000" b="1" i="1" dirty="0"/>
            </a:br>
            <a:r>
              <a:rPr lang="en-US" sz="2000" b="1" i="1" dirty="0"/>
              <a:t>        </a:t>
            </a:r>
            <a:r>
              <a:rPr lang="en-US" sz="2000" b="1" dirty="0"/>
              <a:t>if </a:t>
            </a:r>
            <a:r>
              <a:rPr lang="en-US" sz="2000" b="1" dirty="0" err="1"/>
              <a:t>max_child</a:t>
            </a:r>
            <a:r>
              <a:rPr lang="en-US" sz="2000" b="1" dirty="0"/>
              <a:t>&lt; </a:t>
            </a:r>
            <a:r>
              <a:rPr lang="en-US" sz="2000" b="1" dirty="0" err="1"/>
              <a:t>len</a:t>
            </a:r>
            <a:r>
              <a:rPr lang="en-US" sz="2000" b="1" dirty="0"/>
              <a:t>(A) and A[max_child+1] &gt; A[</a:t>
            </a:r>
            <a:r>
              <a:rPr lang="en-US" sz="2000" b="1" dirty="0" err="1"/>
              <a:t>max_child</a:t>
            </a:r>
            <a:r>
              <a:rPr lang="en-US" sz="2000" b="1" dirty="0"/>
              <a:t>]:</a:t>
            </a:r>
            <a:br>
              <a:rPr lang="en-US" sz="2000" b="1" dirty="0"/>
            </a:br>
            <a:r>
              <a:rPr lang="en-US" sz="2000" b="1" dirty="0"/>
              <a:t>            </a:t>
            </a:r>
            <a:r>
              <a:rPr lang="en-US" sz="2000" b="1" dirty="0" err="1"/>
              <a:t>max_child</a:t>
            </a:r>
            <a:r>
              <a:rPr lang="en-US" sz="2000" b="1" dirty="0"/>
              <a:t>= </a:t>
            </a:r>
            <a:r>
              <a:rPr lang="en-US" sz="2000" b="1" dirty="0" err="1"/>
              <a:t>max_child</a:t>
            </a:r>
            <a:r>
              <a:rPr lang="en-US" sz="2000" b="1" dirty="0"/>
              <a:t>+ 1</a:t>
            </a:r>
            <a:br>
              <a:rPr lang="en-US" sz="2000" b="1" dirty="0"/>
            </a:br>
            <a:r>
              <a:rPr lang="en-US" sz="2000" b="1" dirty="0"/>
              <a:t>        </a:t>
            </a:r>
            <a:r>
              <a:rPr lang="en-US" sz="2000" b="1" i="1" dirty="0"/>
              <a:t># move child up?</a:t>
            </a:r>
            <a:br>
              <a:rPr lang="en-US" sz="2000" b="1" i="1" dirty="0"/>
            </a:br>
            <a:r>
              <a:rPr lang="en-US" sz="2000" b="1" i="1" dirty="0"/>
              <a:t>        </a:t>
            </a:r>
            <a:r>
              <a:rPr lang="en-US" sz="2000" b="1" dirty="0"/>
              <a:t>if A[</a:t>
            </a:r>
            <a:r>
              <a:rPr lang="en-US" sz="2000" b="1" dirty="0" err="1"/>
              <a:t>max_child</a:t>
            </a:r>
            <a:r>
              <a:rPr lang="en-US" sz="2000" b="1" dirty="0"/>
              <a:t>] &gt; temp:</a:t>
            </a:r>
            <a:br>
              <a:rPr lang="en-US" sz="2000" b="1" dirty="0"/>
            </a:br>
            <a:r>
              <a:rPr lang="en-US" sz="2000" b="1" dirty="0"/>
              <a:t>            A[</a:t>
            </a:r>
            <a:r>
              <a:rPr lang="en-US" sz="2000" b="1" dirty="0" err="1"/>
              <a:t>i</a:t>
            </a:r>
            <a:r>
              <a:rPr lang="en-US" sz="2000" b="1" dirty="0"/>
              <a:t>] = A[</a:t>
            </a:r>
            <a:r>
              <a:rPr lang="en-US" sz="2000" b="1" dirty="0" err="1"/>
              <a:t>max_child</a:t>
            </a:r>
            <a:r>
              <a:rPr lang="en-US" sz="2000" b="1" dirty="0"/>
              <a:t>]</a:t>
            </a:r>
            <a:br>
              <a:rPr lang="en-US" sz="2000" b="1" dirty="0"/>
            </a:br>
            <a:r>
              <a:rPr lang="en-US" sz="2000" b="1" dirty="0"/>
              <a:t>        else:</a:t>
            </a:r>
            <a:br>
              <a:rPr lang="en-US" sz="2000" b="1" dirty="0"/>
            </a:br>
            <a:r>
              <a:rPr lang="en-US" sz="2000" b="1" dirty="0"/>
              <a:t>            break </a:t>
            </a:r>
            <a:r>
              <a:rPr lang="en-US" sz="2000" b="1" i="1" dirty="0"/>
              <a:t># done, exit loop</a:t>
            </a:r>
            <a:br>
              <a:rPr lang="en-US" sz="2000" b="1" i="1" dirty="0"/>
            </a:br>
            <a:r>
              <a:rPr lang="en-US" sz="2000" b="1" i="1" dirty="0"/>
              <a:t>        </a:t>
            </a:r>
            <a:r>
              <a:rPr lang="en-US" sz="2000" b="1" dirty="0" err="1"/>
              <a:t>i</a:t>
            </a:r>
            <a:r>
              <a:rPr lang="en-US" sz="2000" b="1" dirty="0"/>
              <a:t> = </a:t>
            </a:r>
            <a:r>
              <a:rPr lang="en-US" sz="2000" b="1" dirty="0" err="1"/>
              <a:t>max_child</a:t>
            </a:r>
            <a:br>
              <a:rPr lang="en-US" sz="2000" b="1" dirty="0"/>
            </a:br>
            <a:r>
              <a:rPr lang="en-US" sz="2000" b="1" dirty="0"/>
              <a:t>    A[</a:t>
            </a:r>
            <a:r>
              <a:rPr lang="en-US" sz="2000" b="1" dirty="0" err="1"/>
              <a:t>i</a:t>
            </a:r>
            <a:r>
              <a:rPr lang="en-US" sz="2000" b="1" dirty="0"/>
              <a:t>] = temp </a:t>
            </a:r>
            <a:r>
              <a:rPr lang="en-US" sz="2000" b="1" i="1" dirty="0"/>
              <a:t># after loop, put original item in correct spot</a:t>
            </a:r>
            <a:br>
              <a:rPr lang="en-US" sz="2000" b="1" i="1" dirty="0"/>
            </a:b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476335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B87BC235-6CA0-2E49-8769-A932931B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Practice with Max-Heapify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265160A7-A134-C248-A8BD-DAD5D68E4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4800600"/>
            <a:ext cx="8255000" cy="1828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Store 15 in A[3] and do Max-Heapify(A,3)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Store 3 in A[2] and do Max-Heapify(A,2)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Store 9 in A[1] and do Max-Heapify(A,1)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8435" name="Picture 3" descr="Preview.png">
            <a:extLst>
              <a:ext uri="{FF2B5EF4-FFF2-40B4-BE49-F238E27FC236}">
                <a16:creationId xmlns:a16="http://schemas.microsoft.com/office/drawing/2014/main" id="{E4D20513-B1F9-5943-8273-478249629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9201"/>
            <a:ext cx="53340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28420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BCD27846-B63C-E848-B35F-B4239062D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Runtime of Max-Heapify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159E935E-6F89-B844-BCDA-C5347FEB9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For a subtree of size n rooted at node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i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 lvl="1"/>
            <a:r>
              <a:rPr lang="el-GR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Θ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(1) for fixing node </a:t>
            </a:r>
            <a:r>
              <a:rPr lang="en-US" altLang="en-US" sz="2400" dirty="0" err="1">
                <a:ea typeface="ＭＳ Ｐゴシック" panose="020B0600070205080204" pitchFamily="34" charset="-128"/>
                <a:cs typeface="Arial" panose="020B0604020202020204" pitchFamily="34" charset="0"/>
              </a:rPr>
              <a:t>i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 and its children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Time to run Max-</a:t>
            </a:r>
            <a:r>
              <a:rPr lang="en-US" altLang="en-US" sz="2400" dirty="0" err="1">
                <a:ea typeface="ＭＳ Ｐゴシック" panose="020B0600070205080204" pitchFamily="34" charset="-128"/>
                <a:cs typeface="Arial" panose="020B0604020202020204" pitchFamily="34" charset="0"/>
              </a:rPr>
              <a:t>Heapify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 on a child</a:t>
            </a:r>
            <a:r>
              <a:rPr lang="fr-FR" altLang="ja-JP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r>
              <a:rPr lang="en-US" altLang="ja-JP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s subtree: has size at most 2n/3 (worst case when bottom level of tree is exactly half full)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Recurrence: T(n) ≤ T(2n/3) + </a:t>
            </a:r>
            <a:r>
              <a:rPr lang="el-GR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θ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(1)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Solution: T(n) = O(</a:t>
            </a:r>
            <a:r>
              <a:rPr lang="en-US" altLang="en-US" sz="2400" dirty="0" err="1">
                <a:ea typeface="ＭＳ Ｐゴシック" panose="020B0600070205080204" pitchFamily="34" charset="-128"/>
                <a:cs typeface="Arial" panose="020B0604020202020204" pitchFamily="34" charset="0"/>
              </a:rPr>
              <a:t>lgn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) = O(h)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Another analysis (without recursion):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At each level, does at most 2 comparisons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Find larger child, and then see if it’s larger than current node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In worst case, “push down” h levels, where h is the height of the current node (distance to a leaf)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Overall from the root: T(n) = O(2h) = O(lg n) </a:t>
            </a:r>
          </a:p>
        </p:txBody>
      </p:sp>
    </p:spTree>
    <p:extLst>
      <p:ext uri="{BB962C8B-B14F-4D97-AF65-F5344CB8AC3E}">
        <p14:creationId xmlns:p14="http://schemas.microsoft.com/office/powerpoint/2010/main" val="21541200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392B7C88-F0D4-2648-B515-AC89448A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Back to Heap Operations: Extract-Max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CE17A061-8B85-D84F-9918-47D5BF5BA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371600"/>
            <a:ext cx="8255000" cy="472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max value is at A[1]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A’s size has to shrink by one, so A[n] has to move somewhere.  So, A[1]=A[n]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Still a heap? Probably not at position 1!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Max-Heapify can fix that!</a:t>
            </a:r>
          </a:p>
        </p:txBody>
      </p:sp>
    </p:spTree>
    <p:extLst>
      <p:ext uri="{BB962C8B-B14F-4D97-AF65-F5344CB8AC3E}">
        <p14:creationId xmlns:p14="http://schemas.microsoft.com/office/powerpoint/2010/main" val="1292866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A19CED57-7AA7-2F48-AE0A-F4C780116D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ADT Priority Queue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ACBF75BD-F3B6-464B-A04A-95B24E3B7D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An ADT that maintains a set of elements, each with an associated key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Can have max or min priority queues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Operations for max priority queue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Maximum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Extract-Max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Insert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Update-Priority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Similar operations for min priority queue</a:t>
            </a:r>
          </a:p>
          <a:p>
            <a:r>
              <a:rPr lang="en-US" altLang="en-US" sz="2800" u="sng" dirty="0">
                <a:ea typeface="ＭＳ Ｐゴシック" panose="020B0600070205080204" pitchFamily="34" charset="-128"/>
              </a:rPr>
              <a:t>Data structures </a:t>
            </a:r>
            <a:r>
              <a:rPr lang="en-US" altLang="en-US" sz="2800" dirty="0">
                <a:ea typeface="ＭＳ Ｐゴシック" panose="020B0600070205080204" pitchFamily="34" charset="-128"/>
              </a:rPr>
              <a:t>that implement this: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Usually:  Binary heap in an array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Or, tree, Binomial Heap, Fibonacci Heap, …</a:t>
            </a:r>
          </a:p>
        </p:txBody>
      </p:sp>
    </p:spTree>
    <p:extLst>
      <p:ext uri="{BB962C8B-B14F-4D97-AF65-F5344CB8AC3E}">
        <p14:creationId xmlns:p14="http://schemas.microsoft.com/office/powerpoint/2010/main" val="13626373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1310215C-A04C-5B4B-B616-7BAF1FE0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Heap-Extract-Max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FFD21FBE-D49D-C448-90E5-639BBE5F7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5181600"/>
            <a:ext cx="8255000" cy="14478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Worst-case complexity: </a:t>
            </a:r>
            <a:r>
              <a:rPr lang="el-GR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θ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lgn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 </a:t>
            </a:r>
          </a:p>
        </p:txBody>
      </p:sp>
      <p:pic>
        <p:nvPicPr>
          <p:cNvPr id="21507" name="Picture 3" descr="Preview.png">
            <a:extLst>
              <a:ext uri="{FF2B5EF4-FFF2-40B4-BE49-F238E27FC236}">
                <a16:creationId xmlns:a16="http://schemas.microsoft.com/office/drawing/2014/main" id="{D03F23B0-9E22-D24A-995D-C8667C400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47800"/>
            <a:ext cx="5334000" cy="346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56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01A1FF14-2426-1C4E-B561-C4B93CE468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Heapsort Basics</a:t>
            </a:r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86D33690-EC78-114C-9C25-0CEDEA4FFA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Running time is O(n lg n) like merge sort, unlike insertion sort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Sorts in-place (only a constant number of array elements stored outside the array at any time) like insertion sort, unlike merge sort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Uses a 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heap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data structure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149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9ABF6-57AB-034B-81AF-22D376B3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Heaps from CS2150?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CB149A-05A0-C045-9F78-D6DABB57FE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Remember (review) topics from CS2150</a:t>
                </a:r>
              </a:p>
              <a:p>
                <a:pPr lvl="1"/>
                <a:r>
                  <a:rPr lang="en-US" dirty="0"/>
                  <a:t>Slides on these from CLRS are at end of this deck if you need them</a:t>
                </a:r>
              </a:p>
              <a:p>
                <a:r>
                  <a:rPr lang="en-US" dirty="0"/>
                  <a:t>Binary heap structure, stored in an array</a:t>
                </a:r>
              </a:p>
              <a:p>
                <a:r>
                  <a:rPr lang="en-US" dirty="0"/>
                  <a:t>Operations for a max-heap:</a:t>
                </a: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</a:rPr>
                  <a:t>Heap-Maximum: Returns max value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</a:rPr>
                  <a:t>Max-Heap-Insert: Insert new value into a heap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</a:rPr>
                  <a:t>Max-</a:t>
                </a:r>
                <a:r>
                  <a:rPr lang="en-US" altLang="en-US" dirty="0" err="1">
                    <a:ea typeface="ＭＳ Ｐゴシック" panose="020B0600070205080204" pitchFamily="34" charset="-128"/>
                  </a:rPr>
                  <a:t>Heapify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: Restores heap-property if value changed at given index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</a:rPr>
                  <a:t>Heap-Extract-Max: removes max item (uses </a:t>
                </a:r>
                <a:r>
                  <a:rPr lang="en-US" altLang="en-US" dirty="0" err="1">
                    <a:ea typeface="ＭＳ Ｐゴシック" panose="020B0600070205080204" pitchFamily="34" charset="-128"/>
                  </a:rPr>
                  <a:t>heapify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We’ll cover:  Build-Max-Heap. Heapsort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CB149A-05A0-C045-9F78-D6DABB57FE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0644" r="-694" b="-1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91C93-3E4B-C741-89A9-6149DA50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6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F48365A3-5047-254C-AB7C-453B55E2C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 of Heap Stored in Array</a:t>
            </a:r>
          </a:p>
        </p:txBody>
      </p:sp>
      <p:sp>
        <p:nvSpPr>
          <p:cNvPr id="11266" name="Content Placeholder 2">
            <a:extLst>
              <a:ext uri="{FF2B5EF4-FFF2-40B4-BE49-F238E27FC236}">
                <a16:creationId xmlns:a16="http://schemas.microsoft.com/office/drawing/2014/main" id="{CF19492C-0F2A-3840-9CE5-908E006C2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4267200"/>
            <a:ext cx="8255000" cy="2057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p. 152 in text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Height of a </a:t>
            </a:r>
            <a:r>
              <a:rPr lang="en-US" altLang="en-US" b="1">
                <a:ea typeface="ＭＳ Ｐゴシック" panose="020B0600070205080204" pitchFamily="34" charset="-128"/>
              </a:rPr>
              <a:t>node</a:t>
            </a:r>
            <a:r>
              <a:rPr lang="en-US" altLang="en-US">
                <a:ea typeface="ＭＳ Ｐゴシック" panose="020B0600070205080204" pitchFamily="34" charset="-128"/>
              </a:rPr>
              <a:t>: Length of the longest path from the node to a leaf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Height of the </a:t>
            </a:r>
            <a:r>
              <a:rPr lang="en-US" altLang="en-US" b="1">
                <a:ea typeface="ＭＳ Ｐゴシック" panose="020B0600070205080204" pitchFamily="34" charset="-128"/>
              </a:rPr>
              <a:t>heap</a:t>
            </a:r>
            <a:r>
              <a:rPr lang="en-US" altLang="en-US">
                <a:ea typeface="ＭＳ Ｐゴシック" panose="020B0600070205080204" pitchFamily="34" charset="-128"/>
              </a:rPr>
              <a:t>: Height of the root (</a:t>
            </a:r>
            <a:r>
              <a:rPr lang="el-GR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θ</a:t>
            </a:r>
            <a:r>
              <a:rPr lang="en-US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(lgn))</a:t>
            </a:r>
            <a:endParaRPr lang="el-GR" altLang="en-US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1267" name="Picture 3" descr="Preview.png">
            <a:extLst>
              <a:ext uri="{FF2B5EF4-FFF2-40B4-BE49-F238E27FC236}">
                <a16:creationId xmlns:a16="http://schemas.microsoft.com/office/drawing/2014/main" id="{75274A85-4BE5-9449-974A-708CE2C16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19200"/>
            <a:ext cx="7747000" cy="257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277D68-525D-A94D-BC1F-3BE993C7DAED}"/>
              </a:ext>
            </a:extLst>
          </p:cNvPr>
          <p:cNvSpPr txBox="1"/>
          <p:nvPr/>
        </p:nvSpPr>
        <p:spPr>
          <a:xfrm>
            <a:off x="381000" y="1676400"/>
            <a:ext cx="15532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C0000"/>
                </a:solidFill>
              </a:rPr>
              <a:t>Review!</a:t>
            </a:r>
          </a:p>
        </p:txBody>
      </p:sp>
    </p:spTree>
    <p:extLst>
      <p:ext uri="{BB962C8B-B14F-4D97-AF65-F5344CB8AC3E}">
        <p14:creationId xmlns:p14="http://schemas.microsoft.com/office/powerpoint/2010/main" val="3026508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C53101E-0DE6-7245-8282-530EDEF2709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How to Build a Heap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1392FA8D-DD33-244E-90BD-7DC5CA5EE215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371600"/>
            <a:ext cx="97536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Option 1: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Repeatedly insert a new item, start with a heap of 1 item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Cost: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</a:t>
            </a:r>
            <a:r>
              <a:rPr lang="en-US" altLang="en-US" dirty="0">
                <a:ea typeface="ＭＳ Ｐゴシック" panose="020B0600070205080204" pitchFamily="34" charset="-128"/>
              </a:rPr>
              <a:t>(n lg n)   (Can you do the sum?)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Option 2: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Take an unordered list, build the heap in place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Build-Max-Heap() algorithm, CLRS page 157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Strategy: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Work bottom up, starting with lowest sub-heaps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Call Max-</a:t>
            </a:r>
            <a:r>
              <a:rPr lang="en-US" altLang="en-US" dirty="0" err="1">
                <a:ea typeface="ＭＳ Ｐゴシック" panose="020B0600070205080204" pitchFamily="34" charset="-128"/>
              </a:rPr>
              <a:t>Heapify</a:t>
            </a:r>
            <a:r>
              <a:rPr lang="en-US" altLang="en-US" dirty="0">
                <a:ea typeface="ＭＳ Ｐゴシック" panose="020B0600070205080204" pitchFamily="34" charset="-128"/>
              </a:rPr>
              <a:t>() on each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Note: Some give this a different name, including (confusingly)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 err="1">
                <a:ea typeface="ＭＳ Ｐゴシック" panose="020B0600070205080204" pitchFamily="34" charset="-128"/>
              </a:rPr>
              <a:t>heapify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15041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39195</TotalTime>
  <Words>2391</Words>
  <Application>Microsoft Macintosh PowerPoint</Application>
  <PresentationFormat>Widescreen</PresentationFormat>
  <Paragraphs>322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Cambria Math</vt:lpstr>
      <vt:lpstr>Helvetica Neue Thin</vt:lpstr>
      <vt:lpstr>Times New Roman</vt:lpstr>
      <vt:lpstr>CS4102-SlimGray</vt:lpstr>
      <vt:lpstr>Horton LIVE on Feb. 24  Heaps and Heapsort Strassen’s Algorithm for Matrix Multiplication</vt:lpstr>
      <vt:lpstr>Readings</vt:lpstr>
      <vt:lpstr>Heapsort</vt:lpstr>
      <vt:lpstr>Reminders, Terminology</vt:lpstr>
      <vt:lpstr>ADT Priority Queue</vt:lpstr>
      <vt:lpstr>Heapsort Basics</vt:lpstr>
      <vt:lpstr>Remember Heaps from CS2150?</vt:lpstr>
      <vt:lpstr>Example of Heap Stored in Array</vt:lpstr>
      <vt:lpstr>How to Build a Heap</vt:lpstr>
      <vt:lpstr>Building a Heap using Heapify</vt:lpstr>
      <vt:lpstr>PowerPoint Presentation</vt:lpstr>
      <vt:lpstr>Runtime of Build-Max-Heap</vt:lpstr>
      <vt:lpstr>Applications of Heaps, Priority Queues</vt:lpstr>
      <vt:lpstr>Heapsort</vt:lpstr>
      <vt:lpstr>Runtime of Heapsort</vt:lpstr>
      <vt:lpstr>Do You Understand?</vt:lpstr>
      <vt:lpstr>PowerPoint Presentation</vt:lpstr>
      <vt:lpstr>Summary</vt:lpstr>
      <vt:lpstr>Matrix Multiplication</vt:lpstr>
      <vt:lpstr>Matrix Multiplication</vt:lpstr>
      <vt:lpstr>Matrix Multiplication D&amp;C</vt:lpstr>
      <vt:lpstr>Matrix Multiplication D&amp;C</vt:lpstr>
      <vt:lpstr>Find an Algorithm with Better Recurrence?</vt:lpstr>
      <vt:lpstr>Strassen’s Algorithm</vt:lpstr>
      <vt:lpstr>Strassen’s Algorithm</vt:lpstr>
      <vt:lpstr>PowerPoint Presentation</vt:lpstr>
      <vt:lpstr>Is this the fastest?</vt:lpstr>
      <vt:lpstr>Trominoes</vt:lpstr>
      <vt:lpstr>Trominoes Board Puzzle</vt:lpstr>
      <vt:lpstr>Trominoes Puzzle Solution</vt:lpstr>
      <vt:lpstr>Trominoes Puzzle Solution</vt:lpstr>
      <vt:lpstr>Trominoes Puzzle Solution</vt:lpstr>
      <vt:lpstr>Trominoes Puzzle Solution</vt:lpstr>
      <vt:lpstr>Trominoes Puzzle Solution</vt:lpstr>
      <vt:lpstr>Trominoes Puzzle Solution</vt:lpstr>
      <vt:lpstr>Divide and Conquer</vt:lpstr>
      <vt:lpstr>Slides Reviewing Heaps from CS2150</vt:lpstr>
      <vt:lpstr>Binary Heap</vt:lpstr>
      <vt:lpstr>Indices of Key Nodes</vt:lpstr>
      <vt:lpstr>Example of Heap Stored in Array</vt:lpstr>
      <vt:lpstr>Basic Heap Algorithms</vt:lpstr>
      <vt:lpstr>Book’s Heap Operations</vt:lpstr>
      <vt:lpstr>Max-Heap-Insert</vt:lpstr>
      <vt:lpstr>Maintaining the Heap Property</vt:lpstr>
      <vt:lpstr>Max-Heapify Algorithm</vt:lpstr>
      <vt:lpstr>Max-Heapify in Python, with loop</vt:lpstr>
      <vt:lpstr>Practice with Max-Heapify</vt:lpstr>
      <vt:lpstr>Runtime of Max-Heapify</vt:lpstr>
      <vt:lpstr>Back to Heap Operations: Extract-Max</vt:lpstr>
      <vt:lpstr>Heap-Extract-Max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Horton, Tom (tbh3f)</cp:lastModifiedBy>
  <cp:revision>843</cp:revision>
  <cp:lastPrinted>2020-02-12T20:02:02Z</cp:lastPrinted>
  <dcterms:created xsi:type="dcterms:W3CDTF">2017-08-21T20:54:06Z</dcterms:created>
  <dcterms:modified xsi:type="dcterms:W3CDTF">2021-02-24T20:29:16Z</dcterms:modified>
</cp:coreProperties>
</file>