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642" r:id="rId2"/>
    <p:sldId id="674" r:id="rId3"/>
    <p:sldId id="676" r:id="rId4"/>
    <p:sldId id="329" r:id="rId5"/>
    <p:sldId id="334" r:id="rId6"/>
    <p:sldId id="677" r:id="rId7"/>
    <p:sldId id="388" r:id="rId8"/>
    <p:sldId id="330" r:id="rId9"/>
    <p:sldId id="332" r:id="rId10"/>
    <p:sldId id="333" r:id="rId11"/>
    <p:sldId id="331" r:id="rId12"/>
    <p:sldId id="390" r:id="rId13"/>
    <p:sldId id="679" r:id="rId14"/>
    <p:sldId id="391" r:id="rId15"/>
    <p:sldId id="340" r:id="rId16"/>
    <p:sldId id="338" r:id="rId17"/>
    <p:sldId id="339" r:id="rId18"/>
    <p:sldId id="341" r:id="rId19"/>
    <p:sldId id="667" r:id="rId20"/>
    <p:sldId id="684" r:id="rId21"/>
    <p:sldId id="568" r:id="rId22"/>
    <p:sldId id="586" r:id="rId23"/>
    <p:sldId id="587" r:id="rId24"/>
    <p:sldId id="571" r:id="rId25"/>
    <p:sldId id="572" r:id="rId26"/>
    <p:sldId id="573" r:id="rId27"/>
    <p:sldId id="574" r:id="rId28"/>
    <p:sldId id="580" r:id="rId29"/>
    <p:sldId id="575" r:id="rId30"/>
    <p:sldId id="682" r:id="rId31"/>
    <p:sldId id="589" r:id="rId32"/>
    <p:sldId id="590" r:id="rId33"/>
    <p:sldId id="579" r:id="rId34"/>
    <p:sldId id="576" r:id="rId35"/>
    <p:sldId id="584" r:id="rId36"/>
    <p:sldId id="5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74"/>
            <p14:sldId id="676"/>
            <p14:sldId id="329"/>
            <p14:sldId id="334"/>
            <p14:sldId id="677"/>
            <p14:sldId id="388"/>
            <p14:sldId id="330"/>
            <p14:sldId id="332"/>
            <p14:sldId id="333"/>
            <p14:sldId id="331"/>
            <p14:sldId id="390"/>
            <p14:sldId id="679"/>
            <p14:sldId id="391"/>
            <p14:sldId id="340"/>
            <p14:sldId id="338"/>
            <p14:sldId id="339"/>
            <p14:sldId id="341"/>
            <p14:sldId id="667"/>
            <p14:sldId id="684"/>
            <p14:sldId id="568"/>
            <p14:sldId id="586"/>
            <p14:sldId id="587"/>
            <p14:sldId id="571"/>
            <p14:sldId id="572"/>
            <p14:sldId id="573"/>
            <p14:sldId id="574"/>
            <p14:sldId id="580"/>
            <p14:sldId id="575"/>
            <p14:sldId id="682"/>
            <p14:sldId id="589"/>
            <p14:sldId id="590"/>
            <p14:sldId id="579"/>
            <p14:sldId id="576"/>
            <p14:sldId id="584"/>
            <p14:sldId id="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0"/>
    <p:restoredTop sz="92894" autoAdjust="0"/>
  </p:normalViewPr>
  <p:slideViewPr>
    <p:cSldViewPr>
      <p:cViewPr>
        <p:scale>
          <a:sx n="100" d="100"/>
          <a:sy n="100" d="100"/>
        </p:scale>
        <p:origin x="1552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6:33:17.846" idx="1">
    <p:pos x="7072" y="362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2</a:t>
            </a:r>
          </a:p>
          <a:p>
            <a:pPr lvl="1" algn="l"/>
            <a:r>
              <a:rPr lang="en-US" dirty="0"/>
              <a:t>Show DP solution to 0/1 knapsack</a:t>
            </a:r>
          </a:p>
          <a:p>
            <a:pPr lvl="2" algn="l"/>
            <a:r>
              <a:rPr lang="en-US" dirty="0"/>
              <a:t>(Solution not in textbook)</a:t>
            </a:r>
          </a:p>
          <a:p>
            <a:pPr lvl="1" algn="l"/>
            <a:r>
              <a:rPr lang="en-US" dirty="0"/>
              <a:t>Show greedy solution to Activity Selection problem</a:t>
            </a:r>
          </a:p>
          <a:p>
            <a:pPr lvl="2" algn="l"/>
            <a:r>
              <a:rPr lang="en-US" dirty="0"/>
              <a:t>(CLRS Section 16.1)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2: Sufficient Capacity but Non-optimal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</a:t>
            </a:r>
            <a:r>
              <a:rPr lang="en-US" b="1" dirty="0"/>
              <a:t>not</a:t>
            </a:r>
            <a:r>
              <a:rPr lang="en-US" dirty="0"/>
              <a:t>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optimal solution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 with the </a:t>
            </a:r>
            <a:r>
              <a:rPr lang="en-US" b="1" dirty="0">
                <a:solidFill>
                  <a:srgbClr val="C00000"/>
                </a:solidFill>
              </a:rPr>
              <a:t>same capacity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</p:txBody>
      </p:sp>
    </p:spTree>
    <p:extLst>
      <p:ext uri="{BB962C8B-B14F-4D97-AF65-F5344CB8AC3E}">
        <p14:creationId xmlns:p14="http://schemas.microsoft.com/office/powerpoint/2010/main" val="122423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3: Insufficient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capacity</a:t>
            </a:r>
          </a:p>
          <a:p>
            <a:pPr lvl="1"/>
            <a:r>
              <a:rPr lang="en-US" dirty="0"/>
              <a:t>Note that this formula is the same as case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Recursively define solutions to sub-problems</a:t>
            </a:r>
          </a:p>
          <a:p>
            <a:r>
              <a:rPr lang="en-US" dirty="0"/>
              <a:t>Base Case</a:t>
            </a:r>
          </a:p>
          <a:p>
            <a:pPr marL="457200" lvl="1" indent="0">
              <a:buNone/>
            </a:pPr>
            <a:r>
              <a:rPr lang="en-US" dirty="0"/>
              <a:t>   Knap(k,0) = 0</a:t>
            </a:r>
          </a:p>
          <a:p>
            <a:pPr marL="457200" lvl="1" indent="0">
              <a:buNone/>
            </a:pPr>
            <a:r>
              <a:rPr lang="en-US" dirty="0"/>
              <a:t>   Knap(0,w) = 0</a:t>
            </a:r>
          </a:p>
          <a:p>
            <a:r>
              <a:rPr lang="en-US" dirty="0"/>
              <a:t>Recursive Case</a:t>
            </a:r>
          </a:p>
          <a:p>
            <a:pPr marL="457200" lvl="1" indent="0">
              <a:buNone/>
            </a:pPr>
            <a:r>
              <a:rPr lang="en-US" dirty="0"/>
              <a:t>   Knap(k, w) = max( Knap(k-1, w),  Knap(k-1,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4C38F-7AD5-EB4B-A478-C0E9BFE3EFDF}"/>
              </a:ext>
            </a:extLst>
          </p:cNvPr>
          <p:cNvSpPr txBox="1"/>
          <p:nvPr/>
        </p:nvSpPr>
        <p:spPr>
          <a:xfrm>
            <a:off x="5029200" y="3429000"/>
            <a:ext cx="3581400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Subproblems are smaller!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1E6A6-6DA3-2644-9F86-458D9EFA23C0}"/>
              </a:ext>
            </a:extLst>
          </p:cNvPr>
          <p:cNvSpPr txBox="1"/>
          <p:nvPr/>
        </p:nvSpPr>
        <p:spPr>
          <a:xfrm>
            <a:off x="7463443" y="5746834"/>
            <a:ext cx="3762895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is part of optimal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B09A-0D76-F948-99BC-4219E7E67FB0}"/>
              </a:ext>
            </a:extLst>
          </p:cNvPr>
          <p:cNvSpPr txBox="1"/>
          <p:nvPr/>
        </p:nvSpPr>
        <p:spPr>
          <a:xfrm>
            <a:off x="914400" y="5746835"/>
            <a:ext cx="5562600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No room for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or not part 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E6D0A-7A35-D444-A5FD-0C849C62E08A}"/>
              </a:ext>
            </a:extLst>
          </p:cNvPr>
          <p:cNvCxnSpPr/>
          <p:nvPr/>
        </p:nvCxnSpPr>
        <p:spPr>
          <a:xfrm flipH="1">
            <a:off x="5029200" y="3890665"/>
            <a:ext cx="762000" cy="502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EF33E-5D67-0E4F-9D84-04409DEA9C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19900" y="3890665"/>
            <a:ext cx="3429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FAE5F-3741-954D-890D-F2886B58E5F3}"/>
              </a:ext>
            </a:extLst>
          </p:cNvPr>
          <p:cNvCxnSpPr>
            <a:cxnSpLocks/>
          </p:cNvCxnSpPr>
          <p:nvPr/>
        </p:nvCxnSpPr>
        <p:spPr>
          <a:xfrm>
            <a:off x="7620000" y="3863181"/>
            <a:ext cx="200025" cy="5727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ABAAAE5B-C5AD-A941-9C75-76D9C8B21BB9}"/>
              </a:ext>
            </a:extLst>
          </p:cNvPr>
          <p:cNvSpPr/>
          <p:nvPr/>
        </p:nvSpPr>
        <p:spPr>
          <a:xfrm rot="16200000">
            <a:off x="4800600" y="4231690"/>
            <a:ext cx="304800" cy="16764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27F5CD-C2AC-6948-8C90-F9E81F1ECC68}"/>
              </a:ext>
            </a:extLst>
          </p:cNvPr>
          <p:cNvSpPr/>
          <p:nvPr/>
        </p:nvSpPr>
        <p:spPr>
          <a:xfrm rot="16200000">
            <a:off x="7407656" y="3642403"/>
            <a:ext cx="304800" cy="289798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82585-037C-9A4E-9F94-87AB1BBF7B44}"/>
              </a:ext>
            </a:extLst>
          </p:cNvPr>
          <p:cNvCxnSpPr>
            <a:cxnSpLocks/>
          </p:cNvCxnSpPr>
          <p:nvPr/>
        </p:nvCxnSpPr>
        <p:spPr>
          <a:xfrm flipV="1">
            <a:off x="4572000" y="5257800"/>
            <a:ext cx="381000" cy="46752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BFC56-72A0-3A4A-AA3A-44E9A0E06668}"/>
              </a:ext>
            </a:extLst>
          </p:cNvPr>
          <p:cNvCxnSpPr>
            <a:cxnSpLocks/>
          </p:cNvCxnSpPr>
          <p:nvPr/>
        </p:nvCxnSpPr>
        <p:spPr>
          <a:xfrm flipH="1" flipV="1">
            <a:off x="7560056" y="5283109"/>
            <a:ext cx="593344" cy="4637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962399"/>
            <a:ext cx="10439400" cy="81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Lookup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Knap(k, w) has two parameters, so two-dimensional array works great.</a:t>
            </a:r>
          </a:p>
          <a:p>
            <a:endParaRPr lang="en-US" dirty="0"/>
          </a:p>
          <a:p>
            <a:r>
              <a:rPr lang="en-US" dirty="0"/>
              <a:t>Make an array called V[k, w]</a:t>
            </a:r>
          </a:p>
          <a:p>
            <a:pPr lvl="1"/>
            <a:r>
              <a:rPr lang="en-US" dirty="0"/>
              <a:t>Store solution to Knap(k, w) at position V[k, w]</a:t>
            </a:r>
          </a:p>
        </p:txBody>
      </p:sp>
    </p:spTree>
    <p:extLst>
      <p:ext uri="{BB962C8B-B14F-4D97-AF65-F5344CB8AC3E}">
        <p14:creationId xmlns:p14="http://schemas.microsoft.com/office/powerpoint/2010/main" val="393198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V[k, w] = V[k-1, 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 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V[k, w]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4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Values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/>
          <a:lstStyle/>
          <a:p>
            <a:r>
              <a:rPr lang="en-US" dirty="0"/>
              <a:t>Write a loop that fills in the table one cell at a time</a:t>
            </a:r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90653"/>
              </p:ext>
            </p:extLst>
          </p:nvPr>
        </p:nvGraphicFramePr>
        <p:xfrm>
          <a:off x="3733800" y="31242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69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435100"/>
            <a:ext cx="10287000" cy="5257800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Knapsack(v, w, C)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(w = 0 to C) V[0, w]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0 to n) V[k, 0]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1 to n) {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all rows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for (w = 1 to C) {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</a:t>
            </a:r>
            <a:r>
              <a:rPr lang="en-US" sz="2000">
                <a:solidFill>
                  <a:srgbClr val="0070C0"/>
                </a:solidFill>
                <a:latin typeface="Lucida Sans Typewriter" panose="020B0509030504030204" pitchFamily="49" charset="77"/>
              </a:rPr>
              <a:t>all columns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if (w-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&lt;  0)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V[k-1, w]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 = </a:t>
            </a:r>
            <a:r>
              <a:rPr lang="en-US" sz="2000" dirty="0" err="1">
                <a:latin typeface="Lucida Sans Typewriter" panose="020B0509030504030204" pitchFamily="49" charset="77"/>
              </a:rPr>
              <a:t>v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+ V[k-1, 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val_for_k-1 = V[k-1, w] 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2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max(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return V[</a:t>
            </a:r>
            <a:r>
              <a:rPr lang="en-US" sz="2000" dirty="0" err="1">
                <a:latin typeface="Lucida Sans Typewriter" panose="020B0509030504030204" pitchFamily="49" charset="77"/>
              </a:rPr>
              <a:t>n,C</a:t>
            </a:r>
            <a:r>
              <a:rPr lang="en-US" sz="2000" dirty="0">
                <a:latin typeface="Lucida Sans Typewriter" panose="020B0509030504030204" pitchFamily="49" charset="77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00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V[n, C] is the optimal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which items were chosen, we can trace backward through the table starting at V[n, C] </a:t>
            </a:r>
          </a:p>
          <a:p>
            <a:pPr lvl="1"/>
            <a:r>
              <a:rPr lang="en-US" dirty="0"/>
              <a:t>If V[k, w] = V[k-1, w], then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not an item in the knapsack </a:t>
            </a:r>
            <a:r>
              <a:rPr lang="en-US" dirty="0"/>
              <a:t>(this was from cases 2 and 3).  Look at V[k-1, w] next.</a:t>
            </a:r>
          </a:p>
          <a:p>
            <a:pPr lvl="1"/>
            <a:r>
              <a:rPr lang="en-US" dirty="0"/>
              <a:t>Otherwise,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an item in the knapsack</a:t>
            </a:r>
            <a:r>
              <a:rPr lang="en-US" dirty="0"/>
              <a:t>, and we look at </a:t>
            </a:r>
            <a:br>
              <a:rPr lang="en-US" dirty="0"/>
            </a:br>
            <a:r>
              <a:rPr lang="en-US" dirty="0"/>
              <a:t>V[k-1,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 next (this was from case 1)</a:t>
            </a:r>
          </a:p>
        </p:txBody>
      </p:sp>
    </p:spTree>
    <p:extLst>
      <p:ext uri="{BB962C8B-B14F-4D97-AF65-F5344CB8AC3E}">
        <p14:creationId xmlns:p14="http://schemas.microsoft.com/office/powerpoint/2010/main" val="421398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CD4E-C872-4F48-8509-0C24C755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A708-A346-AE43-BB1B-F9D8874F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 live session!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8262-4DE7-6643-96B6-565AAB41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Reminder: 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Greedy solution for fractional knapsack doesn’t work</a:t>
            </a:r>
            <a:br>
              <a:rPr lang="en-US" b="1" dirty="0"/>
            </a:br>
            <a:r>
              <a:rPr lang="en-US" b="1" dirty="0"/>
              <a:t>with the 0/1 version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662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89-4F96-7D4D-AE21-8E44D225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to Greedy with</a:t>
            </a:r>
            <a:br>
              <a:rPr lang="en-US" dirty="0"/>
            </a:br>
            <a:r>
              <a:rPr lang="en-US" dirty="0"/>
              <a:t>the Activity Selection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1E14-2AEB-D542-92F4-8D0FB3DA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8AEB-566B-C14A-BDEB-41FC778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So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33871"/>
              </p:ext>
            </p:extLst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programming solution to 0/1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to:</a:t>
            </a:r>
          </a:p>
          <a:p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0/1 knapsack, what a </a:t>
            </a:r>
            <a:r>
              <a:rPr lang="en-US" u="sng" dirty="0"/>
              <a:t>sub-problem </a:t>
            </a:r>
            <a:r>
              <a:rPr lang="en-US" dirty="0"/>
              <a:t>solution look like?</a:t>
            </a:r>
            <a:br>
              <a:rPr lang="en-US" dirty="0"/>
            </a:br>
            <a:r>
              <a:rPr lang="en-US" dirty="0"/>
              <a:t>What can be “smaller”?</a:t>
            </a:r>
          </a:p>
          <a:p>
            <a:pPr lvl="1"/>
            <a:r>
              <a:rPr lang="en-US" dirty="0"/>
              <a:t>Smaller capacity for the knapsack</a:t>
            </a:r>
          </a:p>
          <a:p>
            <a:pPr lvl="1"/>
            <a:r>
              <a:rPr lang="en-US" dirty="0"/>
              <a:t>Fewer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set S of the objects and a capacity C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</a:t>
            </a:r>
            <a:br>
              <a:rPr lang="en-US" dirty="0"/>
            </a:br>
            <a:r>
              <a:rPr lang="en-US" dirty="0"/>
              <a:t>     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Note that the last item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may or may not be in the solution O</a:t>
            </a:r>
          </a:p>
          <a:p>
            <a:endParaRPr lang="en-US" dirty="0"/>
          </a:p>
          <a:p>
            <a:r>
              <a:rPr lang="en-US" dirty="0"/>
              <a:t>Let’s use subscripts on O</a:t>
            </a:r>
            <a:r>
              <a:rPr lang="en-US" baseline="-25000" dirty="0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when we’re talking about the first </a:t>
            </a:r>
            <a:r>
              <a:rPr lang="en-US" i="1" dirty="0"/>
              <a:t>k</a:t>
            </a:r>
            <a:r>
              <a:rPr lang="en-US" dirty="0"/>
              <a:t> items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BTW, we’ll assume C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  <a:p>
            <a:pPr lvl="1"/>
            <a:r>
              <a:rPr lang="en-US" dirty="0"/>
              <a:t>And, most books etc. use “W” for what we’re calling C</a:t>
            </a:r>
          </a:p>
        </p:txBody>
      </p:sp>
    </p:spTree>
    <p:extLst>
      <p:ext uri="{BB962C8B-B14F-4D97-AF65-F5344CB8AC3E}">
        <p14:creationId xmlns:p14="http://schemas.microsoft.com/office/powerpoint/2010/main" val="2801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What’s a recursive definition of how a solution of </a:t>
                </a:r>
                <a:r>
                  <a:rPr lang="en-US" b="1" dirty="0">
                    <a:solidFill>
                      <a:srgbClr val="C00000"/>
                    </a:solidFill>
                  </a:rPr>
                  <a:t>size n </a:t>
                </a:r>
                <a:r>
                  <a:rPr lang="en-US" dirty="0"/>
                  <a:t>is built from optimal results for smaller sub-problems?          S = { s</a:t>
                </a:r>
                <a:r>
                  <a:rPr lang="en-US" baseline="-25000" dirty="0"/>
                  <a:t>1</a:t>
                </a:r>
                <a:r>
                  <a:rPr lang="en-US" dirty="0"/>
                  <a:t>, s</a:t>
                </a:r>
                <a:r>
                  <a:rPr lang="en-US" baseline="-25000" dirty="0"/>
                  <a:t>2</a:t>
                </a:r>
                <a:r>
                  <a:rPr lang="en-US" dirty="0"/>
                  <a:t>, s</a:t>
                </a:r>
                <a:r>
                  <a:rPr lang="en-US" baseline="-25000" dirty="0"/>
                  <a:t>3</a:t>
                </a:r>
                <a:r>
                  <a:rPr lang="en-US" dirty="0"/>
                  <a:t>, …, s</a:t>
                </a:r>
                <a:r>
                  <a:rPr lang="en-US" baseline="-25000" dirty="0"/>
                  <a:t>n-1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n</a:t>
                </a:r>
                <a:r>
                  <a:rPr lang="en-US" dirty="0"/>
                  <a:t> }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O</a:t>
                </a:r>
                <a:r>
                  <a:rPr lang="en-US" baseline="-25000" dirty="0"/>
                  <a:t>n</a:t>
                </a:r>
                <a:r>
                  <a:rPr lang="en-US" dirty="0"/>
                  <a:t>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didn’t add anything to best solution for smaller subproblem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</a:t>
                </a:r>
                <a:r>
                  <a:rPr lang="en-US" dirty="0"/>
                  <a:t> for the following smaller subproblem S</a:t>
                </a:r>
                <a:r>
                  <a:rPr lang="en-US" baseline="-25000" dirty="0"/>
                  <a:t>n-1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>
                    <a:solidFill>
                      <a:srgbClr val="C00000"/>
                    </a:solidFill>
                  </a:rPr>
                  <a:t> knapsack capacity C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contributed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total weight we’re carrying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 </a:t>
                </a:r>
                <a:r>
                  <a:rPr lang="en-US" dirty="0"/>
                  <a:t>for the following smaller subproblem S</a:t>
                </a:r>
                <a:r>
                  <a:rPr lang="en-US" baseline="-25000" dirty="0"/>
                  <a:t>n-1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reduced</a:t>
                </a:r>
                <a:r>
                  <a:rPr lang="en-US" dirty="0">
                    <a:solidFill>
                      <a:srgbClr val="C00000"/>
                    </a:solidFill>
                  </a:rPr>
                  <a:t> capacity C-</a:t>
                </a:r>
                <a:r>
                  <a:rPr lang="en-US" dirty="0" err="1">
                    <a:solidFill>
                      <a:srgbClr val="C00000"/>
                    </a:solidFill>
                  </a:rPr>
                  <a:t>w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baseline="-25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 that “getting smaller” decreases number of items and also maybe capacity.)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597" r="-104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Step: Getting Things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sub-problems, what variables change in size?</a:t>
            </a:r>
          </a:p>
          <a:p>
            <a:pPr lvl="1"/>
            <a:r>
              <a:rPr lang="en-US" dirty="0"/>
              <a:t>Maybe C (the capacity) and definitely k (number of items to steal)</a:t>
            </a:r>
          </a:p>
          <a:p>
            <a:r>
              <a:rPr lang="en-US" dirty="0"/>
              <a:t>Define what we’re calculating:  call it </a:t>
            </a:r>
            <a:r>
              <a:rPr lang="en-US" b="1" dirty="0">
                <a:solidFill>
                  <a:srgbClr val="C00000"/>
                </a:solidFill>
              </a:rPr>
              <a:t>Knap(k, w)</a:t>
            </a:r>
          </a:p>
          <a:p>
            <a:pPr lvl="1"/>
            <a:r>
              <a:rPr lang="en-US" dirty="0"/>
              <a:t>Note: we’ll use “w” for the changing capacity value in Knap(), but keep “C” as the overall total capacity for the entire problem.  (Sorry if confusing!)</a:t>
            </a:r>
          </a:p>
          <a:p>
            <a:r>
              <a:rPr lang="en-US" dirty="0"/>
              <a:t>Whether we do recursion of work bottom-up, we need to know the smallest cases</a:t>
            </a:r>
          </a:p>
          <a:p>
            <a:r>
              <a:rPr lang="en-US" dirty="0"/>
              <a:t>Some small or boundary cases:</a:t>
            </a:r>
          </a:p>
          <a:p>
            <a:pPr lvl="1"/>
            <a:r>
              <a:rPr lang="en-US" dirty="0"/>
              <a:t>No knapsack capacity (w=0), can’t add an item, so Knap(k, 0) = 0</a:t>
            </a:r>
          </a:p>
          <a:p>
            <a:pPr lvl="1"/>
            <a:r>
              <a:rPr lang="en-US" dirty="0"/>
              <a:t>Nothing to steal (k=0), so Knap(0, w) = 0</a:t>
            </a:r>
          </a:p>
        </p:txBody>
      </p:sp>
    </p:spTree>
    <p:extLst>
      <p:ext uri="{BB962C8B-B14F-4D97-AF65-F5344CB8AC3E}">
        <p14:creationId xmlns:p14="http://schemas.microsoft.com/office/powerpoint/2010/main" val="30018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cases to calculate Knap(k, 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cases for calculating Knap(k, w):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r>
              <a:rPr lang="en-US" dirty="0"/>
              <a:t>How do we know which is optimal? Compute both, pick larger value!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1: Sufficient capacity and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optimal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reduced capacity</a:t>
            </a:r>
          </a:p>
          <a:p>
            <a:pPr lvl="1"/>
            <a:r>
              <a:rPr lang="en-US" dirty="0"/>
              <a:t>In particular, we only have </a:t>
            </a:r>
            <a:r>
              <a:rPr lang="en-US" b="1" dirty="0">
                <a:solidFill>
                  <a:srgbClr val="C00000"/>
                </a:solidFill>
              </a:rPr>
              <a:t>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dirty="0"/>
              <a:t> for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</a:t>
            </a:r>
          </a:p>
          <a:p>
            <a:pPr lvl="1"/>
            <a:endParaRPr lang="en-US" dirty="0"/>
          </a:p>
          <a:p>
            <a:r>
              <a:rPr lang="en-US" dirty="0"/>
              <a:t>So the value for </a:t>
            </a:r>
            <a:r>
              <a:rPr lang="en-US" b="1" dirty="0">
                <a:solidFill>
                  <a:srgbClr val="C00000"/>
                </a:solidFill>
              </a:rPr>
              <a:t>Knap(k, w)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+ Knap(k-1, 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698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17362</TotalTime>
  <Words>3449</Words>
  <Application>Microsoft Macintosh PowerPoint</Application>
  <PresentationFormat>Widescreen</PresentationFormat>
  <Paragraphs>830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Liberation Sans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Sans Typewriter</vt:lpstr>
      <vt:lpstr>Monotype Sorts</vt:lpstr>
      <vt:lpstr>Times New Roman</vt:lpstr>
      <vt:lpstr>Verdana</vt:lpstr>
      <vt:lpstr>CS4102-SlimGray</vt:lpstr>
      <vt:lpstr>CS4102 Algorithms Spring 2021 – Floryan and Horton</vt:lpstr>
      <vt:lpstr>Reminder: 0/1 knapsack</vt:lpstr>
      <vt:lpstr>Reminders about Dynamic Programming</vt:lpstr>
      <vt:lpstr>Dynamic programming solution to 0/1</vt:lpstr>
      <vt:lpstr>Some assumptions and observations</vt:lpstr>
      <vt:lpstr>Recursive Structure</vt:lpstr>
      <vt:lpstr>First Step: Getting Things Started</vt:lpstr>
      <vt:lpstr>Three cases to calculate Knap(k, w)</vt:lpstr>
      <vt:lpstr>Case 1: Sufficient capacity and Optimal</vt:lpstr>
      <vt:lpstr>Case 2: Sufficient Capacity but Non-optimal</vt:lpstr>
      <vt:lpstr>Case 3: Insufficient Capacity</vt:lpstr>
      <vt:lpstr>Putting It All Together</vt:lpstr>
      <vt:lpstr>Reminders about Dynamic Programming</vt:lpstr>
      <vt:lpstr>Lookup Table</vt:lpstr>
      <vt:lpstr>Determining the cases</vt:lpstr>
      <vt:lpstr>Put Values in Table</vt:lpstr>
      <vt:lpstr>Pseudo-code</vt:lpstr>
      <vt:lpstr>But our solution is only the value!</vt:lpstr>
      <vt:lpstr>PowerPoint Presentation</vt:lpstr>
      <vt:lpstr>Back to Greedy with the Activity Selection Problem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Does Greedy Always Find Optimal Solution?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1298</cp:revision>
  <dcterms:created xsi:type="dcterms:W3CDTF">2017-08-21T20:54:06Z</dcterms:created>
  <dcterms:modified xsi:type="dcterms:W3CDTF">2021-03-24T00:45:47Z</dcterms:modified>
</cp:coreProperties>
</file>