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24"/>
  </p:notesMasterIdLst>
  <p:handoutMasterIdLst>
    <p:handoutMasterId r:id="rId25"/>
  </p:handoutMasterIdLst>
  <p:sldIdLst>
    <p:sldId id="517" r:id="rId2"/>
    <p:sldId id="518" r:id="rId3"/>
    <p:sldId id="294" r:id="rId4"/>
    <p:sldId id="335" r:id="rId5"/>
    <p:sldId id="434" r:id="rId6"/>
    <p:sldId id="493" r:id="rId7"/>
    <p:sldId id="376" r:id="rId8"/>
    <p:sldId id="492" r:id="rId9"/>
    <p:sldId id="456" r:id="rId10"/>
    <p:sldId id="363" r:id="rId11"/>
    <p:sldId id="391" r:id="rId12"/>
    <p:sldId id="393" r:id="rId13"/>
    <p:sldId id="344" r:id="rId14"/>
    <p:sldId id="350" r:id="rId15"/>
    <p:sldId id="366" r:id="rId16"/>
    <p:sldId id="367" r:id="rId17"/>
    <p:sldId id="494" r:id="rId18"/>
    <p:sldId id="392" r:id="rId19"/>
    <p:sldId id="404" r:id="rId20"/>
    <p:sldId id="405" r:id="rId21"/>
    <p:sldId id="458" r:id="rId22"/>
    <p:sldId id="410" r:id="rId23"/>
  </p:sldIdLst>
  <p:sldSz cx="9144000" cy="6858000" type="screen4x3"/>
  <p:notesSz cx="7315200" cy="960120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7"/>
    <p:restoredTop sz="94626"/>
  </p:normalViewPr>
  <p:slideViewPr>
    <p:cSldViewPr>
      <p:cViewPr varScale="1">
        <p:scale>
          <a:sx n="116" d="100"/>
          <a:sy n="116" d="100"/>
        </p:scale>
        <p:origin x="6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46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Using DFS to Find if a Graphic is Acyclic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Does a graph have a cycle?</a:t>
            </a:r>
          </a:p>
          <a:p>
            <a:pPr lvl="1"/>
            <a:r>
              <a:rPr lang="en-US" dirty="0"/>
              <a:t>DFS is great for this</a:t>
            </a:r>
          </a:p>
          <a:p>
            <a:pPr lvl="1"/>
            <a:r>
              <a:rPr lang="en-US" dirty="0"/>
              <a:t>But, slightly harder if graph is undirected</a:t>
            </a:r>
          </a:p>
          <a:p>
            <a:endParaRPr lang="en-US" dirty="0"/>
          </a:p>
          <a:p>
            <a:r>
              <a:rPr lang="en-US" dirty="0"/>
              <a:t>Use DFS tree: classify edges and nodes as you process them</a:t>
            </a:r>
          </a:p>
          <a:p>
            <a:pPr lvl="1"/>
            <a:r>
              <a:rPr lang="en-US" dirty="0"/>
              <a:t>Nodes:</a:t>
            </a:r>
          </a:p>
          <a:p>
            <a:pPr lvl="2"/>
            <a:r>
              <a:rPr lang="en-US" dirty="0"/>
              <a:t>White: unvisited</a:t>
            </a:r>
          </a:p>
          <a:p>
            <a:pPr lvl="2"/>
            <a:r>
              <a:rPr lang="en-US" dirty="0"/>
              <a:t>Black: done with it, backed up from it (never to return)</a:t>
            </a:r>
          </a:p>
          <a:p>
            <a:pPr lvl="2"/>
            <a:r>
              <a:rPr lang="en-US" dirty="0"/>
              <a:t>Gray: Have reached it; exploring its adjacent nodes; but not done with 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DC899953-8137-FC48-86D6-560FE8B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CLRS’s DFS Algorithm (non-recursive part)</a:t>
            </a:r>
          </a:p>
        </p:txBody>
      </p:sp>
      <p:sp>
        <p:nvSpPr>
          <p:cNvPr id="44034" name="TextBox 3">
            <a:extLst>
              <a:ext uri="{FF2B5EF4-FFF2-40B4-BE49-F238E27FC236}">
                <a16:creationId xmlns:a16="http://schemas.microsoft.com/office/drawing/2014/main" id="{C4214A06-ABFD-D04F-A35D-CF8B0C91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65225"/>
            <a:ext cx="7315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latin typeface="Calibri" panose="020F0502020204030204" pitchFamily="34" charset="0"/>
              </a:rPr>
              <a:t>DFS(G)</a:t>
            </a:r>
          </a:p>
          <a:p>
            <a:r>
              <a:rPr lang="en-US" altLang="en-US" sz="2800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 sz="2800">
                <a:latin typeface="Calibri" panose="020F0502020204030204" pitchFamily="34" charset="0"/>
              </a:rPr>
              <a:t>2     u.color = WHITE</a:t>
            </a:r>
          </a:p>
          <a:p>
            <a:r>
              <a:rPr lang="en-US" altLang="en-US" sz="2800">
                <a:latin typeface="Calibri" panose="020F0502020204030204" pitchFamily="34" charset="0"/>
              </a:rPr>
              <a:t>3     u.</a:t>
            </a:r>
            <a:r>
              <a:rPr lang="el-GR" altLang="en-US" sz="2800">
                <a:latin typeface="Calibri" panose="020F0502020204030204" pitchFamily="34" charset="0"/>
              </a:rPr>
              <a:t>π</a:t>
            </a:r>
            <a:r>
              <a:rPr lang="en-US" altLang="en-US" sz="2800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 sz="2800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 sz="2800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 sz="2800">
                <a:latin typeface="Calibri" panose="020F0502020204030204" pitchFamily="34" charset="0"/>
              </a:rPr>
              <a:t>6     if u.color == WHITE  // if unseen</a:t>
            </a:r>
          </a:p>
          <a:p>
            <a:r>
              <a:rPr lang="en-US" altLang="en-US" sz="2800">
                <a:latin typeface="Calibri" panose="020F0502020204030204" pitchFamily="34" charset="0"/>
              </a:rPr>
              <a:t>7         DFS-VISIT(G, u)  // explore paths out of u</a:t>
            </a:r>
          </a:p>
        </p:txBody>
      </p:sp>
    </p:spTree>
    <p:extLst>
      <p:ext uri="{BB962C8B-B14F-4D97-AF65-F5344CB8AC3E}">
        <p14:creationId xmlns:p14="http://schemas.microsoft.com/office/powerpoint/2010/main" val="356734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196C39AE-47CD-5740-A8D4-99814954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CLRS’s DFS Algorithm (recursive part)</a:t>
            </a:r>
          </a:p>
        </p:txBody>
      </p:sp>
      <p:sp>
        <p:nvSpPr>
          <p:cNvPr id="45058" name="TextBox 3">
            <a:extLst>
              <a:ext uri="{FF2B5EF4-FFF2-40B4-BE49-F238E27FC236}">
                <a16:creationId xmlns:a16="http://schemas.microsoft.com/office/drawing/2014/main" id="{105B8299-CCD3-4B44-A715-C6525D7A7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458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DFS-VISIT(G, u)</a:t>
            </a:r>
          </a:p>
          <a:p>
            <a:r>
              <a:rPr lang="en-US" altLang="en-US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>
                <a:latin typeface="Calibri" panose="020F0502020204030204" pitchFamily="34" charset="0"/>
              </a:rPr>
              <a:t>2   u.d = time  // discovery time of u</a:t>
            </a:r>
          </a:p>
          <a:p>
            <a:r>
              <a:rPr lang="en-US" altLang="en-US">
                <a:latin typeface="Calibri" panose="020F0502020204030204" pitchFamily="34" charset="0"/>
              </a:rPr>
              <a:t>3   u.color = GRAY  // mark as seen</a:t>
            </a:r>
          </a:p>
          <a:p>
            <a:r>
              <a:rPr lang="en-US" altLang="en-US">
                <a:latin typeface="Calibri" panose="020F0502020204030204" pitchFamily="34" charset="0"/>
              </a:rPr>
              <a:t>4   for each v in G.Adj[u]  // explore edge (u, v)</a:t>
            </a:r>
          </a:p>
          <a:p>
            <a:r>
              <a:rPr lang="en-US" altLang="en-US">
                <a:latin typeface="Calibri" panose="020F0502020204030204" pitchFamily="34" charset="0"/>
              </a:rPr>
              <a:t>5       if v.color == WHITE   // if unseen</a:t>
            </a:r>
          </a:p>
          <a:p>
            <a:r>
              <a:rPr lang="en-US" altLang="en-US">
                <a:latin typeface="Calibri" panose="020F0502020204030204" pitchFamily="34" charset="0"/>
              </a:rPr>
              <a:t>6           v.</a:t>
            </a:r>
            <a:r>
              <a:rPr lang="el-GR" altLang="en-US">
                <a:latin typeface="Calibri" panose="020F0502020204030204" pitchFamily="34" charset="0"/>
              </a:rPr>
              <a:t>π</a:t>
            </a:r>
            <a:r>
              <a:rPr lang="en-US" altLang="en-US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>
                <a:latin typeface="Calibri" panose="020F0502020204030204" pitchFamily="34" charset="0"/>
              </a:rPr>
              <a:t>)</a:t>
            </a:r>
          </a:p>
          <a:p>
            <a:r>
              <a:rPr lang="en-US" altLang="en-US">
                <a:latin typeface="Calibri" panose="020F0502020204030204" pitchFamily="34" charset="0"/>
              </a:rPr>
              <a:t>8   u.color = BLACK  // u is finished</a:t>
            </a:r>
          </a:p>
          <a:p>
            <a:r>
              <a:rPr lang="en-US" altLang="en-US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>
                <a:latin typeface="Calibri" panose="020F0502020204030204" pitchFamily="34" charset="0"/>
              </a:rPr>
              <a:t>10 u.f = time  // finish time of u</a:t>
            </a:r>
          </a:p>
        </p:txBody>
      </p:sp>
    </p:spTree>
    <p:extLst>
      <p:ext uri="{BB962C8B-B14F-4D97-AF65-F5344CB8AC3E}">
        <p14:creationId xmlns:p14="http://schemas.microsoft.com/office/powerpoint/2010/main" val="84112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Depth-first search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As DFS traverses a digraph, edges classified as:</a:t>
            </a:r>
          </a:p>
          <a:p>
            <a:pPr lvl="1"/>
            <a:r>
              <a:rPr lang="en-US" dirty="0"/>
              <a:t>tree edge, back edge, descendant edge, or cross edge</a:t>
            </a:r>
          </a:p>
          <a:p>
            <a:pPr lvl="1"/>
            <a:r>
              <a:rPr lang="en-US" dirty="0"/>
              <a:t>If graph undirected, do we have all 4 types?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16A4B23-215F-7942-9B99-4250184C8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640182"/>
            <a:ext cx="4724400" cy="36012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Using Non-Tree Edges to Identify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From the previous graph, note that:</a:t>
            </a:r>
          </a:p>
          <a:p>
            <a:r>
              <a:rPr lang="en-US" dirty="0"/>
              <a:t>Back edges (indicates a cycle)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gray</a:t>
            </a:r>
          </a:p>
          <a:p>
            <a:pPr lvl="1"/>
            <a:r>
              <a:rPr lang="en-US" dirty="0"/>
              <a:t>This back edge goes back up the DFS tree to a vertex that is on the path from the current node to the root</a:t>
            </a:r>
          </a:p>
          <a:p>
            <a:r>
              <a:rPr lang="en-US" dirty="0"/>
              <a:t>Cross Edges and Descendant Edges (not cycles)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black</a:t>
            </a:r>
          </a:p>
          <a:p>
            <a:pPr lvl="1"/>
            <a:r>
              <a:rPr lang="en-US" dirty="0"/>
              <a:t>Descendant edge: connects current node to a descendant in the DFS tree</a:t>
            </a:r>
          </a:p>
          <a:p>
            <a:pPr lvl="1"/>
            <a:r>
              <a:rPr lang="en-US" dirty="0"/>
              <a:t>Cross edge: connects current node to a node in another </a:t>
            </a:r>
            <a:r>
              <a:rPr lang="en-US" dirty="0" err="1"/>
              <a:t>subtree</a:t>
            </a:r>
            <a:r>
              <a:rPr lang="en-US" dirty="0"/>
              <a:t> – not a descendant of current node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Non-tree Edges in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Question 1: Finding back edges for an undirected graph is not </a:t>
            </a:r>
            <a:r>
              <a:rPr lang="en-US" b="1" dirty="0"/>
              <a:t>quite</a:t>
            </a:r>
            <a:r>
              <a:rPr lang="en-US" dirty="0"/>
              <a:t> this simple:</a:t>
            </a:r>
          </a:p>
          <a:p>
            <a:pPr lvl="1"/>
            <a:r>
              <a:rPr lang="en-US" dirty="0"/>
              <a:t>The parent node of the current node is gray</a:t>
            </a:r>
          </a:p>
          <a:p>
            <a:pPr lvl="1"/>
            <a:r>
              <a:rPr lang="en-US" dirty="0"/>
              <a:t>Not a cycle, is it?  It’s the same edge you just traversed</a:t>
            </a:r>
          </a:p>
          <a:p>
            <a:pPr lvl="1"/>
            <a:r>
              <a:rPr lang="en-US" dirty="0"/>
              <a:t>Question: how would you modify our code to recognize this?</a:t>
            </a:r>
          </a:p>
          <a:p>
            <a:r>
              <a:rPr lang="en-US" dirty="0"/>
              <a:t>Question 2:</a:t>
            </a:r>
          </a:p>
          <a:p>
            <a:pPr lvl="1"/>
            <a:r>
              <a:rPr lang="en-US" dirty="0"/>
              <a:t>In digraph, how could you modify the code to distinguish cross edges from descendant edges?</a:t>
            </a:r>
          </a:p>
          <a:p>
            <a:pPr lvl="1"/>
            <a:r>
              <a:rPr lang="en-US" dirty="0"/>
              <a:t>Need to record the “time” at which a node was discovered (set to “gray”) and finished (set to “black”)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Also, have a </a:t>
            </a:r>
            <a:r>
              <a:rPr lang="ja-JP" altLang="en-US"/>
              <a:t>“</a:t>
            </a:r>
            <a:r>
              <a:rPr lang="en-US" altLang="ja-JP" dirty="0"/>
              <a:t>time counter</a:t>
            </a:r>
            <a:r>
              <a:rPr lang="ja-JP" altLang="en-US"/>
              <a:t>”</a:t>
            </a:r>
            <a:r>
              <a:rPr lang="en-US" altLang="ja-JP" dirty="0"/>
              <a:t>, say, ctr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Set d[v] = ctr++ as discovery time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Set f[v] = ctr++ as finish time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Time Complexity of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of </a:t>
            </a:r>
            <a:r>
              <a:rPr lang="en-US" dirty="0" err="1"/>
              <a:t>dfs_recurse</a:t>
            </a:r>
            <a:r>
              <a:rPr lang="en-US" dirty="0"/>
              <a:t>()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Think about adjacency list data structure.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Traverse each list exactly once. (Never back up)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There are a total of 2*E nodes in all the lists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/>
              <a:t>dfs_sweep</a:t>
            </a:r>
            <a:r>
              <a:rPr lang="en-US" dirty="0"/>
              <a:t>() algorithm will do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 work even if there are no edges in the graph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Thus over all time-complexity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Remember: this means the larger of the two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Note: This is considered “linear” for graphs since there are two size parameters for graphs.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Space 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depth-first search,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797050"/>
            <a:ext cx="3801831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1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1AD0AF23-0157-EA46-B859-4686E959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DFS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BD78-3BF8-4D4D-8DA7-11A10B03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ea typeface="+mn-ea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Source vertex: 1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+mn-ea"/>
              </a:rPr>
              <a:t>Source vertex: s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D93B0142-C573-4C49-8909-8506B0FF1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39624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5">
            <a:extLst>
              <a:ext uri="{FF2B5EF4-FFF2-40B4-BE49-F238E27FC236}">
                <a16:creationId xmlns:a16="http://schemas.microsoft.com/office/drawing/2014/main" id="{267E4B5E-BC70-C04A-A9B9-013DC9A4F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2667000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38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87B49D17-082A-A240-941D-16A7BCD5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DFS Search, DFS Trees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5ED7F2AA-C674-344A-A6E8-F5FA7DE6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6172200"/>
            <a:ext cx="8255000" cy="457200"/>
          </a:xfrm>
        </p:spPr>
        <p:txBody>
          <a:bodyPr>
            <a:normAutofit lnSpcReduction="1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“Parentheses Structure”.  See pp. 606-609</a:t>
            </a:r>
          </a:p>
        </p:txBody>
      </p:sp>
      <p:pic>
        <p:nvPicPr>
          <p:cNvPr id="53251" name="Picture 3" descr="Preview.png">
            <a:extLst>
              <a:ext uri="{FF2B5EF4-FFF2-40B4-BE49-F238E27FC236}">
                <a16:creationId xmlns:a16="http://schemas.microsoft.com/office/drawing/2014/main" id="{726D927C-4655-184D-A113-D76D3D7A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5461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 descr="Preview.png">
            <a:extLst>
              <a:ext uri="{FF2B5EF4-FFF2-40B4-BE49-F238E27FC236}">
                <a16:creationId xmlns:a16="http://schemas.microsoft.com/office/drawing/2014/main" id="{F9FC379A-EA52-114B-B6EA-E9B69012B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3200400"/>
            <a:ext cx="58547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86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CLRS:</a:t>
            </a:r>
          </a:p>
          <a:p>
            <a:pPr lvl="1"/>
            <a:r>
              <a:rPr lang="en-US" dirty="0"/>
              <a:t>Section 22.3 on DFS</a:t>
            </a:r>
          </a:p>
          <a:p>
            <a:pPr lvl="1"/>
            <a:r>
              <a:rPr lang="en-US" dirty="0"/>
              <a:t>Later/eventually:</a:t>
            </a:r>
          </a:p>
          <a:p>
            <a:pPr lvl="2"/>
            <a:r>
              <a:rPr lang="en-US" dirty="0"/>
              <a:t>Section 22.4 on Topological Sort</a:t>
            </a:r>
          </a:p>
          <a:p>
            <a:pPr lvl="2"/>
            <a:r>
              <a:rPr lang="en-US" dirty="0"/>
              <a:t>Section 22.5 on Strongly Connected Components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4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572FEA1E-8ED6-5C44-81F8-7033C202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DFS Search, DFS Trees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423B9CF1-0F89-AF4D-896F-A4A4CB21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6172200"/>
            <a:ext cx="8255000" cy="457200"/>
          </a:xfrm>
        </p:spPr>
        <p:txBody>
          <a:bodyPr>
            <a:normAutofit lnSpcReduction="1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Edge Classification.  See pp. 606-609</a:t>
            </a:r>
          </a:p>
        </p:txBody>
      </p:sp>
      <p:pic>
        <p:nvPicPr>
          <p:cNvPr id="54275" name="Picture 3" descr="Preview.png">
            <a:extLst>
              <a:ext uri="{FF2B5EF4-FFF2-40B4-BE49-F238E27FC236}">
                <a16:creationId xmlns:a16="http://schemas.microsoft.com/office/drawing/2014/main" id="{1DCD4A1C-9076-A340-B9A0-5ACE882E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5461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5" descr="Preview.png">
            <a:extLst>
              <a:ext uri="{FF2B5EF4-FFF2-40B4-BE49-F238E27FC236}">
                <a16:creationId xmlns:a16="http://schemas.microsoft.com/office/drawing/2014/main" id="{FDAF7487-1472-D946-A9C7-3AB8AA15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54864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819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5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Traversals of graphs:</a:t>
            </a:r>
          </a:p>
          <a:p>
            <a:pPr lvl="1"/>
            <a:r>
              <a:rPr lang="en-US" dirty="0"/>
              <a:t>Breadth-first search</a:t>
            </a:r>
          </a:p>
          <a:p>
            <a:pPr lvl="1"/>
            <a:r>
              <a:rPr lang="en-US" dirty="0"/>
              <a:t>Depth-first search</a:t>
            </a:r>
          </a:p>
          <a:p>
            <a:r>
              <a:rPr lang="en-US" dirty="0"/>
              <a:t>Coming next – applying these graph algorithms:</a:t>
            </a:r>
          </a:p>
          <a:p>
            <a:pPr lvl="1"/>
            <a:r>
              <a:rPr lang="en-US" dirty="0"/>
              <a:t>Topological Sort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DFS: the Strategy in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Depth-first search: Strategy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 as deep as can visiting un-visited nodes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Choose any un-visited vertex when you have a choice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stuck at a dead-end, backtrack as little as possible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Back up to where you could go to another unvisited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Then continue to go on from that point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Eventually you’ll return to where you started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Reach all vertices?  Maybe, maybe not</a:t>
            </a:r>
          </a:p>
          <a:p>
            <a:pPr marL="594360" lvl="2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Observations about the DFS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we must keep track of what nodes we’ve visited</a:t>
            </a:r>
          </a:p>
          <a:p>
            <a:pPr>
              <a:lnSpc>
                <a:spcPct val="90000"/>
              </a:lnSpc>
            </a:pPr>
            <a:r>
              <a:rPr lang="en-US" dirty="0"/>
              <a:t>DFS traverses a subset of E (the set of edges)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 tree, rooted at the starting point: the Depth-first Search Tree (DFS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node in the DFS tree has a distance from the start.  (We often don’t care about this, but we could.)</a:t>
            </a:r>
          </a:p>
          <a:p>
            <a:pPr>
              <a:lnSpc>
                <a:spcPct val="90000"/>
              </a:lnSpc>
            </a:pPr>
            <a:r>
              <a:rPr lang="en-US" dirty="0"/>
              <a:t>At any point, all nodes are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Un-discovered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Finished (you backed up from it), 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Discovered (i.e. visited) but not finished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 the path from the current node back to the root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might back up to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(Later we’ll call these states: white, black and gray respectively)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DFS Strategy 1: Use a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Maintain a Stack (Let’s call it S)</a:t>
            </a:r>
          </a:p>
          <a:p>
            <a:endParaRPr lang="en-US" dirty="0"/>
          </a:p>
          <a:p>
            <a:r>
              <a:rPr lang="en-US" dirty="0"/>
              <a:t>Start at some node ‘s’ (push ‘s’ to S and mark as visited)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Pop a node ‘n’ from S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S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  <a:p>
            <a:r>
              <a:rPr lang="en-US" dirty="0"/>
              <a:t>Sound familiar? Same as BFS but uses stack instead of queue!</a:t>
            </a:r>
          </a:p>
          <a:p>
            <a:r>
              <a:rPr lang="en-US" dirty="0"/>
              <a:t>Or we can implement recursively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8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D98B-CCEB-0F45-AFBB-3064FBBA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#2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975D1-F3FD-B749-8667-0C59B40D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4A155-20A4-CC40-A206-E2BB4949BB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a recursive function to “visit” each node</a:t>
            </a:r>
          </a:p>
          <a:p>
            <a:pPr lvl="1"/>
            <a:r>
              <a:rPr lang="en-US" dirty="0"/>
              <a:t>Need a non-recursive function to initialize and make first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Before we look at this code… Important!</a:t>
            </a:r>
          </a:p>
          <a:p>
            <a:pPr lvl="1"/>
            <a:r>
              <a:rPr lang="en-US" dirty="0"/>
              <a:t>Best to think of DFS is a strategy as well as a single, particular bit of pseudo-code</a:t>
            </a:r>
          </a:p>
          <a:p>
            <a:pPr lvl="1"/>
            <a:r>
              <a:rPr lang="en-US" dirty="0"/>
              <a:t>We often add things to DFS code to solve problems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”Swiss Army Knife” of graph algorithms?</a:t>
            </a:r>
          </a:p>
        </p:txBody>
      </p:sp>
    </p:spTree>
    <p:extLst>
      <p:ext uri="{BB962C8B-B14F-4D97-AF65-F5344CB8AC3E}">
        <p14:creationId xmlns:p14="http://schemas.microsoft.com/office/powerpoint/2010/main" val="186414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2: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</a:t>
            </a:r>
            <a:r>
              <a:rPr lang="en-US" sz="2000" dirty="0"/>
              <a:t>(graph, start):			//Main loop, </a:t>
            </a:r>
            <a:r>
              <a:rPr lang="en-US" sz="2000" dirty="0" err="1"/>
              <a:t>inits</a:t>
            </a:r>
            <a:r>
              <a:rPr lang="en-US" sz="2000" dirty="0"/>
              <a:t> and calls </a:t>
            </a:r>
          </a:p>
          <a:p>
            <a:pPr>
              <a:buFontTx/>
              <a:buNone/>
            </a:pPr>
            <a:r>
              <a:rPr lang="en-US" sz="2000" dirty="0"/>
              <a:t>    visited = {}</a:t>
            </a:r>
          </a:p>
          <a:p>
            <a:pPr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dfs_recurse</a:t>
            </a:r>
            <a:r>
              <a:rPr lang="en-US" sz="2000" dirty="0"/>
              <a:t>(graph, start, visited)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dfs_recurse</a:t>
            </a:r>
            <a:r>
              <a:rPr lang="en-US" sz="2000" dirty="0"/>
              <a:t>(graph, </a:t>
            </a:r>
            <a:r>
              <a:rPr lang="en-US" sz="2000" dirty="0" err="1"/>
              <a:t>curnode</a:t>
            </a:r>
            <a:r>
              <a:rPr lang="en-US" sz="2000" dirty="0"/>
              <a:t>, visited):	//sometimes called </a:t>
            </a:r>
            <a:r>
              <a:rPr lang="en-US" sz="2000" dirty="0" err="1"/>
              <a:t>dfs_visit</a:t>
            </a:r>
            <a:r>
              <a:rPr lang="en-US" sz="2000" dirty="0"/>
              <a:t>()</a:t>
            </a:r>
          </a:p>
          <a:p>
            <a:pPr algn="l">
              <a:buFontTx/>
              <a:buNone/>
            </a:pPr>
            <a:r>
              <a:rPr lang="en-US" sz="2000" dirty="0"/>
              <a:t>    visited[</a:t>
            </a:r>
            <a:r>
              <a:rPr lang="en-US" sz="2000" dirty="0" err="1"/>
              <a:t>curnode</a:t>
            </a:r>
            <a:r>
              <a:rPr lang="en-US" sz="2000" dirty="0"/>
              <a:t>] = True</a:t>
            </a:r>
            <a:br>
              <a:rPr lang="en-US" sz="2000" dirty="0"/>
            </a:br>
            <a:r>
              <a:rPr lang="en-US" sz="2000" dirty="0" err="1"/>
              <a:t>alist</a:t>
            </a:r>
            <a:r>
              <a:rPr lang="en-US" sz="2000" dirty="0"/>
              <a:t> = </a:t>
            </a:r>
            <a:r>
              <a:rPr lang="en-US" sz="2000" dirty="0" err="1"/>
              <a:t>graph.get_adjlist</a:t>
            </a:r>
            <a:r>
              <a:rPr lang="en-US" sz="2000" dirty="0"/>
              <a:t>(</a:t>
            </a:r>
            <a:r>
              <a:rPr lang="en-US" sz="2000" dirty="0" err="1"/>
              <a:t>curnode</a:t>
            </a:r>
            <a:r>
              <a:rPr lang="en-US" sz="2000" dirty="0"/>
              <a:t>)		//get the neighbors of </a:t>
            </a:r>
            <a:r>
              <a:rPr lang="en-US" sz="2000" dirty="0" err="1"/>
              <a:t>curnode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for v in </a:t>
            </a:r>
            <a:r>
              <a:rPr lang="en-US" sz="2000" dirty="0" err="1"/>
              <a:t>alist</a:t>
            </a:r>
            <a:r>
              <a:rPr lang="en-US" sz="2000" dirty="0"/>
              <a:t>:</a:t>
            </a:r>
          </a:p>
          <a:p>
            <a:pPr>
              <a:buFontTx/>
              <a:buNone/>
            </a:pPr>
            <a:r>
              <a:rPr lang="en-US" sz="2000" dirty="0"/>
              <a:t>        if v not in visited:</a:t>
            </a:r>
          </a:p>
          <a:p>
            <a:pPr>
              <a:buFontTx/>
              <a:buNone/>
            </a:pPr>
            <a:r>
              <a:rPr lang="en-US" sz="2000" dirty="0"/>
              <a:t>            print "  </a:t>
            </a:r>
            <a:r>
              <a:rPr lang="en-US" sz="2000" dirty="0" err="1"/>
              <a:t>dfs</a:t>
            </a:r>
            <a:r>
              <a:rPr lang="en-US" sz="2000" dirty="0"/>
              <a:t> traversing edge:", </a:t>
            </a:r>
            <a:r>
              <a:rPr lang="en-US" sz="2000" dirty="0" err="1"/>
              <a:t>curnode</a:t>
            </a:r>
            <a:r>
              <a:rPr lang="en-US" sz="2000" dirty="0"/>
              <a:t>, v</a:t>
            </a:r>
          </a:p>
          <a:p>
            <a:pPr>
              <a:buFontTx/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dfs_recurse</a:t>
            </a:r>
            <a:r>
              <a:rPr lang="en-US" sz="2000" dirty="0"/>
              <a:t>(graph, v, visited)</a:t>
            </a:r>
          </a:p>
          <a:p>
            <a:pPr>
              <a:buFontTx/>
              <a:buNone/>
            </a:pPr>
            <a:r>
              <a:rPr lang="en-US" sz="2000" dirty="0"/>
              <a:t>    # end for-all adjacent vertices</a:t>
            </a:r>
          </a:p>
          <a:p>
            <a:pPr>
              <a:buFontTx/>
              <a:buNone/>
            </a:pPr>
            <a:r>
              <a:rPr lang="en-US" sz="2000" dirty="0"/>
              <a:t>    return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depth-first search,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797050"/>
            <a:ext cx="3801831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8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 to Process all Vertices in a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Purpose: do all required initializations, then call </a:t>
            </a:r>
            <a:r>
              <a:rPr lang="en-US" dirty="0" err="1"/>
              <a:t>dfs_recurse</a:t>
            </a:r>
            <a:r>
              <a:rPr lang="en-US" dirty="0"/>
              <a:t>() as many times as needed to visit all nodes.</a:t>
            </a:r>
          </a:p>
          <a:p>
            <a:pPr lvl="1"/>
            <a:r>
              <a:rPr lang="en-US" dirty="0"/>
              <a:t>May create a DFS forest.</a:t>
            </a:r>
          </a:p>
          <a:p>
            <a:r>
              <a:rPr lang="en-US" dirty="0"/>
              <a:t>Can be used to count connected components</a:t>
            </a:r>
          </a:p>
          <a:p>
            <a:pPr lvl="1"/>
            <a:r>
              <a:rPr lang="en-US" dirty="0"/>
              <a:t>Could remember which nodes are in each connected component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dfs_sweep</a:t>
            </a:r>
            <a:r>
              <a:rPr lang="en-US" dirty="0"/>
              <a:t>(graph, start):</a:t>
            </a:r>
          </a:p>
          <a:p>
            <a:pPr>
              <a:buFontTx/>
              <a:buNone/>
            </a:pPr>
            <a:r>
              <a:rPr lang="en-US" dirty="0"/>
              <a:t>    visited = {}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# loop repeats DFS on every unvisited node</a:t>
            </a:r>
          </a:p>
          <a:p>
            <a:pPr>
              <a:buNone/>
            </a:pPr>
            <a:r>
              <a:rPr lang="en-US" dirty="0"/>
              <a:t>    for v in graph:</a:t>
            </a:r>
          </a:p>
          <a:p>
            <a:pPr>
              <a:buNone/>
            </a:pPr>
            <a:r>
              <a:rPr lang="en-US" dirty="0"/>
              <a:t>       if v not in visited: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dfs_recurse</a:t>
            </a:r>
            <a:r>
              <a:rPr lang="en-US" dirty="0"/>
              <a:t>(graph, v, visited)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189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41518</TotalTime>
  <Words>1431</Words>
  <Application>Microsoft Macintosh PowerPoint</Application>
  <PresentationFormat>On-screen Show (4:3)</PresentationFormat>
  <Paragraphs>190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Depth-First Search (DFS)</vt:lpstr>
      <vt:lpstr>Readings</vt:lpstr>
      <vt:lpstr>DFS: the Strategy in Words</vt:lpstr>
      <vt:lpstr>Observations about the DFS Strategy</vt:lpstr>
      <vt:lpstr>DFS Strategy 1: Use a stack</vt:lpstr>
      <vt:lpstr>DFS Strategy #2</vt:lpstr>
      <vt:lpstr>DFS Strategy 2: Recursion</vt:lpstr>
      <vt:lpstr>depth-first search, example</vt:lpstr>
      <vt:lpstr>DFS to Process all Vertices in a Graph</vt:lpstr>
      <vt:lpstr>Using DFS to Find if a Graphic is Acyclic</vt:lpstr>
      <vt:lpstr>CLRS’s DFS Algorithm (non-recursive part)</vt:lpstr>
      <vt:lpstr>CLRS’s DFS Algorithm (recursive part)</vt:lpstr>
      <vt:lpstr>Depth-first search tree</vt:lpstr>
      <vt:lpstr>Using Non-Tree Edges to Identify Cycles</vt:lpstr>
      <vt:lpstr>Non-tree Edges in DFS</vt:lpstr>
      <vt:lpstr>Time Complexity of DFS</vt:lpstr>
      <vt:lpstr>depth-first search, example</vt:lpstr>
      <vt:lpstr>DFS Examples</vt:lpstr>
      <vt:lpstr>Properties of DFS Search, DFS Trees</vt:lpstr>
      <vt:lpstr>Properties of DFS Search, DFS Trees</vt:lpstr>
      <vt:lpstr>Summary</vt:lpstr>
      <vt:lpstr>What Did We Learn?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Horton, Tom (tbh3f)</cp:lastModifiedBy>
  <cp:revision>933</cp:revision>
  <cp:lastPrinted>2021-03-05T20:02:29Z</cp:lastPrinted>
  <dcterms:created xsi:type="dcterms:W3CDTF">2010-03-16T00:09:25Z</dcterms:created>
  <dcterms:modified xsi:type="dcterms:W3CDTF">2021-03-06T14:26:21Z</dcterms:modified>
</cp:coreProperties>
</file>