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22"/>
  </p:notesMasterIdLst>
  <p:sldIdLst>
    <p:sldId id="517" r:id="rId2"/>
    <p:sldId id="530" r:id="rId3"/>
    <p:sldId id="520" r:id="rId4"/>
    <p:sldId id="488" r:id="rId5"/>
    <p:sldId id="353" r:id="rId6"/>
    <p:sldId id="402" r:id="rId7"/>
    <p:sldId id="399" r:id="rId8"/>
    <p:sldId id="400" r:id="rId9"/>
    <p:sldId id="356" r:id="rId10"/>
    <p:sldId id="357" r:id="rId11"/>
    <p:sldId id="531" r:id="rId12"/>
    <p:sldId id="522" r:id="rId13"/>
    <p:sldId id="523" r:id="rId14"/>
    <p:sldId id="524" r:id="rId15"/>
    <p:sldId id="525" r:id="rId16"/>
    <p:sldId id="527" r:id="rId17"/>
    <p:sldId id="528" r:id="rId18"/>
    <p:sldId id="529" r:id="rId19"/>
    <p:sldId id="526" r:id="rId20"/>
    <p:sldId id="53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FF33CC"/>
    <a:srgbClr val="FF99FF"/>
    <a:srgbClr val="FFCC66"/>
    <a:srgbClr val="FFCC00"/>
    <a:srgbClr val="FFFF00"/>
    <a:srgbClr val="FFFF66"/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421"/>
    <p:restoredTop sz="92585" autoAdjust="0"/>
  </p:normalViewPr>
  <p:slideViewPr>
    <p:cSldViewPr>
      <p:cViewPr varScale="1">
        <p:scale>
          <a:sx n="84" d="100"/>
          <a:sy n="84" d="100"/>
        </p:scale>
        <p:origin x="208" y="7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9F7FD5-2840-4607-A4CD-0A8A66D9D61D}" type="datetimeFigureOut">
              <a:rPr lang="en-US" smtClean="0"/>
              <a:t>3/5/21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E913D-325D-4B30-8E23-50203DB58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005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05D8DCB-06E0-DB4B-A914-CADE4285D248}"/>
              </a:ext>
            </a:extLst>
          </p:cNvPr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A2421-D2CD-4522-A1BA-E4F59ED821B7}" type="datetime1">
              <a:rPr lang="en-US" smtClean="0"/>
              <a:t>3/5/21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704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1928D-0C55-4D8D-9D16-4C05754E5356}" type="datetime1">
              <a:rPr lang="en-US" smtClean="0"/>
              <a:t>3/5/21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236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CEDDD-253B-4C38-A621-35D8BA950C17}" type="datetime1">
              <a:rPr lang="en-US" smtClean="0"/>
              <a:t>3/5/21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7067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967E4-28CB-45C9-B82C-D6B22AD4F0EB}" type="datetime1">
              <a:rPr lang="en-US" smtClean="0"/>
              <a:t>3/5/21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9094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4C693-B405-44E1-A127-B7CE8B45C1E1}" type="datetime1">
              <a:rPr lang="en-US" smtClean="0"/>
              <a:t>3/5/21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4218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mall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A115C93-B2CE-D44F-83E3-23A7F22EA8D8}"/>
              </a:ext>
            </a:extLst>
          </p:cNvPr>
          <p:cNvSpPr/>
          <p:nvPr/>
        </p:nvSpPr>
        <p:spPr>
          <a:xfrm>
            <a:off x="0" y="-1"/>
            <a:ext cx="12192000" cy="731837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28600"/>
            <a:ext cx="10972800" cy="1143000"/>
          </a:xfrm>
        </p:spPr>
        <p:txBody>
          <a:bodyPr/>
          <a:lstStyle>
            <a:lvl1pPr>
              <a:defRPr b="0" i="0" spc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8102-2E91-4DD7-8E8B-98B790A12701}" type="datetime1">
              <a:rPr lang="en-US" smtClean="0"/>
              <a:t>3/5/21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111655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A115C93-B2CE-D44F-83E3-23A7F22EA8D8}"/>
              </a:ext>
            </a:extLst>
          </p:cNvPr>
          <p:cNvSpPr/>
          <p:nvPr/>
        </p:nvSpPr>
        <p:spPr>
          <a:xfrm>
            <a:off x="0" y="-1"/>
            <a:ext cx="12192000" cy="11430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838200"/>
          </a:xfrm>
        </p:spPr>
        <p:txBody>
          <a:bodyPr/>
          <a:lstStyle>
            <a:lvl1pPr>
              <a:defRPr b="0" i="0" spc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AF985-6D44-417A-9881-D208468CBA07}" type="datetime1">
              <a:rPr lang="en-US" smtClean="0"/>
              <a:t>3/5/21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392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Warm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A59ABBA-0641-D142-A6E1-AAF21A858462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217612"/>
          </a:xfrm>
        </p:spPr>
        <p:txBody>
          <a:bodyPr/>
          <a:lstStyle>
            <a:lvl1pPr>
              <a:defRPr b="0" i="0" spc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1"/>
            <a:ext cx="10972800" cy="437356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8102-2E91-4DD7-8E8B-98B790A12701}" type="datetime1">
              <a:rPr lang="en-US" smtClean="0"/>
              <a:t>3/5/21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257958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04A86-E8D2-4E57-8D6D-61E2D175474B}" type="datetime1">
              <a:rPr lang="en-US" smtClean="0"/>
              <a:t>3/5/21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229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FAB17AF-8C4C-5845-B7DE-A4AC7A53117E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21DF3-1FB0-45DC-97EF-461960E13574}" type="datetime1">
              <a:rPr lang="en-US" smtClean="0"/>
              <a:t>3/5/21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131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282CF36-B83D-CA4E-A297-1A51EA28471C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B088E-2809-46D8-B43F-738015D878CC}" type="datetime1">
              <a:rPr lang="en-US" smtClean="0"/>
              <a:t>3/5/21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626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D2E7A9B-E4F1-7444-9561-2EEF0BD9300B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D42A-BC08-426E-9E11-483BA9D61AF6}" type="datetime1">
              <a:rPr lang="en-US" smtClean="0"/>
              <a:t>3/5/21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679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maller Title n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D2E7A9B-E4F1-7444-9561-2EEF0BD9300B}"/>
              </a:ext>
            </a:extLst>
          </p:cNvPr>
          <p:cNvSpPr/>
          <p:nvPr/>
        </p:nvSpPr>
        <p:spPr>
          <a:xfrm>
            <a:off x="0" y="-1"/>
            <a:ext cx="12192000" cy="7620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28600"/>
            <a:ext cx="10972800" cy="1143000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8102-2E91-4DD7-8E8B-98B790A12701}" type="datetime1">
              <a:rPr lang="en-US" smtClean="0"/>
              <a:t>3/5/21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507056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C786-44E1-4BD5-AD14-75F3EA166B5A}" type="datetime1">
              <a:rPr lang="en-US" smtClean="0"/>
              <a:t>3/5/21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36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28102-2E91-4DD7-8E8B-98B790A12701}" type="datetime1">
              <a:rPr lang="en-US" smtClean="0"/>
              <a:t>3/5/21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603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28.xml"/><Relationship Id="rId13" Type="http://schemas.openxmlformats.org/officeDocument/2006/relationships/tags" Target="../tags/tag33.xml"/><Relationship Id="rId3" Type="http://schemas.openxmlformats.org/officeDocument/2006/relationships/tags" Target="../tags/tag23.xml"/><Relationship Id="rId7" Type="http://schemas.openxmlformats.org/officeDocument/2006/relationships/tags" Target="../tags/tag27.xml"/><Relationship Id="rId12" Type="http://schemas.openxmlformats.org/officeDocument/2006/relationships/tags" Target="../tags/tag32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tags" Target="../tags/tag26.xml"/><Relationship Id="rId11" Type="http://schemas.openxmlformats.org/officeDocument/2006/relationships/tags" Target="../tags/tag31.xml"/><Relationship Id="rId5" Type="http://schemas.openxmlformats.org/officeDocument/2006/relationships/tags" Target="../tags/tag25.xml"/><Relationship Id="rId15" Type="http://schemas.openxmlformats.org/officeDocument/2006/relationships/slideLayout" Target="../slideLayouts/slideLayout2.xml"/><Relationship Id="rId10" Type="http://schemas.openxmlformats.org/officeDocument/2006/relationships/tags" Target="../tags/tag30.xml"/><Relationship Id="rId4" Type="http://schemas.openxmlformats.org/officeDocument/2006/relationships/tags" Target="../tags/tag24.xml"/><Relationship Id="rId9" Type="http://schemas.openxmlformats.org/officeDocument/2006/relationships/tags" Target="../tags/tag29.xml"/><Relationship Id="rId14" Type="http://schemas.openxmlformats.org/officeDocument/2006/relationships/tags" Target="../tags/tag3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10" Type="http://schemas.openxmlformats.org/officeDocument/2006/relationships/tags" Target="../tags/tag10.xml"/><Relationship Id="rId19" Type="http://schemas.openxmlformats.org/officeDocument/2006/relationships/slideLayout" Target="../slideLayouts/slideLayout2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DFS for Topological Sorting and Strongly Connected Components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4102: Algorithms</a:t>
            </a:r>
          </a:p>
          <a:p>
            <a:r>
              <a:rPr lang="en-US" dirty="0"/>
              <a:t>Spring 2021</a:t>
            </a:r>
          </a:p>
          <a:p>
            <a:r>
              <a:rPr lang="en-US" dirty="0"/>
              <a:t>Mark </a:t>
            </a:r>
            <a:r>
              <a:rPr lang="en-US" dirty="0" err="1"/>
              <a:t>Floryan</a:t>
            </a:r>
            <a:r>
              <a:rPr lang="en-US" dirty="0"/>
              <a:t> and Tom Horton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DACC1BBE-66B1-403A-8C7E-C57A0F3A107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2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>
            <a:extLst>
              <a:ext uri="{FF2B5EF4-FFF2-40B4-BE49-F238E27FC236}">
                <a16:creationId xmlns:a16="http://schemas.microsoft.com/office/drawing/2014/main" id="{4CE67864-87C1-AD40-9364-9AEEDD6107B5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  <a:sym typeface="Symbol" pitchFamily="2" charset="2"/>
              </a:rPr>
              <a:t>What</a:t>
            </a:r>
            <a:r>
              <a:rPr lang="fr-FR" altLang="ja-JP">
                <a:ea typeface="ＭＳ Ｐゴシック" panose="020B0600070205080204" pitchFamily="34" charset="-128"/>
                <a:sym typeface="Symbol" pitchFamily="2" charset="2"/>
              </a:rPr>
              <a:t>’</a:t>
            </a:r>
            <a:r>
              <a:rPr lang="en-US" altLang="ja-JP">
                <a:ea typeface="ＭＳ Ｐゴシック" panose="020B0600070205080204" pitchFamily="34" charset="-128"/>
                <a:sym typeface="Symbol" pitchFamily="2" charset="2"/>
              </a:rPr>
              <a:t>s an Edge Mean?</a:t>
            </a:r>
            <a:endParaRPr lang="en-US" altLang="en-US">
              <a:ea typeface="ＭＳ Ｐゴシック" panose="020B0600070205080204" pitchFamily="34" charset="-128"/>
              <a:sym typeface="Symbol" pitchFamily="2" charset="2"/>
            </a:endParaRPr>
          </a:p>
        </p:txBody>
      </p:sp>
      <p:sp>
        <p:nvSpPr>
          <p:cNvPr id="64514" name="Rectangle 3">
            <a:extLst>
              <a:ext uri="{FF2B5EF4-FFF2-40B4-BE49-F238E27FC236}">
                <a16:creationId xmlns:a16="http://schemas.microsoft.com/office/drawing/2014/main" id="{53A165A0-AAA5-FB45-8F05-FB3E5B290F04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838200" y="1524000"/>
            <a:ext cx="10972800" cy="4953000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What</a:t>
            </a:r>
            <a:r>
              <a:rPr lang="fr-FR" altLang="en-US" dirty="0">
                <a:ea typeface="ＭＳ Ｐゴシック" panose="020B0600070205080204" pitchFamily="34" charset="-128"/>
              </a:rPr>
              <a:t> </a:t>
            </a:r>
            <a:r>
              <a:rPr lang="fr-FR" altLang="en-US" dirty="0" err="1">
                <a:ea typeface="ＭＳ Ｐゴシック" panose="020B0600070205080204" pitchFamily="34" charset="-128"/>
              </a:rPr>
              <a:t>does</a:t>
            </a:r>
            <a:r>
              <a:rPr lang="en-US" altLang="ja-JP" dirty="0">
                <a:ea typeface="ＭＳ Ｐゴシック" panose="020B0600070205080204" pitchFamily="34" charset="-128"/>
              </a:rPr>
              <a:t> our graph model?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Edge </a:t>
            </a:r>
            <a:r>
              <a:rPr lang="en-US" altLang="en-US" b="1" dirty="0" err="1">
                <a:ea typeface="ＭＳ Ｐゴシック" panose="020B0600070205080204" pitchFamily="34" charset="-128"/>
              </a:rPr>
              <a:t>uv</a:t>
            </a:r>
            <a:r>
              <a:rPr lang="en-US" altLang="en-US" dirty="0">
                <a:ea typeface="ＭＳ Ｐゴシック" panose="020B0600070205080204" pitchFamily="34" charset="-128"/>
              </a:rPr>
              <a:t> means do </a:t>
            </a:r>
            <a:r>
              <a:rPr lang="en-US" altLang="en-US" b="1" dirty="0">
                <a:ea typeface="ＭＳ Ｐゴシック" panose="020B0600070205080204" pitchFamily="34" charset="-128"/>
              </a:rPr>
              <a:t>u</a:t>
            </a:r>
            <a:r>
              <a:rPr lang="en-US" altLang="en-US" dirty="0">
                <a:ea typeface="ＭＳ Ｐゴシック" panose="020B0600070205080204" pitchFamily="34" charset="-128"/>
              </a:rPr>
              <a:t> first, then </a:t>
            </a:r>
            <a:r>
              <a:rPr lang="en-US" altLang="en-US" b="1" dirty="0">
                <a:ea typeface="ＭＳ Ｐゴシック" panose="020B0600070205080204" pitchFamily="34" charset="-128"/>
              </a:rPr>
              <a:t>v</a:t>
            </a:r>
            <a:r>
              <a:rPr lang="en-US" altLang="en-US" dirty="0">
                <a:ea typeface="ＭＳ Ｐゴシック" panose="020B0600070205080204" pitchFamily="34" charset="-128"/>
              </a:rPr>
              <a:t>.  Or, …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Edge </a:t>
            </a:r>
            <a:r>
              <a:rPr lang="en-US" altLang="en-US" b="1" dirty="0" err="1">
                <a:ea typeface="ＭＳ Ｐゴシック" panose="020B0600070205080204" pitchFamily="34" charset="-128"/>
              </a:rPr>
              <a:t>uv</a:t>
            </a:r>
            <a:r>
              <a:rPr lang="en-US" altLang="en-US" dirty="0">
                <a:ea typeface="ＭＳ Ｐゴシック" panose="020B0600070205080204" pitchFamily="34" charset="-128"/>
              </a:rPr>
              <a:t> means task </a:t>
            </a:r>
            <a:r>
              <a:rPr lang="en-US" altLang="en-US" b="1" dirty="0">
                <a:ea typeface="ＭＳ Ｐゴシック" panose="020B0600070205080204" pitchFamily="34" charset="-128"/>
              </a:rPr>
              <a:t>u</a:t>
            </a:r>
            <a:r>
              <a:rPr lang="en-US" altLang="en-US" dirty="0">
                <a:ea typeface="ＭＳ Ｐゴシック" panose="020B0600070205080204" pitchFamily="34" charset="-128"/>
              </a:rPr>
              <a:t> depends on v (i.e. </a:t>
            </a:r>
            <a:r>
              <a:rPr lang="en-US" altLang="en-US" b="1" dirty="0">
                <a:ea typeface="ＭＳ Ｐゴシック" panose="020B0600070205080204" pitchFamily="34" charset="-128"/>
              </a:rPr>
              <a:t>v</a:t>
            </a:r>
            <a:r>
              <a:rPr lang="en-US" altLang="en-US" dirty="0">
                <a:ea typeface="ＭＳ Ｐゴシック" panose="020B0600070205080204" pitchFamily="34" charset="-128"/>
              </a:rPr>
              <a:t> must be done first)</a:t>
            </a:r>
          </a:p>
          <a:p>
            <a:pPr lvl="2"/>
            <a:endParaRPr lang="en-US" altLang="en-US" dirty="0">
              <a:ea typeface="ＭＳ Ｐゴシック" panose="020B0600070205080204" pitchFamily="34" charset="-128"/>
            </a:endParaRPr>
          </a:p>
          <a:p>
            <a:pPr lvl="2"/>
            <a:endParaRPr lang="en-US" altLang="en-US" dirty="0">
              <a:ea typeface="ＭＳ Ｐゴシック" panose="020B0600070205080204" pitchFamily="34" charset="-128"/>
            </a:endParaRPr>
          </a:p>
          <a:p>
            <a:pPr lvl="2"/>
            <a:endParaRPr lang="en-US" altLang="en-US" dirty="0">
              <a:ea typeface="ＭＳ Ｐゴシック" panose="020B0600070205080204" pitchFamily="34" charset="-128"/>
            </a:endParaRPr>
          </a:p>
          <a:p>
            <a:pPr lvl="2"/>
            <a:endParaRPr lang="en-US" altLang="en-US" dirty="0">
              <a:ea typeface="ＭＳ Ｐゴシック" panose="020B0600070205080204" pitchFamily="34" charset="-128"/>
            </a:endParaRPr>
          </a:p>
          <a:p>
            <a:pPr lvl="2"/>
            <a:endParaRPr lang="en-US" altLang="en-US" dirty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The latter is called a dependency graph</a:t>
            </a:r>
          </a:p>
          <a:p>
            <a:pPr lvl="1"/>
            <a:r>
              <a:rPr lang="ja-JP" altLang="en-US">
                <a:ea typeface="ＭＳ Ｐゴシック" panose="020B0600070205080204" pitchFamily="34" charset="-128"/>
              </a:rPr>
              <a:t>“</a:t>
            </a:r>
            <a:r>
              <a:rPr lang="en-US" altLang="ja-JP" dirty="0">
                <a:ea typeface="ＭＳ Ｐゴシック" panose="020B0600070205080204" pitchFamily="34" charset="-128"/>
              </a:rPr>
              <a:t>forward in time</a:t>
            </a:r>
            <a:r>
              <a:rPr lang="ja-JP" altLang="en-US">
                <a:ea typeface="ＭＳ Ｐゴシック" panose="020B0600070205080204" pitchFamily="34" charset="-128"/>
              </a:rPr>
              <a:t>”</a:t>
            </a:r>
            <a:r>
              <a:rPr lang="en-US" altLang="ja-JP" dirty="0">
                <a:ea typeface="ＭＳ Ｐゴシック" panose="020B0600070205080204" pitchFamily="34" charset="-128"/>
              </a:rPr>
              <a:t> vs. </a:t>
            </a:r>
            <a:r>
              <a:rPr lang="ja-JP" altLang="en-US">
                <a:ea typeface="ＭＳ Ｐゴシック" panose="020B0600070205080204" pitchFamily="34" charset="-128"/>
              </a:rPr>
              <a:t>“</a:t>
            </a:r>
            <a:r>
              <a:rPr lang="en-US" altLang="ja-JP" dirty="0">
                <a:ea typeface="ＭＳ Ｐゴシック" panose="020B0600070205080204" pitchFamily="34" charset="-128"/>
              </a:rPr>
              <a:t>depend on this one</a:t>
            </a:r>
            <a:r>
              <a:rPr lang="ja-JP" altLang="en-US">
                <a:ea typeface="ＭＳ Ｐゴシック" panose="020B0600070205080204" pitchFamily="34" charset="-128"/>
              </a:rPr>
              <a:t>”</a:t>
            </a:r>
            <a:endParaRPr lang="en-US" altLang="ja-JP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Big deal? No, we can order vertices in reverse topological order if needed</a:t>
            </a:r>
          </a:p>
          <a:p>
            <a:pPr>
              <a:buFontTx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64515" name="AutoShape 4">
            <a:extLst>
              <a:ext uri="{FF2B5EF4-FFF2-40B4-BE49-F238E27FC236}">
                <a16:creationId xmlns:a16="http://schemas.microsoft.com/office/drawing/2014/main" id="{DD540309-1086-8542-AA39-4EB751248091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209800" y="2819400"/>
            <a:ext cx="1295400" cy="5334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2000" b="1" i="1"/>
              <a:t>Underwear</a:t>
            </a:r>
          </a:p>
        </p:txBody>
      </p:sp>
      <p:sp>
        <p:nvSpPr>
          <p:cNvPr id="64516" name="AutoShape 5">
            <a:extLst>
              <a:ext uri="{FF2B5EF4-FFF2-40B4-BE49-F238E27FC236}">
                <a16:creationId xmlns:a16="http://schemas.microsoft.com/office/drawing/2014/main" id="{070B8EA7-1CD3-7A46-9FBA-F42202AC247C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191000" y="3276600"/>
            <a:ext cx="1295400" cy="5334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2000" b="1" i="1"/>
              <a:t>Shoes</a:t>
            </a:r>
          </a:p>
        </p:txBody>
      </p:sp>
      <p:sp>
        <p:nvSpPr>
          <p:cNvPr id="64517" name="AutoShape 6">
            <a:extLst>
              <a:ext uri="{FF2B5EF4-FFF2-40B4-BE49-F238E27FC236}">
                <a16:creationId xmlns:a16="http://schemas.microsoft.com/office/drawing/2014/main" id="{508BC648-5A6E-FB47-A597-EFD50FDF9474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209800" y="3733800"/>
            <a:ext cx="1295400" cy="5334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2000" b="1" i="1"/>
              <a:t>Pants</a:t>
            </a:r>
          </a:p>
        </p:txBody>
      </p:sp>
      <p:cxnSp>
        <p:nvCxnSpPr>
          <p:cNvPr id="64518" name="AutoShape 7">
            <a:extLst>
              <a:ext uri="{FF2B5EF4-FFF2-40B4-BE49-F238E27FC236}">
                <a16:creationId xmlns:a16="http://schemas.microsoft.com/office/drawing/2014/main" id="{0A952A05-98AE-C943-8221-A1DD918C0704}"/>
              </a:ext>
            </a:extLst>
          </p:cNvPr>
          <p:cNvCxnSpPr>
            <a:cxnSpLocks noChangeShapeType="1"/>
            <a:stCxn id="64515" idx="2"/>
            <a:endCxn id="64517" idx="0"/>
          </p:cNvCxnSpPr>
          <p:nvPr>
            <p:custDataLst>
              <p:tags r:id="rId6"/>
            </p:custDataLst>
          </p:nvPr>
        </p:nvCxnSpPr>
        <p:spPr bwMode="auto">
          <a:xfrm>
            <a:off x="2857500" y="3367089"/>
            <a:ext cx="0" cy="352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4519" name="AutoShape 8">
            <a:extLst>
              <a:ext uri="{FF2B5EF4-FFF2-40B4-BE49-F238E27FC236}">
                <a16:creationId xmlns:a16="http://schemas.microsoft.com/office/drawing/2014/main" id="{D946CEA6-D1C7-834A-8477-B41A4A6B7826}"/>
              </a:ext>
            </a:extLst>
          </p:cNvPr>
          <p:cNvCxnSpPr>
            <a:cxnSpLocks noChangeShapeType="1"/>
            <a:stCxn id="64515" idx="3"/>
            <a:endCxn id="64516" idx="1"/>
          </p:cNvCxnSpPr>
          <p:nvPr>
            <p:custDataLst>
              <p:tags r:id="rId7"/>
            </p:custDataLst>
          </p:nvPr>
        </p:nvCxnSpPr>
        <p:spPr bwMode="auto">
          <a:xfrm>
            <a:off x="3519489" y="3086100"/>
            <a:ext cx="657225" cy="4572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4520" name="AutoShape 9">
            <a:extLst>
              <a:ext uri="{FF2B5EF4-FFF2-40B4-BE49-F238E27FC236}">
                <a16:creationId xmlns:a16="http://schemas.microsoft.com/office/drawing/2014/main" id="{1E831257-DA75-F04D-AAE8-3D259BAC4ADD}"/>
              </a:ext>
            </a:extLst>
          </p:cNvPr>
          <p:cNvCxnSpPr>
            <a:cxnSpLocks noChangeShapeType="1"/>
            <a:stCxn id="64517" idx="3"/>
            <a:endCxn id="64516" idx="1"/>
          </p:cNvCxnSpPr>
          <p:nvPr>
            <p:custDataLst>
              <p:tags r:id="rId8"/>
            </p:custDataLst>
          </p:nvPr>
        </p:nvCxnSpPr>
        <p:spPr bwMode="auto">
          <a:xfrm flipV="1">
            <a:off x="3519489" y="3543300"/>
            <a:ext cx="657225" cy="4572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4521" name="AutoShape 10">
            <a:extLst>
              <a:ext uri="{FF2B5EF4-FFF2-40B4-BE49-F238E27FC236}">
                <a16:creationId xmlns:a16="http://schemas.microsoft.com/office/drawing/2014/main" id="{F4AD3007-07F7-294C-B973-41EFA857EEC2}"/>
              </a:ext>
            </a:extLst>
          </p:cNvPr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6553200" y="2819400"/>
            <a:ext cx="1295400" cy="5334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2000" b="1" i="1"/>
              <a:t>Underwear</a:t>
            </a:r>
          </a:p>
        </p:txBody>
      </p:sp>
      <p:sp>
        <p:nvSpPr>
          <p:cNvPr id="64522" name="AutoShape 11">
            <a:extLst>
              <a:ext uri="{FF2B5EF4-FFF2-40B4-BE49-F238E27FC236}">
                <a16:creationId xmlns:a16="http://schemas.microsoft.com/office/drawing/2014/main" id="{A5E11880-BA46-FB49-8377-B9738DC88F3E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8534400" y="3276600"/>
            <a:ext cx="1295400" cy="5334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2000" b="1" i="1"/>
              <a:t>Shoes</a:t>
            </a:r>
          </a:p>
        </p:txBody>
      </p:sp>
      <p:sp>
        <p:nvSpPr>
          <p:cNvPr id="64523" name="AutoShape 12">
            <a:extLst>
              <a:ext uri="{FF2B5EF4-FFF2-40B4-BE49-F238E27FC236}">
                <a16:creationId xmlns:a16="http://schemas.microsoft.com/office/drawing/2014/main" id="{BF69A29B-9F3E-6446-88D1-59B14A28160B}"/>
              </a:ext>
            </a:extLst>
          </p:cNvPr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6553200" y="3733800"/>
            <a:ext cx="1295400" cy="5334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2000" b="1" i="1"/>
              <a:t>Pants</a:t>
            </a:r>
          </a:p>
        </p:txBody>
      </p:sp>
      <p:cxnSp>
        <p:nvCxnSpPr>
          <p:cNvPr id="64524" name="AutoShape 13">
            <a:extLst>
              <a:ext uri="{FF2B5EF4-FFF2-40B4-BE49-F238E27FC236}">
                <a16:creationId xmlns:a16="http://schemas.microsoft.com/office/drawing/2014/main" id="{9A8BA9D8-EA2D-3B49-A56E-E1EE31E88770}"/>
              </a:ext>
            </a:extLst>
          </p:cNvPr>
          <p:cNvCxnSpPr>
            <a:cxnSpLocks noChangeShapeType="1"/>
            <a:stCxn id="64521" idx="2"/>
            <a:endCxn id="64523" idx="0"/>
          </p:cNvCxnSpPr>
          <p:nvPr>
            <p:custDataLst>
              <p:tags r:id="rId12"/>
            </p:custDataLst>
          </p:nvPr>
        </p:nvCxnSpPr>
        <p:spPr bwMode="auto">
          <a:xfrm>
            <a:off x="7200900" y="3367089"/>
            <a:ext cx="0" cy="352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4525" name="AutoShape 14">
            <a:extLst>
              <a:ext uri="{FF2B5EF4-FFF2-40B4-BE49-F238E27FC236}">
                <a16:creationId xmlns:a16="http://schemas.microsoft.com/office/drawing/2014/main" id="{4D1E2FD6-EDA6-E041-8B76-EAA1F2A41B87}"/>
              </a:ext>
            </a:extLst>
          </p:cNvPr>
          <p:cNvCxnSpPr>
            <a:cxnSpLocks noChangeShapeType="1"/>
            <a:stCxn id="64521" idx="3"/>
            <a:endCxn id="64522" idx="1"/>
          </p:cNvCxnSpPr>
          <p:nvPr>
            <p:custDataLst>
              <p:tags r:id="rId13"/>
            </p:custDataLst>
          </p:nvPr>
        </p:nvCxnSpPr>
        <p:spPr bwMode="auto">
          <a:xfrm>
            <a:off x="7862889" y="3086100"/>
            <a:ext cx="657225" cy="4572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4526" name="AutoShape 15">
            <a:extLst>
              <a:ext uri="{FF2B5EF4-FFF2-40B4-BE49-F238E27FC236}">
                <a16:creationId xmlns:a16="http://schemas.microsoft.com/office/drawing/2014/main" id="{8EAEDA15-9DAE-A344-9355-2F529D92F453}"/>
              </a:ext>
            </a:extLst>
          </p:cNvPr>
          <p:cNvCxnSpPr>
            <a:cxnSpLocks noChangeShapeType="1"/>
            <a:stCxn id="64523" idx="3"/>
            <a:endCxn id="64522" idx="1"/>
          </p:cNvCxnSpPr>
          <p:nvPr>
            <p:custDataLst>
              <p:tags r:id="rId14"/>
            </p:custDataLst>
          </p:nvPr>
        </p:nvCxnSpPr>
        <p:spPr bwMode="auto">
          <a:xfrm flipV="1">
            <a:off x="7862889" y="3543300"/>
            <a:ext cx="657225" cy="4572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2123143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Strongly Connected Components</a:t>
            </a:r>
            <a:br>
              <a:rPr lang="en-US" dirty="0"/>
            </a:br>
            <a:r>
              <a:rPr lang="en-US" dirty="0"/>
              <a:t>in a Digraph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Readings:  CLRS 22.5, but you can ignore the proof-y parts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DACC1BBE-66B1-403A-8C7E-C57A0F3A107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5362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C0EC6-8705-B948-9282-63C3BF821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Strongly Connected Components (SCCs)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F21D7-06BD-2C48-94FD-7ED9728D0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 digraph, Strongly Connected Components (SCCs) are subgraphs where all vertices in each SCC are reachable from one another</a:t>
            </a:r>
          </a:p>
          <a:p>
            <a:pPr lvl="1"/>
            <a:r>
              <a:rPr lang="en-US" dirty="0"/>
              <a:t>Thus vertices in an SCC are on a directed cycle</a:t>
            </a:r>
          </a:p>
          <a:p>
            <a:pPr lvl="1"/>
            <a:r>
              <a:rPr lang="en-US" dirty="0"/>
              <a:t>Any vertex not on a directed cycle is an SCC all by itself</a:t>
            </a:r>
          </a:p>
          <a:p>
            <a:r>
              <a:rPr lang="en-US" dirty="0"/>
              <a:t>Common need: decompose a digraph into its SCCs</a:t>
            </a:r>
          </a:p>
          <a:p>
            <a:pPr lvl="1"/>
            <a:r>
              <a:rPr lang="en-US" dirty="0"/>
              <a:t>Perhaps then operate on each, combine results based on connections between SCCs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7F8B67-71E5-4344-830D-A1109F662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347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84038-F80E-C24F-8FF5-4E3A39318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SCC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1F8B9-A88C-7C45-BCE2-B03C0FE35B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182879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Example: digraph below has 3 SCCs</a:t>
            </a:r>
          </a:p>
          <a:p>
            <a:pPr lvl="1"/>
            <a:r>
              <a:rPr lang="en-US" dirty="0"/>
              <a:t>Note here each SCC has a cycle.  (Possible to have a single-node SCC.)</a:t>
            </a:r>
          </a:p>
          <a:p>
            <a:pPr lvl="1"/>
            <a:r>
              <a:rPr lang="en-US" dirty="0"/>
              <a:t>Note connections to other SCCs, but no path leaves a SCC and comes back</a:t>
            </a:r>
          </a:p>
          <a:p>
            <a:pPr lvl="1"/>
            <a:r>
              <a:rPr lang="en-US" dirty="0"/>
              <a:t>Note there’s a unique set of SCCs for a given digraph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448833-3132-8D4C-8D93-2C83D5BD9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49C87979-C558-8B49-957D-B3AC00B554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3428999"/>
            <a:ext cx="5160243" cy="273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6586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84038-F80E-C24F-8FF5-4E3A39318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1F8B9-A88C-7C45-BCE2-B03C0FE35B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43878"/>
            <a:ext cx="10972800" cy="182879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Sometimes for a problem it’s useful to consider digraph G’s </a:t>
            </a:r>
            <a:r>
              <a:rPr lang="en-US" b="1" dirty="0"/>
              <a:t>component graph, </a:t>
            </a:r>
            <a:r>
              <a:rPr lang="en-US" dirty="0"/>
              <a:t>G</a:t>
            </a:r>
            <a:r>
              <a:rPr lang="en-US" baseline="30000" dirty="0"/>
              <a:t>SCC</a:t>
            </a:r>
          </a:p>
          <a:p>
            <a:pPr lvl="1"/>
            <a:r>
              <a:rPr lang="en-US" dirty="0"/>
              <a:t>It’s like we ”collapse” each SCC into one node</a:t>
            </a:r>
          </a:p>
          <a:p>
            <a:pPr lvl="1"/>
            <a:r>
              <a:rPr lang="en-US" dirty="0"/>
              <a:t>Might need a topological ordering between SCCs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448833-3132-8D4C-8D93-2C83D5BD9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49C87979-C558-8B49-957D-B3AC00B554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3257244"/>
            <a:ext cx="4598594" cy="2438400"/>
          </a:xfrm>
          <a:prstGeom prst="rect">
            <a:avLst/>
          </a:prstGeom>
        </p:spPr>
      </p:pic>
      <p:pic>
        <p:nvPicPr>
          <p:cNvPr id="7" name="Picture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44882C0F-A246-8044-AD1A-818D79A738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3297402"/>
            <a:ext cx="3165148" cy="2480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0628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C7C28-FE16-F64A-88D0-80176A3A3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Decompose Graph into SCCs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CAC8F-CC65-2F41-AAFF-FCAF1827D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Several algorithms do this using DFS</a:t>
            </a:r>
          </a:p>
          <a:p>
            <a:r>
              <a:rPr lang="en-US" dirty="0"/>
              <a:t>We’ll use CLRS’s choice (by </a:t>
            </a:r>
            <a:r>
              <a:rPr lang="en-US" dirty="0" err="1"/>
              <a:t>Kosaraju</a:t>
            </a:r>
            <a:r>
              <a:rPr lang="en-US" dirty="0"/>
              <a:t> and </a:t>
            </a:r>
            <a:r>
              <a:rPr lang="en-US" dirty="0" err="1"/>
              <a:t>Sharir</a:t>
            </a:r>
            <a:r>
              <a:rPr lang="en-US" dirty="0"/>
              <a:t>)</a:t>
            </a:r>
          </a:p>
          <a:p>
            <a:r>
              <a:rPr lang="en-US" dirty="0"/>
              <a:t>Algorithm is: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Call </a:t>
            </a:r>
            <a:r>
              <a:rPr lang="en-US" i="1" dirty="0"/>
              <a:t>DFS-sweep(G) </a:t>
            </a:r>
            <a:r>
              <a:rPr lang="en-US" dirty="0"/>
              <a:t>to find finishing times </a:t>
            </a:r>
            <a:r>
              <a:rPr lang="en-US" i="1" dirty="0" err="1"/>
              <a:t>u.f</a:t>
            </a:r>
            <a:r>
              <a:rPr lang="en-US" dirty="0"/>
              <a:t> for each vertex </a:t>
            </a:r>
            <a:r>
              <a:rPr lang="en-US" i="1" dirty="0"/>
              <a:t>u</a:t>
            </a:r>
            <a:r>
              <a:rPr lang="en-US" dirty="0"/>
              <a:t> in </a:t>
            </a:r>
            <a:r>
              <a:rPr lang="en-US" i="1" dirty="0"/>
              <a:t>G</a:t>
            </a:r>
            <a:r>
              <a:rPr lang="en-US" dirty="0"/>
              <a:t>.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Compute </a:t>
            </a:r>
            <a:r>
              <a:rPr lang="en-US" i="1" dirty="0"/>
              <a:t>G</a:t>
            </a:r>
            <a:r>
              <a:rPr lang="en-US" i="1" baseline="30000" dirty="0"/>
              <a:t>T</a:t>
            </a:r>
            <a:r>
              <a:rPr lang="en-US" dirty="0"/>
              <a:t>, the transpose of diagraph </a:t>
            </a:r>
            <a:r>
              <a:rPr lang="en-US" i="1" dirty="0"/>
              <a:t>G</a:t>
            </a:r>
            <a:r>
              <a:rPr lang="en-US" dirty="0"/>
              <a:t>.</a:t>
            </a:r>
          </a:p>
          <a:p>
            <a:pPr marL="800100" lvl="2" indent="0">
              <a:buNone/>
            </a:pPr>
            <a:r>
              <a:rPr lang="en-US" dirty="0"/>
              <a:t>		(Reminder: transpose means same nodes, edges reversed.)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Call </a:t>
            </a:r>
            <a:r>
              <a:rPr lang="en-US" i="1" dirty="0"/>
              <a:t>DFS-sweep(G</a:t>
            </a:r>
            <a:r>
              <a:rPr lang="en-US" i="1" baseline="30000" dirty="0"/>
              <a:t>T</a:t>
            </a:r>
            <a:r>
              <a:rPr lang="en-US" i="1" dirty="0"/>
              <a:t>) </a:t>
            </a:r>
            <a:r>
              <a:rPr lang="en-US" dirty="0"/>
              <a:t>but do the recursive calls on nodes in the order of decreasing </a:t>
            </a:r>
            <a:r>
              <a:rPr lang="en-US" i="1" dirty="0" err="1"/>
              <a:t>u.f</a:t>
            </a:r>
            <a:r>
              <a:rPr lang="en-US" dirty="0"/>
              <a:t>.  (Start with the vertex with largest finish time,…)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The DFS forest produced in Step 3 is the set of SCCs</a:t>
            </a:r>
          </a:p>
          <a:p>
            <a:pPr marL="914400" lvl="1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FC7581-7AC9-C642-A4E2-86264043F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8318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84038-F80E-C24F-8FF5-4E3A39318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Care about the Transpose?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1F8B9-A88C-7C45-BCE2-B03C0FE35B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57274"/>
            <a:ext cx="10972800" cy="2438399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If we call DFS on a node in an SCC, it will visit all nodes in that SCC</a:t>
            </a:r>
          </a:p>
          <a:p>
            <a:pPr lvl="1"/>
            <a:r>
              <a:rPr lang="en-US" dirty="0"/>
              <a:t>But it could leave the SCC and find other nodes </a:t>
            </a:r>
            <a:r>
              <a:rPr lang="en-US" dirty="0">
                <a:sym typeface="Wingdings" pitchFamily="2" charset="2"/>
              </a:rPr>
              <a:t></a:t>
            </a:r>
          </a:p>
          <a:p>
            <a:pPr lvl="1"/>
            <a:r>
              <a:rPr lang="en-US" dirty="0">
                <a:sym typeface="Wingdings" pitchFamily="2" charset="2"/>
              </a:rPr>
              <a:t>Could we prevent that somehow?</a:t>
            </a:r>
          </a:p>
          <a:p>
            <a:r>
              <a:rPr lang="en-US" dirty="0"/>
              <a:t>Note that a digraph and its transpose have the same SCCs</a:t>
            </a:r>
          </a:p>
          <a:p>
            <a:pPr lvl="1"/>
            <a:r>
              <a:rPr lang="en-US" dirty="0"/>
              <a:t>Maybe we can use the fact that edge-directions are reversed in </a:t>
            </a:r>
            <a:r>
              <a:rPr lang="en-US" i="1" dirty="0"/>
              <a:t>G</a:t>
            </a:r>
            <a:r>
              <a:rPr lang="en-US" i="1" baseline="30000" dirty="0"/>
              <a:t>T</a:t>
            </a:r>
            <a:r>
              <a:rPr lang="en-US" dirty="0"/>
              <a:t> to stop DFS from leaving an SCC?</a:t>
            </a:r>
          </a:p>
          <a:p>
            <a:pPr lvl="1"/>
            <a:r>
              <a:rPr lang="en-US" dirty="0"/>
              <a:t>But this depends on the order you choose vertices to do </a:t>
            </a:r>
            <a:r>
              <a:rPr lang="en-US" i="1" dirty="0"/>
              <a:t>DFS-sweep() </a:t>
            </a:r>
            <a:r>
              <a:rPr lang="en-US" dirty="0"/>
              <a:t>in </a:t>
            </a:r>
            <a:r>
              <a:rPr lang="en-US" i="1" dirty="0"/>
              <a:t>G</a:t>
            </a:r>
            <a:r>
              <a:rPr lang="en-US" i="1" baseline="30000" dirty="0"/>
              <a:t>T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448833-3132-8D4C-8D93-2C83D5BD9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16</a:t>
            </a:fld>
            <a:endParaRPr lang="en-US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49C87979-C558-8B49-957D-B3AC00B554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3933191"/>
            <a:ext cx="4598594" cy="2438400"/>
          </a:xfrm>
          <a:prstGeom prst="rect">
            <a:avLst/>
          </a:prstGeom>
        </p:spPr>
      </p:pic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5B2E0003-7E73-444B-B3BE-8BD082C15E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607" y="3842917"/>
            <a:ext cx="4497857" cy="2438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3311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84038-F80E-C24F-8FF5-4E3A39318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Care About Finish Times?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1F8B9-A88C-7C45-BCE2-B03C0FE35B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57274"/>
            <a:ext cx="10972800" cy="2460678"/>
          </a:xfrm>
        </p:spPr>
        <p:txBody>
          <a:bodyPr>
            <a:normAutofit/>
          </a:bodyPr>
          <a:lstStyle/>
          <a:p>
            <a:r>
              <a:rPr lang="en-US" dirty="0"/>
              <a:t>Our algorithm first finds DFS finish times </a:t>
            </a:r>
            <a:r>
              <a:rPr lang="en-US" u="sng" dirty="0"/>
              <a:t>in G</a:t>
            </a:r>
          </a:p>
          <a:p>
            <a:r>
              <a:rPr lang="en-US" dirty="0"/>
              <a:t>Then calls recursive DFS </a:t>
            </a:r>
            <a:r>
              <a:rPr lang="en-US" u="sng" dirty="0"/>
              <a:t>in transpose</a:t>
            </a:r>
            <a:r>
              <a:rPr lang="en-US" dirty="0"/>
              <a:t> from vertex with largest finish time (here, B)</a:t>
            </a:r>
          </a:p>
          <a:p>
            <a:pPr lvl="1"/>
            <a:r>
              <a:rPr lang="en-US" dirty="0"/>
              <a:t>Reversed edges in G</a:t>
            </a:r>
            <a:r>
              <a:rPr lang="en-US" baseline="30000" dirty="0"/>
              <a:t>T</a:t>
            </a:r>
            <a:r>
              <a:rPr lang="en-US" dirty="0"/>
              <a:t> stop it visiting nodes in other SCCs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448833-3132-8D4C-8D93-2C83D5BD9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17</a:t>
            </a:fld>
            <a:endParaRPr lang="en-US"/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5B2E0003-7E73-444B-B3BE-8BD082C15E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8879" y="3429000"/>
            <a:ext cx="4497857" cy="2438399"/>
          </a:xfrm>
          <a:prstGeom prst="rect">
            <a:avLst/>
          </a:prstGeom>
        </p:spPr>
      </p:pic>
      <p:pic>
        <p:nvPicPr>
          <p:cNvPr id="7" name="Picture 6" descr="Diagram, schematic&#10;&#10;Description automatically generated">
            <a:extLst>
              <a:ext uri="{FF2B5EF4-FFF2-40B4-BE49-F238E27FC236}">
                <a16:creationId xmlns:a16="http://schemas.microsoft.com/office/drawing/2014/main" id="{62284658-2E38-6946-8379-EFE9BFE6DC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429000"/>
            <a:ext cx="4802655" cy="2982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6820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84038-F80E-C24F-8FF5-4E3A39318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Care About Finish Times?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1F8B9-A88C-7C45-BCE2-B03C0FE35B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57274"/>
            <a:ext cx="10972800" cy="2460678"/>
          </a:xfrm>
        </p:spPr>
        <p:txBody>
          <a:bodyPr>
            <a:normAutofit/>
          </a:bodyPr>
          <a:lstStyle/>
          <a:p>
            <a:r>
              <a:rPr lang="en-US" dirty="0"/>
              <a:t>After recursive DFS </a:t>
            </a:r>
            <a:r>
              <a:rPr lang="en-US" u="sng" dirty="0"/>
              <a:t>in transpose</a:t>
            </a:r>
            <a:r>
              <a:rPr lang="en-US" dirty="0"/>
              <a:t> finds SCC with containing B,</a:t>
            </a:r>
            <a:br>
              <a:rPr lang="en-US" dirty="0"/>
            </a:br>
            <a:r>
              <a:rPr lang="en-US" dirty="0"/>
              <a:t>next DFS will start from C</a:t>
            </a:r>
          </a:p>
          <a:p>
            <a:pPr lvl="1"/>
            <a:r>
              <a:rPr lang="en-US" dirty="0"/>
              <a:t>Nodes in previously found SCC(s) have been visited</a:t>
            </a:r>
          </a:p>
          <a:p>
            <a:pPr lvl="1"/>
            <a:r>
              <a:rPr lang="en-US" dirty="0"/>
              <a:t>Reversed edges in GT stop it visiting nodes in SCCs yet to be found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448833-3132-8D4C-8D93-2C83D5BD9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18</a:t>
            </a:fld>
            <a:endParaRPr lang="en-US"/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5B2E0003-7E73-444B-B3BE-8BD082C15E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8879" y="3429000"/>
            <a:ext cx="4497857" cy="2438399"/>
          </a:xfrm>
          <a:prstGeom prst="rect">
            <a:avLst/>
          </a:prstGeom>
        </p:spPr>
      </p:pic>
      <p:pic>
        <p:nvPicPr>
          <p:cNvPr id="7" name="Picture 6" descr="Diagram, schematic&#10;&#10;Description automatically generated">
            <a:extLst>
              <a:ext uri="{FF2B5EF4-FFF2-40B4-BE49-F238E27FC236}">
                <a16:creationId xmlns:a16="http://schemas.microsoft.com/office/drawing/2014/main" id="{62284658-2E38-6946-8379-EFE9BFE6DC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429000"/>
            <a:ext cx="4802655" cy="2982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8537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1C5B0-0003-0347-A9FA-9238DE2ED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Ties to Topological Sorting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85B51-1F26-4347-8A2B-B2967A5CF2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47799"/>
            <a:ext cx="10972800" cy="248079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Formal proof of correctness in CLRS, but hopefully from previous slides you’re convinced it works!</a:t>
            </a:r>
          </a:p>
          <a:p>
            <a:r>
              <a:rPr lang="en-US" dirty="0"/>
              <a:t>Note how the use of finish times makes this seem like topological sort.  And it is, if you think of topological ordering for G</a:t>
            </a:r>
            <a:r>
              <a:rPr lang="en-US" baseline="30000" dirty="0"/>
              <a:t>SCC</a:t>
            </a:r>
          </a:p>
          <a:p>
            <a:pPr lvl="1"/>
            <a:r>
              <a:rPr lang="en-US" dirty="0"/>
              <a:t>Topological sort controls the order we do things, and DFS finds all the reachable nodes in an SCC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247142-D67C-4047-A01B-DC6BF3BF0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19</a:t>
            </a:fld>
            <a:endParaRPr lang="en-US"/>
          </a:p>
        </p:txBody>
      </p:sp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EEFEFDC2-FC4E-7944-8805-DC0DE63196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246" y="3959070"/>
            <a:ext cx="3165148" cy="2480792"/>
          </a:xfrm>
          <a:prstGeom prst="rect">
            <a:avLst/>
          </a:prstGeom>
        </p:spPr>
      </p:pic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534FB75B-A0A6-6944-87F6-4E26FBB4BC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3733800"/>
            <a:ext cx="4598594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193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Topological Sorting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Readings:  CLRS 22.4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DACC1BBE-66B1-403A-8C7E-C57A0F3A107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0542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6861A-4A2F-2D4B-9C46-A4C0D3418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Thoughts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87EBF-C808-7F46-8CBF-4701AA357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many interesting problems involving digraphs and DAGs</a:t>
            </a:r>
          </a:p>
          <a:p>
            <a:r>
              <a:rPr lang="en-US" dirty="0"/>
              <a:t>They can model real-world situations</a:t>
            </a:r>
          </a:p>
          <a:p>
            <a:pPr lvl="1"/>
            <a:r>
              <a:rPr lang="en-US" dirty="0"/>
              <a:t>Dependencies, network flows, …</a:t>
            </a:r>
          </a:p>
          <a:p>
            <a:r>
              <a:rPr lang="en-US" dirty="0"/>
              <a:t>DFS is often a valuable strategy to tackle such problems</a:t>
            </a:r>
          </a:p>
          <a:p>
            <a:pPr lvl="1"/>
            <a:r>
              <a:rPr lang="en-US" dirty="0"/>
              <a:t>Not interested in back-edges, since DAGs are acyclic</a:t>
            </a:r>
          </a:p>
          <a:p>
            <a:pPr lvl="1"/>
            <a:r>
              <a:rPr lang="en-US" dirty="0"/>
              <a:t>Ordering, reachability from DFS can be useful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37CB7C-0350-284A-A116-5A968917A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355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Topological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5843" name="Content Placeholder 2"/>
          <p:cNvSpPr>
            <a:spLocks noGrp="1"/>
          </p:cNvSpPr>
          <p:nvPr>
            <p:ph sz="quarter" idx="1"/>
          </p:nvPr>
        </p:nvSpPr>
        <p:spPr>
          <a:xfrm>
            <a:off x="838200" y="1539875"/>
            <a:ext cx="8229600" cy="2498725"/>
          </a:xfrm>
        </p:spPr>
        <p:txBody>
          <a:bodyPr>
            <a:normAutofit/>
          </a:bodyPr>
          <a:lstStyle/>
          <a:p>
            <a:r>
              <a:rPr lang="en-US" dirty="0"/>
              <a:t>Given a </a:t>
            </a:r>
            <a:r>
              <a:rPr lang="en-US" b="1" i="1" dirty="0"/>
              <a:t>directed acyclic graph</a:t>
            </a:r>
            <a:r>
              <a:rPr lang="en-US" dirty="0"/>
              <a:t>, construct a linear ordering of the vertices such that if there is an edge from </a:t>
            </a:r>
            <a:r>
              <a:rPr lang="en-US" i="1" dirty="0"/>
              <a:t>u</a:t>
            </a:r>
            <a:r>
              <a:rPr lang="en-US" dirty="0"/>
              <a:t> to </a:t>
            </a:r>
            <a:r>
              <a:rPr lang="en-US" i="1" dirty="0"/>
              <a:t>v</a:t>
            </a:r>
            <a:r>
              <a:rPr lang="en-US" dirty="0"/>
              <a:t>, then </a:t>
            </a:r>
            <a:r>
              <a:rPr lang="en-US" i="1" dirty="0"/>
              <a:t>u</a:t>
            </a:r>
            <a:r>
              <a:rPr lang="en-US" dirty="0"/>
              <a:t> appears before </a:t>
            </a:r>
            <a:r>
              <a:rPr lang="en-US" i="1" dirty="0"/>
              <a:t>v</a:t>
            </a:r>
            <a:r>
              <a:rPr lang="en-US" dirty="0"/>
              <a:t> in the ordering.</a:t>
            </a:r>
          </a:p>
          <a:p>
            <a:pPr lvl="3"/>
            <a:endParaRPr lang="en-US" dirty="0"/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46012BD-CA83-BB43-B90E-C5E6FCFDA9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9700" y="2844089"/>
            <a:ext cx="4495800" cy="3694824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F40DD3B-080D-5A4F-B781-00A87C04A463}"/>
              </a:ext>
            </a:extLst>
          </p:cNvPr>
          <p:cNvSpPr txBox="1">
            <a:spLocks/>
          </p:cNvSpPr>
          <p:nvPr/>
        </p:nvSpPr>
        <p:spPr>
          <a:xfrm>
            <a:off x="838200" y="4587875"/>
            <a:ext cx="5651500" cy="1335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One valid topological sort is:</a:t>
            </a:r>
          </a:p>
          <a:p>
            <a:pPr marL="457200" lvl="1" indent="0">
              <a:buNone/>
            </a:pPr>
            <a:r>
              <a:rPr lang="en-US" dirty="0"/>
              <a:t>  V1  V6  V8  V3  V2  V7  V4  V5</a:t>
            </a:r>
          </a:p>
        </p:txBody>
      </p:sp>
    </p:spTree>
    <p:extLst>
      <p:ext uri="{BB962C8B-B14F-4D97-AF65-F5344CB8AC3E}">
        <p14:creationId xmlns:p14="http://schemas.microsoft.com/office/powerpoint/2010/main" val="148362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Topological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5843" name="Content Placeholder 2"/>
          <p:cNvSpPr>
            <a:spLocks noGrp="1"/>
          </p:cNvSpPr>
          <p:nvPr>
            <p:ph sz="quarter" idx="1"/>
          </p:nvPr>
        </p:nvSpPr>
        <p:spPr>
          <a:xfrm>
            <a:off x="508000" y="1219200"/>
            <a:ext cx="4749800" cy="4191000"/>
          </a:xfrm>
        </p:spPr>
        <p:txBody>
          <a:bodyPr>
            <a:normAutofit/>
          </a:bodyPr>
          <a:lstStyle/>
          <a:p>
            <a:r>
              <a:rPr lang="en-US" dirty="0"/>
              <a:t>What are allowable orderings I can take all these CS classes?</a:t>
            </a:r>
          </a:p>
          <a:p>
            <a:pPr lvl="1"/>
            <a:r>
              <a:rPr lang="en-US" dirty="0"/>
              <a:t>Note there are many possible orderings</a:t>
            </a:r>
          </a:p>
          <a:p>
            <a:pPr lvl="1"/>
            <a:r>
              <a:rPr lang="en-US" dirty="0"/>
              <a:t>Unlike sorting a list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724808-DD0A-F143-B700-3E7145A52D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999" y="1219200"/>
            <a:ext cx="5074883" cy="5137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144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>
            <a:extLst>
              <a:ext uri="{FF2B5EF4-FFF2-40B4-BE49-F238E27FC236}">
                <a16:creationId xmlns:a16="http://schemas.microsoft.com/office/drawing/2014/main" id="{D931233B-BA68-824C-A8E9-4119EA6B4B3E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Getting Dressed</a:t>
            </a:r>
          </a:p>
        </p:txBody>
      </p:sp>
      <p:sp>
        <p:nvSpPr>
          <p:cNvPr id="59394" name="AutoShape 3">
            <a:extLst>
              <a:ext uri="{FF2B5EF4-FFF2-40B4-BE49-F238E27FC236}">
                <a16:creationId xmlns:a16="http://schemas.microsoft.com/office/drawing/2014/main" id="{CA438876-1F42-6A46-A0DA-273B5A9447C2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286000" y="1524000"/>
            <a:ext cx="1295400" cy="5334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2000" b="1" i="1"/>
              <a:t>Underwear</a:t>
            </a:r>
          </a:p>
        </p:txBody>
      </p:sp>
      <p:sp>
        <p:nvSpPr>
          <p:cNvPr id="59395" name="AutoShape 4">
            <a:extLst>
              <a:ext uri="{FF2B5EF4-FFF2-40B4-BE49-F238E27FC236}">
                <a16:creationId xmlns:a16="http://schemas.microsoft.com/office/drawing/2014/main" id="{E7E4AB4F-DB52-094C-B548-8A783369DDBA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172200" y="1524000"/>
            <a:ext cx="1295400" cy="5334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2000" b="1" i="1"/>
              <a:t>Socks</a:t>
            </a:r>
          </a:p>
        </p:txBody>
      </p:sp>
      <p:sp>
        <p:nvSpPr>
          <p:cNvPr id="59396" name="AutoShape 5">
            <a:extLst>
              <a:ext uri="{FF2B5EF4-FFF2-40B4-BE49-F238E27FC236}">
                <a16:creationId xmlns:a16="http://schemas.microsoft.com/office/drawing/2014/main" id="{A36865D2-5EAA-CE4D-8C44-C5EB7B818B7F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172200" y="2438400"/>
            <a:ext cx="1295400" cy="5334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2000" b="1" i="1"/>
              <a:t>Shoes</a:t>
            </a:r>
          </a:p>
        </p:txBody>
      </p:sp>
      <p:sp>
        <p:nvSpPr>
          <p:cNvPr id="59397" name="AutoShape 6">
            <a:extLst>
              <a:ext uri="{FF2B5EF4-FFF2-40B4-BE49-F238E27FC236}">
                <a16:creationId xmlns:a16="http://schemas.microsoft.com/office/drawing/2014/main" id="{2EB122F4-E93E-8D4C-96DD-5CA456082341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286000" y="2438400"/>
            <a:ext cx="1295400" cy="5334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2000" b="1" i="1"/>
              <a:t>Pants</a:t>
            </a:r>
          </a:p>
        </p:txBody>
      </p:sp>
      <p:sp>
        <p:nvSpPr>
          <p:cNvPr id="59398" name="AutoShape 7">
            <a:extLst>
              <a:ext uri="{FF2B5EF4-FFF2-40B4-BE49-F238E27FC236}">
                <a16:creationId xmlns:a16="http://schemas.microsoft.com/office/drawing/2014/main" id="{2AFF7B3F-D668-3448-99D2-D9066AB1FB32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286000" y="3352800"/>
            <a:ext cx="1295400" cy="5334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2000" b="1" i="1"/>
              <a:t>Belt</a:t>
            </a:r>
          </a:p>
        </p:txBody>
      </p:sp>
      <p:sp>
        <p:nvSpPr>
          <p:cNvPr id="59399" name="AutoShape 8">
            <a:extLst>
              <a:ext uri="{FF2B5EF4-FFF2-40B4-BE49-F238E27FC236}">
                <a16:creationId xmlns:a16="http://schemas.microsoft.com/office/drawing/2014/main" id="{0BFE4F66-DBE4-9B43-8EDE-FBA9387BC507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4267200" y="2819400"/>
            <a:ext cx="1295400" cy="5334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2000" b="1" i="1"/>
              <a:t>Shirt</a:t>
            </a:r>
          </a:p>
        </p:txBody>
      </p:sp>
      <p:sp>
        <p:nvSpPr>
          <p:cNvPr id="59400" name="AutoShape 9">
            <a:extLst>
              <a:ext uri="{FF2B5EF4-FFF2-40B4-BE49-F238E27FC236}">
                <a16:creationId xmlns:a16="http://schemas.microsoft.com/office/drawing/2014/main" id="{E8550D27-CDBA-AD49-9590-434E42A7DC61}"/>
              </a:ext>
            </a:extLst>
          </p:cNvPr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8229600" y="1981200"/>
            <a:ext cx="1295400" cy="5334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2000" b="1" i="1"/>
              <a:t>Watch</a:t>
            </a:r>
          </a:p>
        </p:txBody>
      </p:sp>
      <p:sp>
        <p:nvSpPr>
          <p:cNvPr id="59401" name="AutoShape 10">
            <a:extLst>
              <a:ext uri="{FF2B5EF4-FFF2-40B4-BE49-F238E27FC236}">
                <a16:creationId xmlns:a16="http://schemas.microsoft.com/office/drawing/2014/main" id="{84723846-94E2-C849-8C58-6220C5A047D9}"/>
              </a:ext>
            </a:extLst>
          </p:cNvPr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4267200" y="3733800"/>
            <a:ext cx="1295400" cy="5334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2000" b="1" i="1"/>
              <a:t>Tie</a:t>
            </a:r>
          </a:p>
        </p:txBody>
      </p:sp>
      <p:sp>
        <p:nvSpPr>
          <p:cNvPr id="59402" name="AutoShape 11">
            <a:extLst>
              <a:ext uri="{FF2B5EF4-FFF2-40B4-BE49-F238E27FC236}">
                <a16:creationId xmlns:a16="http://schemas.microsoft.com/office/drawing/2014/main" id="{D02B375D-A479-C644-835F-CDA025BE1ECA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4267200" y="4648200"/>
            <a:ext cx="1295400" cy="5334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2000" b="1" i="1"/>
              <a:t>Jacket</a:t>
            </a:r>
          </a:p>
        </p:txBody>
      </p:sp>
      <p:cxnSp>
        <p:nvCxnSpPr>
          <p:cNvPr id="59403" name="AutoShape 12">
            <a:extLst>
              <a:ext uri="{FF2B5EF4-FFF2-40B4-BE49-F238E27FC236}">
                <a16:creationId xmlns:a16="http://schemas.microsoft.com/office/drawing/2014/main" id="{F4E87781-19B1-5E4C-955C-FE82363CF6B5}"/>
              </a:ext>
            </a:extLst>
          </p:cNvPr>
          <p:cNvCxnSpPr>
            <a:cxnSpLocks noChangeShapeType="1"/>
            <a:stCxn id="59394" idx="2"/>
            <a:endCxn id="59397" idx="0"/>
          </p:cNvCxnSpPr>
          <p:nvPr>
            <p:custDataLst>
              <p:tags r:id="rId11"/>
            </p:custDataLst>
          </p:nvPr>
        </p:nvCxnSpPr>
        <p:spPr bwMode="auto">
          <a:xfrm>
            <a:off x="2933700" y="2071689"/>
            <a:ext cx="0" cy="352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04" name="AutoShape 13">
            <a:extLst>
              <a:ext uri="{FF2B5EF4-FFF2-40B4-BE49-F238E27FC236}">
                <a16:creationId xmlns:a16="http://schemas.microsoft.com/office/drawing/2014/main" id="{884B780A-1A2F-1246-9974-1E26E8800053}"/>
              </a:ext>
            </a:extLst>
          </p:cNvPr>
          <p:cNvCxnSpPr>
            <a:cxnSpLocks noChangeShapeType="1"/>
            <a:stCxn id="59397" idx="2"/>
            <a:endCxn id="59398" idx="0"/>
          </p:cNvCxnSpPr>
          <p:nvPr>
            <p:custDataLst>
              <p:tags r:id="rId12"/>
            </p:custDataLst>
          </p:nvPr>
        </p:nvCxnSpPr>
        <p:spPr bwMode="auto">
          <a:xfrm>
            <a:off x="2933700" y="2986089"/>
            <a:ext cx="0" cy="352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05" name="AutoShape 14">
            <a:extLst>
              <a:ext uri="{FF2B5EF4-FFF2-40B4-BE49-F238E27FC236}">
                <a16:creationId xmlns:a16="http://schemas.microsoft.com/office/drawing/2014/main" id="{E8AAA37D-92BF-6943-867E-1A6961A30186}"/>
              </a:ext>
            </a:extLst>
          </p:cNvPr>
          <p:cNvCxnSpPr>
            <a:cxnSpLocks noChangeShapeType="1"/>
            <a:stCxn id="59399" idx="1"/>
            <a:endCxn id="59398" idx="3"/>
          </p:cNvCxnSpPr>
          <p:nvPr>
            <p:custDataLst>
              <p:tags r:id="rId13"/>
            </p:custDataLst>
          </p:nvPr>
        </p:nvCxnSpPr>
        <p:spPr bwMode="auto">
          <a:xfrm flipH="1">
            <a:off x="3595689" y="3086100"/>
            <a:ext cx="657225" cy="5334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06" name="AutoShape 15">
            <a:extLst>
              <a:ext uri="{FF2B5EF4-FFF2-40B4-BE49-F238E27FC236}">
                <a16:creationId xmlns:a16="http://schemas.microsoft.com/office/drawing/2014/main" id="{94A45BC9-9545-6547-A087-CBB1D2D63210}"/>
              </a:ext>
            </a:extLst>
          </p:cNvPr>
          <p:cNvCxnSpPr>
            <a:cxnSpLocks noChangeShapeType="1"/>
            <a:stCxn id="59399" idx="2"/>
            <a:endCxn id="59401" idx="0"/>
          </p:cNvCxnSpPr>
          <p:nvPr>
            <p:custDataLst>
              <p:tags r:id="rId14"/>
            </p:custDataLst>
          </p:nvPr>
        </p:nvCxnSpPr>
        <p:spPr bwMode="auto">
          <a:xfrm>
            <a:off x="4914900" y="3367089"/>
            <a:ext cx="0" cy="352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07" name="AutoShape 16">
            <a:extLst>
              <a:ext uri="{FF2B5EF4-FFF2-40B4-BE49-F238E27FC236}">
                <a16:creationId xmlns:a16="http://schemas.microsoft.com/office/drawing/2014/main" id="{1985BD3D-4AC5-6B42-911B-FC6DE68761DD}"/>
              </a:ext>
            </a:extLst>
          </p:cNvPr>
          <p:cNvCxnSpPr>
            <a:cxnSpLocks noChangeShapeType="1"/>
            <a:stCxn id="59401" idx="2"/>
            <a:endCxn id="59402" idx="0"/>
          </p:cNvCxnSpPr>
          <p:nvPr>
            <p:custDataLst>
              <p:tags r:id="rId15"/>
            </p:custDataLst>
          </p:nvPr>
        </p:nvCxnSpPr>
        <p:spPr bwMode="auto">
          <a:xfrm>
            <a:off x="4914900" y="4281489"/>
            <a:ext cx="0" cy="352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08" name="AutoShape 17">
            <a:extLst>
              <a:ext uri="{FF2B5EF4-FFF2-40B4-BE49-F238E27FC236}">
                <a16:creationId xmlns:a16="http://schemas.microsoft.com/office/drawing/2014/main" id="{6193F30A-A3BA-B44B-833C-E306896FD5EF}"/>
              </a:ext>
            </a:extLst>
          </p:cNvPr>
          <p:cNvCxnSpPr>
            <a:cxnSpLocks noChangeShapeType="1"/>
            <a:stCxn id="59395" idx="2"/>
            <a:endCxn id="59396" idx="0"/>
          </p:cNvCxnSpPr>
          <p:nvPr>
            <p:custDataLst>
              <p:tags r:id="rId16"/>
            </p:custDataLst>
          </p:nvPr>
        </p:nvCxnSpPr>
        <p:spPr bwMode="auto">
          <a:xfrm>
            <a:off x="6819900" y="2071689"/>
            <a:ext cx="0" cy="352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09" name="AutoShape 18">
            <a:extLst>
              <a:ext uri="{FF2B5EF4-FFF2-40B4-BE49-F238E27FC236}">
                <a16:creationId xmlns:a16="http://schemas.microsoft.com/office/drawing/2014/main" id="{835A1442-6919-7C43-8879-3E845BC07FDB}"/>
              </a:ext>
            </a:extLst>
          </p:cNvPr>
          <p:cNvCxnSpPr>
            <a:cxnSpLocks noChangeShapeType="1"/>
            <a:stCxn id="59394" idx="3"/>
            <a:endCxn id="59396" idx="1"/>
          </p:cNvCxnSpPr>
          <p:nvPr>
            <p:custDataLst>
              <p:tags r:id="rId17"/>
            </p:custDataLst>
          </p:nvPr>
        </p:nvCxnSpPr>
        <p:spPr bwMode="auto">
          <a:xfrm>
            <a:off x="3595689" y="1790700"/>
            <a:ext cx="2562225" cy="9144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10" name="AutoShape 19">
            <a:extLst>
              <a:ext uri="{FF2B5EF4-FFF2-40B4-BE49-F238E27FC236}">
                <a16:creationId xmlns:a16="http://schemas.microsoft.com/office/drawing/2014/main" id="{60B6FA61-D04D-8D40-B6DF-E3F6E9398D1F}"/>
              </a:ext>
            </a:extLst>
          </p:cNvPr>
          <p:cNvCxnSpPr>
            <a:cxnSpLocks noChangeShapeType="1"/>
            <a:stCxn id="59397" idx="3"/>
            <a:endCxn id="59396" idx="1"/>
          </p:cNvCxnSpPr>
          <p:nvPr>
            <p:custDataLst>
              <p:tags r:id="rId18"/>
            </p:custDataLst>
          </p:nvPr>
        </p:nvCxnSpPr>
        <p:spPr bwMode="auto">
          <a:xfrm>
            <a:off x="3595689" y="2705100"/>
            <a:ext cx="25622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435376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0B940-0AD9-BF46-BFA9-9AF0E4E87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2110" y="1752600"/>
            <a:ext cx="9483090" cy="4572000"/>
          </a:xfrm>
        </p:spPr>
        <p:txBody>
          <a:bodyPr rtlCol="0">
            <a:normAutofit fontScale="92500" lnSpcReduction="20000"/>
          </a:bodyPr>
          <a:lstStyle/>
          <a:p>
            <a:pPr>
              <a:defRPr/>
            </a:pPr>
            <a:endParaRPr lang="en-US" dirty="0">
              <a:ea typeface="+mn-ea"/>
            </a:endParaRPr>
          </a:p>
          <a:p>
            <a:pPr>
              <a:defRPr/>
            </a:pPr>
            <a:endParaRPr lang="en-US" dirty="0">
              <a:ea typeface="+mn-ea"/>
            </a:endParaRPr>
          </a:p>
          <a:p>
            <a:pPr>
              <a:defRPr/>
            </a:pPr>
            <a:endParaRPr lang="en-US" dirty="0">
              <a:ea typeface="+mn-ea"/>
            </a:endParaRPr>
          </a:p>
          <a:p>
            <a:pPr>
              <a:defRPr/>
            </a:pPr>
            <a:endParaRPr lang="en-US" dirty="0">
              <a:ea typeface="+mn-ea"/>
            </a:endParaRPr>
          </a:p>
          <a:p>
            <a:pPr>
              <a:defRPr/>
            </a:pPr>
            <a:endParaRPr lang="en-US" dirty="0">
              <a:ea typeface="+mn-ea"/>
            </a:endParaRPr>
          </a:p>
          <a:p>
            <a:pPr>
              <a:defRPr/>
            </a:pPr>
            <a:endParaRPr lang="en-US" dirty="0">
              <a:ea typeface="+mn-ea"/>
            </a:endParaRPr>
          </a:p>
          <a:p>
            <a:pPr>
              <a:defRPr/>
            </a:pPr>
            <a:endParaRPr lang="en-US" dirty="0">
              <a:ea typeface="+mn-ea"/>
            </a:endParaRPr>
          </a:p>
          <a:p>
            <a:pPr>
              <a:defRPr/>
            </a:pPr>
            <a:endParaRPr lang="en-US" dirty="0">
              <a:ea typeface="+mn-ea"/>
            </a:endParaRPr>
          </a:p>
          <a:p>
            <a:pPr>
              <a:defRPr/>
            </a:pPr>
            <a:endParaRPr lang="en-US" dirty="0">
              <a:ea typeface="+mn-ea"/>
            </a:endParaRPr>
          </a:p>
          <a:p>
            <a:pPr marL="0" indent="0">
              <a:buNone/>
              <a:defRPr/>
            </a:pPr>
            <a:r>
              <a:rPr lang="en-US" sz="2600" dirty="0"/>
              <a:t>Topologically sorted vertices appear in reverse order of their finish times!</a:t>
            </a:r>
          </a:p>
        </p:txBody>
      </p:sp>
      <p:sp>
        <p:nvSpPr>
          <p:cNvPr id="60418" name="Title 1">
            <a:extLst>
              <a:ext uri="{FF2B5EF4-FFF2-40B4-BE49-F238E27FC236}">
                <a16:creationId xmlns:a16="http://schemas.microsoft.com/office/drawing/2014/main" id="{03CFB5C1-59F8-9D43-93D0-6CFDAC6F1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We Can Use DFS and Finish Times</a:t>
            </a:r>
          </a:p>
        </p:txBody>
      </p:sp>
      <p:pic>
        <p:nvPicPr>
          <p:cNvPr id="60419" name="Picture 4">
            <a:extLst>
              <a:ext uri="{FF2B5EF4-FFF2-40B4-BE49-F238E27FC236}">
                <a16:creationId xmlns:a16="http://schemas.microsoft.com/office/drawing/2014/main" id="{9C1DEE1D-8F7E-1546-8E40-075A130FF8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1630" y="1392901"/>
            <a:ext cx="8629650" cy="429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20" name="Text Box 37">
            <a:extLst>
              <a:ext uri="{FF2B5EF4-FFF2-40B4-BE49-F238E27FC236}">
                <a16:creationId xmlns:a16="http://schemas.microsoft.com/office/drawing/2014/main" id="{31E626BC-F174-4442-B5C7-05ED31E658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3124200"/>
            <a:ext cx="3429000" cy="833178"/>
          </a:xfrm>
          <a:prstGeom prst="rect">
            <a:avLst/>
          </a:prstGeom>
          <a:noFill/>
          <a:ln w="762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i="1" dirty="0">
                <a:latin typeface="Tahoma" panose="020B0604030504040204" pitchFamily="34" charset="0"/>
              </a:rPr>
              <a:t>This is the same graph with a different layout.</a:t>
            </a:r>
          </a:p>
        </p:txBody>
      </p:sp>
      <p:sp>
        <p:nvSpPr>
          <p:cNvPr id="60421" name="Line 38">
            <a:extLst>
              <a:ext uri="{FF2B5EF4-FFF2-40B4-BE49-F238E27FC236}">
                <a16:creationId xmlns:a16="http://schemas.microsoft.com/office/drawing/2014/main" id="{70184A8D-4E36-C447-909B-04AD8A4BCA7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86600" y="4038600"/>
            <a:ext cx="304800" cy="5334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044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itle 1">
            <a:extLst>
              <a:ext uri="{FF2B5EF4-FFF2-40B4-BE49-F238E27FC236}">
                <a16:creationId xmlns:a16="http://schemas.microsoft.com/office/drawing/2014/main" id="{8BDFA3EE-B247-9B45-A6CA-B8E3E36A8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28601"/>
            <a:ext cx="8229600" cy="631825"/>
          </a:xfrm>
        </p:spPr>
        <p:txBody>
          <a:bodyPr>
            <a:normAutofit fontScale="90000"/>
          </a:bodyPr>
          <a:lstStyle/>
          <a:p>
            <a:r>
              <a:rPr lang="en-US" altLang="en-US">
                <a:latin typeface="Calibri" panose="020F0502020204030204" pitchFamily="34" charset="0"/>
                <a:ea typeface="ＭＳ Ｐゴシック" panose="020B0600070205080204" pitchFamily="34" charset="-128"/>
              </a:rPr>
              <a:t>Topological Sort Algorithm</a:t>
            </a:r>
          </a:p>
        </p:txBody>
      </p:sp>
      <p:sp>
        <p:nvSpPr>
          <p:cNvPr id="20483" name="TextBox 3">
            <a:extLst>
              <a:ext uri="{FF2B5EF4-FFF2-40B4-BE49-F238E27FC236}">
                <a16:creationId xmlns:a16="http://schemas.microsoft.com/office/drawing/2014/main" id="{124A69D0-A687-F446-8F66-D388A097E1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1" y="2438400"/>
            <a:ext cx="5535811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latin typeface="Calibri" panose="020F0502020204030204" pitchFamily="34" charset="0"/>
              </a:rPr>
              <a:t>DFS(G)</a:t>
            </a:r>
          </a:p>
          <a:p>
            <a:r>
              <a:rPr lang="en-US" altLang="en-US">
                <a:solidFill>
                  <a:srgbClr val="FF0000"/>
                </a:solidFill>
                <a:latin typeface="Calibri" panose="020F0502020204030204" pitchFamily="34" charset="0"/>
              </a:rPr>
              <a:t>0 toposort-list = [ ] // empty list</a:t>
            </a:r>
            <a:endParaRPr lang="en-US" altLang="en-US">
              <a:latin typeface="Calibri" panose="020F0502020204030204" pitchFamily="34" charset="0"/>
            </a:endParaRPr>
          </a:p>
          <a:p>
            <a:r>
              <a:rPr lang="en-US" altLang="en-US">
                <a:latin typeface="Calibri" panose="020F0502020204030204" pitchFamily="34" charset="0"/>
              </a:rPr>
              <a:t>1 for each vertex u in G.V</a:t>
            </a:r>
          </a:p>
          <a:p>
            <a:r>
              <a:rPr lang="en-US" altLang="en-US">
                <a:latin typeface="Calibri" panose="020F0502020204030204" pitchFamily="34" charset="0"/>
              </a:rPr>
              <a:t>2       u.color = WHITE</a:t>
            </a:r>
          </a:p>
          <a:p>
            <a:r>
              <a:rPr lang="en-US" altLang="en-US">
                <a:latin typeface="Calibri" panose="020F0502020204030204" pitchFamily="34" charset="0"/>
              </a:rPr>
              <a:t>3       u.</a:t>
            </a:r>
            <a:r>
              <a:rPr lang="el-GR" altLang="en-US">
                <a:latin typeface="Calibri" panose="020F0502020204030204" pitchFamily="34" charset="0"/>
              </a:rPr>
              <a:t>π</a:t>
            </a:r>
            <a:r>
              <a:rPr lang="en-US" altLang="en-US">
                <a:latin typeface="Calibri" panose="020F0502020204030204" pitchFamily="34" charset="0"/>
              </a:rPr>
              <a:t> = NIL</a:t>
            </a:r>
          </a:p>
          <a:p>
            <a:r>
              <a:rPr lang="en-US" altLang="en-US">
                <a:latin typeface="Calibri" panose="020F0502020204030204" pitchFamily="34" charset="0"/>
              </a:rPr>
              <a:t>4 time = 0</a:t>
            </a:r>
          </a:p>
          <a:p>
            <a:r>
              <a:rPr lang="en-US" altLang="en-US">
                <a:latin typeface="Calibri" panose="020F0502020204030204" pitchFamily="34" charset="0"/>
              </a:rPr>
              <a:t>5 for each vertex u in G.V</a:t>
            </a:r>
          </a:p>
          <a:p>
            <a:r>
              <a:rPr lang="en-US" altLang="en-US">
                <a:latin typeface="Calibri" panose="020F0502020204030204" pitchFamily="34" charset="0"/>
              </a:rPr>
              <a:t>6       if u.color == WHITE  // if unseen</a:t>
            </a:r>
          </a:p>
          <a:p>
            <a:pPr>
              <a:buFontTx/>
              <a:buAutoNum type="arabicPlain" startAt="7"/>
            </a:pPr>
            <a:r>
              <a:rPr lang="en-US" altLang="en-US">
                <a:latin typeface="Calibri" panose="020F0502020204030204" pitchFamily="34" charset="0"/>
              </a:rPr>
              <a:t>  DFS-VISIT(G, u)  // explore paths out of u</a:t>
            </a:r>
          </a:p>
          <a:p>
            <a:r>
              <a:rPr lang="en-US" altLang="en-US">
                <a:solidFill>
                  <a:srgbClr val="FF0000"/>
                </a:solidFill>
                <a:latin typeface="Calibri" panose="020F0502020204030204" pitchFamily="34" charset="0"/>
              </a:rPr>
              <a:t>8 // toposort-list contains the result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9BFD4C-D4C1-F048-8047-8BF1A1C1ED58}"/>
              </a:ext>
            </a:extLst>
          </p:cNvPr>
          <p:cNvSpPr txBox="1"/>
          <p:nvPr/>
        </p:nvSpPr>
        <p:spPr>
          <a:xfrm>
            <a:off x="990600" y="1447801"/>
            <a:ext cx="8763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  <a:defRPr/>
            </a:pPr>
            <a:r>
              <a:rPr lang="en-US" sz="2400" dirty="0">
                <a:ea typeface="ＭＳ Ｐゴシック" charset="0"/>
                <a:cs typeface="ＭＳ Ｐゴシック" charset="0"/>
              </a:rPr>
              <a:t>Strategy: modify the two DFS functions so that they order nodes by finish-time in reverse order.  This slide:  DFS “Sweep”.</a:t>
            </a:r>
          </a:p>
        </p:txBody>
      </p:sp>
    </p:spTree>
    <p:extLst>
      <p:ext uri="{BB962C8B-B14F-4D97-AF65-F5344CB8AC3E}">
        <p14:creationId xmlns:p14="http://schemas.microsoft.com/office/powerpoint/2010/main" val="2788001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itle 1">
            <a:extLst>
              <a:ext uri="{FF2B5EF4-FFF2-40B4-BE49-F238E27FC236}">
                <a16:creationId xmlns:a16="http://schemas.microsoft.com/office/drawing/2014/main" id="{5BEDDCEA-AA79-9C43-BAEF-F779F7FC8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28601"/>
            <a:ext cx="8229600" cy="631825"/>
          </a:xfrm>
        </p:spPr>
        <p:txBody>
          <a:bodyPr>
            <a:normAutofit fontScale="90000"/>
          </a:bodyPr>
          <a:lstStyle/>
          <a:p>
            <a:r>
              <a:rPr lang="en-US" altLang="en-US">
                <a:latin typeface="Calibri" panose="020F0502020204030204" pitchFamily="34" charset="0"/>
                <a:ea typeface="ＭＳ Ｐゴシック" panose="020B0600070205080204" pitchFamily="34" charset="-128"/>
              </a:rPr>
              <a:t>Topological Sort Algorithm</a:t>
            </a:r>
          </a:p>
        </p:txBody>
      </p:sp>
      <p:sp>
        <p:nvSpPr>
          <p:cNvPr id="62466" name="TextBox 3">
            <a:extLst>
              <a:ext uri="{FF2B5EF4-FFF2-40B4-BE49-F238E27FC236}">
                <a16:creationId xmlns:a16="http://schemas.microsoft.com/office/drawing/2014/main" id="{8FCA770D-B9F0-5F45-A684-BEF101128C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1325" y="1524000"/>
            <a:ext cx="8499475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dirty="0">
                <a:latin typeface="Calibri" panose="020F0502020204030204" pitchFamily="34" charset="0"/>
              </a:rPr>
              <a:t>DFS-VISIT(G, u)</a:t>
            </a:r>
          </a:p>
          <a:p>
            <a:r>
              <a:rPr lang="en-US" altLang="en-US" dirty="0">
                <a:latin typeface="Calibri" panose="020F0502020204030204" pitchFamily="34" charset="0"/>
              </a:rPr>
              <a:t>1   time = time + 1  // white vertex u has just been discovered</a:t>
            </a:r>
          </a:p>
          <a:p>
            <a:r>
              <a:rPr lang="en-US" altLang="en-US" dirty="0">
                <a:latin typeface="Calibri" panose="020F0502020204030204" pitchFamily="34" charset="0"/>
              </a:rPr>
              <a:t>2   </a:t>
            </a:r>
            <a:r>
              <a:rPr lang="en-US" altLang="en-US" dirty="0" err="1">
                <a:latin typeface="Calibri" panose="020F0502020204030204" pitchFamily="34" charset="0"/>
              </a:rPr>
              <a:t>u.d</a:t>
            </a:r>
            <a:r>
              <a:rPr lang="en-US" altLang="en-US" dirty="0">
                <a:latin typeface="Calibri" panose="020F0502020204030204" pitchFamily="34" charset="0"/>
              </a:rPr>
              <a:t> = time  // discovery time of u</a:t>
            </a:r>
          </a:p>
          <a:p>
            <a:r>
              <a:rPr lang="en-US" altLang="en-US" dirty="0">
                <a:latin typeface="Calibri" panose="020F0502020204030204" pitchFamily="34" charset="0"/>
              </a:rPr>
              <a:t>3   </a:t>
            </a:r>
            <a:r>
              <a:rPr lang="en-US" altLang="en-US" dirty="0" err="1">
                <a:latin typeface="Calibri" panose="020F0502020204030204" pitchFamily="34" charset="0"/>
              </a:rPr>
              <a:t>u.color</a:t>
            </a:r>
            <a:r>
              <a:rPr lang="en-US" altLang="en-US" dirty="0">
                <a:latin typeface="Calibri" panose="020F0502020204030204" pitchFamily="34" charset="0"/>
              </a:rPr>
              <a:t> = GRAY  // mark as seen</a:t>
            </a:r>
          </a:p>
          <a:p>
            <a:r>
              <a:rPr lang="en-US" altLang="en-US" dirty="0">
                <a:latin typeface="Calibri" panose="020F0502020204030204" pitchFamily="34" charset="0"/>
              </a:rPr>
              <a:t>4   for each v in </a:t>
            </a:r>
            <a:r>
              <a:rPr lang="en-US" altLang="en-US" dirty="0" err="1">
                <a:latin typeface="Calibri" panose="020F0502020204030204" pitchFamily="34" charset="0"/>
              </a:rPr>
              <a:t>G.Adj</a:t>
            </a:r>
            <a:r>
              <a:rPr lang="en-US" altLang="en-US" dirty="0">
                <a:latin typeface="Calibri" panose="020F0502020204030204" pitchFamily="34" charset="0"/>
              </a:rPr>
              <a:t>[u]  // explore edge (u, v)</a:t>
            </a:r>
          </a:p>
          <a:p>
            <a:r>
              <a:rPr lang="en-US" altLang="en-US" dirty="0">
                <a:latin typeface="Calibri" panose="020F0502020204030204" pitchFamily="34" charset="0"/>
              </a:rPr>
              <a:t>5       if </a:t>
            </a:r>
            <a:r>
              <a:rPr lang="en-US" altLang="en-US" dirty="0" err="1">
                <a:latin typeface="Calibri" panose="020F0502020204030204" pitchFamily="34" charset="0"/>
              </a:rPr>
              <a:t>v.color</a:t>
            </a:r>
            <a:r>
              <a:rPr lang="en-US" altLang="en-US" dirty="0">
                <a:latin typeface="Calibri" panose="020F0502020204030204" pitchFamily="34" charset="0"/>
              </a:rPr>
              <a:t> == WHITE   // if unseen</a:t>
            </a:r>
          </a:p>
          <a:p>
            <a:r>
              <a:rPr lang="en-US" altLang="en-US" dirty="0">
                <a:latin typeface="Calibri" panose="020F0502020204030204" pitchFamily="34" charset="0"/>
              </a:rPr>
              <a:t>6           v.</a:t>
            </a:r>
            <a:r>
              <a:rPr lang="el-GR" altLang="en-US" dirty="0">
                <a:latin typeface="Calibri" panose="020F0502020204030204" pitchFamily="34" charset="0"/>
              </a:rPr>
              <a:t>π</a:t>
            </a:r>
            <a:r>
              <a:rPr lang="en-US" altLang="en-US" dirty="0">
                <a:latin typeface="Calibri" panose="020F0502020204030204" pitchFamily="34" charset="0"/>
              </a:rPr>
              <a:t> = u</a:t>
            </a:r>
          </a:p>
          <a:p>
            <a:r>
              <a:rPr lang="en-US" altLang="en-US" dirty="0">
                <a:latin typeface="Calibri" panose="020F0502020204030204" pitchFamily="34" charset="0"/>
              </a:rPr>
              <a:t>7           DFS-VISIT(G, v)  // explore paths out of v (i.e., go </a:t>
            </a:r>
            <a:r>
              <a:rPr lang="ja-JP" altLang="en-US">
                <a:latin typeface="Calibri" panose="020F0502020204030204" pitchFamily="34" charset="0"/>
              </a:rPr>
              <a:t>“</a:t>
            </a:r>
            <a:r>
              <a:rPr lang="en-US" altLang="ja-JP" dirty="0">
                <a:latin typeface="Calibri" panose="020F0502020204030204" pitchFamily="34" charset="0"/>
              </a:rPr>
              <a:t>deeper</a:t>
            </a:r>
            <a:r>
              <a:rPr lang="ja-JP" altLang="en-US">
                <a:latin typeface="Calibri" panose="020F0502020204030204" pitchFamily="34" charset="0"/>
              </a:rPr>
              <a:t>”</a:t>
            </a:r>
            <a:r>
              <a:rPr lang="en-US" altLang="ja-JP" dirty="0">
                <a:latin typeface="Calibri" panose="020F0502020204030204" pitchFamily="34" charset="0"/>
              </a:rPr>
              <a:t>)</a:t>
            </a:r>
          </a:p>
          <a:p>
            <a:r>
              <a:rPr lang="en-US" altLang="en-US" dirty="0">
                <a:latin typeface="Calibri" panose="020F0502020204030204" pitchFamily="34" charset="0"/>
              </a:rPr>
              <a:t>8   </a:t>
            </a:r>
            <a:r>
              <a:rPr lang="en-US" altLang="en-US" dirty="0" err="1">
                <a:latin typeface="Calibri" panose="020F0502020204030204" pitchFamily="34" charset="0"/>
              </a:rPr>
              <a:t>u.color</a:t>
            </a:r>
            <a:r>
              <a:rPr lang="en-US" altLang="en-US" dirty="0">
                <a:latin typeface="Calibri" panose="020F0502020204030204" pitchFamily="34" charset="0"/>
              </a:rPr>
              <a:t> = BLACK  // u is finished</a:t>
            </a:r>
          </a:p>
          <a:p>
            <a:r>
              <a:rPr lang="en-US" altLang="en-US" dirty="0">
                <a:latin typeface="Calibri" panose="020F0502020204030204" pitchFamily="34" charset="0"/>
              </a:rPr>
              <a:t>9   time = time + 1</a:t>
            </a:r>
          </a:p>
          <a:p>
            <a:r>
              <a:rPr lang="en-US" altLang="en-US" dirty="0">
                <a:latin typeface="Calibri" panose="020F0502020204030204" pitchFamily="34" charset="0"/>
              </a:rPr>
              <a:t>10 </a:t>
            </a:r>
            <a:r>
              <a:rPr lang="en-US" altLang="en-US" dirty="0" err="1">
                <a:latin typeface="Calibri" panose="020F0502020204030204" pitchFamily="34" charset="0"/>
              </a:rPr>
              <a:t>u.f</a:t>
            </a:r>
            <a:r>
              <a:rPr lang="en-US" altLang="en-US" dirty="0">
                <a:latin typeface="Calibri" panose="020F0502020204030204" pitchFamily="34" charset="0"/>
              </a:rPr>
              <a:t> = time  // finish time of u</a:t>
            </a:r>
          </a:p>
          <a:p>
            <a:r>
              <a:rPr lang="en-US" altLang="en-US" dirty="0">
                <a:solidFill>
                  <a:srgbClr val="FF0000"/>
                </a:solidFill>
                <a:latin typeface="Calibri" panose="020F0502020204030204" pitchFamily="34" charset="0"/>
              </a:rPr>
              <a:t>11 </a:t>
            </a:r>
            <a:r>
              <a:rPr lang="en-US" altLang="en-US" dirty="0" err="1">
                <a:solidFill>
                  <a:srgbClr val="FF0000"/>
                </a:solidFill>
                <a:latin typeface="Calibri" panose="020F0502020204030204" pitchFamily="34" charset="0"/>
              </a:rPr>
              <a:t>toposort-list.prepend</a:t>
            </a:r>
            <a:r>
              <a:rPr lang="en-US" altLang="en-US" dirty="0">
                <a:solidFill>
                  <a:srgbClr val="FF0000"/>
                </a:solidFill>
                <a:latin typeface="Calibri" panose="020F0502020204030204" pitchFamily="34" charset="0"/>
              </a:rPr>
              <a:t>(u)</a:t>
            </a:r>
          </a:p>
        </p:txBody>
      </p:sp>
    </p:spTree>
    <p:extLst>
      <p:ext uri="{BB962C8B-B14F-4D97-AF65-F5344CB8AC3E}">
        <p14:creationId xmlns:p14="http://schemas.microsoft.com/office/powerpoint/2010/main" val="3235894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>
            <a:extLst>
              <a:ext uri="{FF2B5EF4-FFF2-40B4-BE49-F238E27FC236}">
                <a16:creationId xmlns:a16="http://schemas.microsoft.com/office/drawing/2014/main" id="{221B1AB1-53B8-E149-ACF6-8E773294C5B0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Forward vs. Reverse</a:t>
            </a:r>
          </a:p>
        </p:txBody>
      </p:sp>
      <p:sp>
        <p:nvSpPr>
          <p:cNvPr id="63490" name="Rectangle 3">
            <a:extLst>
              <a:ext uri="{FF2B5EF4-FFF2-40B4-BE49-F238E27FC236}">
                <a16:creationId xmlns:a16="http://schemas.microsoft.com/office/drawing/2014/main" id="{4984E737-6804-5944-AE74-2B7E1ED9A651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en-US">
                <a:ea typeface="ＭＳ Ｐゴシック" panose="020B0600070205080204" pitchFamily="34" charset="-128"/>
              </a:rPr>
              <a:t>Topological sort is a type of sort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Implies an ordering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Can sort backwards, of course</a:t>
            </a:r>
          </a:p>
          <a:p>
            <a:pPr lvl="1"/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Forward topological order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If edge </a:t>
            </a:r>
            <a:r>
              <a:rPr lang="en-US" altLang="en-US" b="1">
                <a:ea typeface="ＭＳ Ｐゴシック" panose="020B0600070205080204" pitchFamily="34" charset="-128"/>
              </a:rPr>
              <a:t>vw</a:t>
            </a:r>
            <a:r>
              <a:rPr lang="en-US" altLang="en-US">
                <a:ea typeface="ＭＳ Ｐゴシック" panose="020B0600070205080204" pitchFamily="34" charset="-128"/>
              </a:rPr>
              <a:t> in graph, then topo[</a:t>
            </a:r>
            <a:r>
              <a:rPr lang="en-US" altLang="en-US" b="1">
                <a:ea typeface="ＭＳ Ｐゴシック" panose="020B0600070205080204" pitchFamily="34" charset="-128"/>
              </a:rPr>
              <a:t>v</a:t>
            </a:r>
            <a:r>
              <a:rPr lang="en-US" altLang="en-US">
                <a:ea typeface="ＭＳ Ｐゴシック" panose="020B0600070205080204" pitchFamily="34" charset="-128"/>
              </a:rPr>
              <a:t>] &lt; topo[</a:t>
            </a:r>
            <a:r>
              <a:rPr lang="en-US" altLang="en-US" b="1">
                <a:ea typeface="ＭＳ Ｐゴシック" panose="020B0600070205080204" pitchFamily="34" charset="-128"/>
              </a:rPr>
              <a:t>w</a:t>
            </a:r>
            <a:r>
              <a:rPr lang="en-US" altLang="en-US">
                <a:ea typeface="ＭＳ Ｐゴシック" panose="020B0600070205080204" pitchFamily="34" charset="-128"/>
              </a:rPr>
              <a:t>]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Reverse topological order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If edge </a:t>
            </a:r>
            <a:r>
              <a:rPr lang="en-US" altLang="en-US" b="1">
                <a:ea typeface="ＭＳ Ｐゴシック" panose="020B0600070205080204" pitchFamily="34" charset="-128"/>
              </a:rPr>
              <a:t>vw</a:t>
            </a:r>
            <a:r>
              <a:rPr lang="en-US" altLang="en-US">
                <a:ea typeface="ＭＳ Ｐゴシック" panose="020B0600070205080204" pitchFamily="34" charset="-128"/>
              </a:rPr>
              <a:t> in graph, then topo[</a:t>
            </a:r>
            <a:r>
              <a:rPr lang="en-US" altLang="en-US" b="1">
                <a:ea typeface="ＭＳ Ｐゴシック" panose="020B0600070205080204" pitchFamily="34" charset="-128"/>
              </a:rPr>
              <a:t>v</a:t>
            </a:r>
            <a:r>
              <a:rPr lang="en-US" altLang="en-US">
                <a:ea typeface="ＭＳ Ｐゴシック" panose="020B0600070205080204" pitchFamily="34" charset="-128"/>
              </a:rPr>
              <a:t>] &gt; topo[</a:t>
            </a:r>
            <a:r>
              <a:rPr lang="en-US" altLang="en-US" b="1">
                <a:ea typeface="ＭＳ Ｐゴシック" panose="020B0600070205080204" pitchFamily="34" charset="-128"/>
              </a:rPr>
              <a:t>w</a:t>
            </a:r>
            <a:r>
              <a:rPr lang="en-US" altLang="en-US">
                <a:ea typeface="ＭＳ Ｐゴシック" panose="020B0600070205080204" pitchFamily="34" charset="-128"/>
              </a:rPr>
              <a:t>]</a:t>
            </a:r>
          </a:p>
          <a:p>
            <a:pPr lvl="1"/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And, every directed graph has a transpose, which means… (see next slide)</a:t>
            </a:r>
          </a:p>
          <a:p>
            <a:pPr lvl="1"/>
            <a:endParaRPr lang="en-US" altLang="en-US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8112014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CS4102-SlimGra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S4102-SlimGray" id="{0C9D6FD0-6105-1D4A-B9A3-9200ED4C5EEE}" vid="{94664388-EB31-D042-8A81-6F2F7AEB9E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CS4102-SlimGray</Template>
  <TotalTime>39890</TotalTime>
  <Words>1143</Words>
  <Application>Microsoft Macintosh PowerPoint</Application>
  <PresentationFormat>Widescreen</PresentationFormat>
  <Paragraphs>156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Helvetica Neue Thin</vt:lpstr>
      <vt:lpstr>Tahoma</vt:lpstr>
      <vt:lpstr>Times New Roman</vt:lpstr>
      <vt:lpstr>CS4102-SlimGray</vt:lpstr>
      <vt:lpstr>Using DFS for Topological Sorting and Strongly Connected Components</vt:lpstr>
      <vt:lpstr>Topological Sorting</vt:lpstr>
      <vt:lpstr>Topological Sort</vt:lpstr>
      <vt:lpstr>Topological Sort</vt:lpstr>
      <vt:lpstr>Getting Dressed</vt:lpstr>
      <vt:lpstr>We Can Use DFS and Finish Times</vt:lpstr>
      <vt:lpstr>Topological Sort Algorithm</vt:lpstr>
      <vt:lpstr>Topological Sort Algorithm</vt:lpstr>
      <vt:lpstr>Forward vs. Reverse</vt:lpstr>
      <vt:lpstr>What’s an Edge Mean?</vt:lpstr>
      <vt:lpstr>Strongly Connected Components in a Digraph</vt:lpstr>
      <vt:lpstr>Strongly Connected Components (SCCs)</vt:lpstr>
      <vt:lpstr>SCC Example</vt:lpstr>
      <vt:lpstr>Component Graph</vt:lpstr>
      <vt:lpstr>How to Decompose Graph into SCCs</vt:lpstr>
      <vt:lpstr>Why Do We Care about the Transpose?</vt:lpstr>
      <vt:lpstr>Why Do We Care About Finish Times?</vt:lpstr>
      <vt:lpstr>Why Do We Care About Finish Times?</vt:lpstr>
      <vt:lpstr>Ties to Topological Sorting</vt:lpstr>
      <vt:lpstr>Final Thoughts</vt:lpstr>
    </vt:vector>
  </TitlesOfParts>
  <Company>UVA SEAS Computer Science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njb2b</dc:creator>
  <cp:lastModifiedBy>Horton, Tom (tbh3f)</cp:lastModifiedBy>
  <cp:revision>846</cp:revision>
  <cp:lastPrinted>2020-02-12T20:02:02Z</cp:lastPrinted>
  <dcterms:created xsi:type="dcterms:W3CDTF">2017-08-21T20:54:06Z</dcterms:created>
  <dcterms:modified xsi:type="dcterms:W3CDTF">2021-03-09T03:04:48Z</dcterms:modified>
</cp:coreProperties>
</file>