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3"/>
  </p:notesMasterIdLst>
  <p:sldIdLst>
    <p:sldId id="517" r:id="rId2"/>
    <p:sldId id="294" r:id="rId3"/>
    <p:sldId id="520" r:id="rId4"/>
    <p:sldId id="420" r:id="rId5"/>
    <p:sldId id="523" r:id="rId6"/>
    <p:sldId id="403" r:id="rId7"/>
    <p:sldId id="529" r:id="rId8"/>
    <p:sldId id="536" r:id="rId9"/>
    <p:sldId id="426" r:id="rId10"/>
    <p:sldId id="412" r:id="rId11"/>
    <p:sldId id="537" r:id="rId12"/>
    <p:sldId id="413" r:id="rId13"/>
    <p:sldId id="527" r:id="rId14"/>
    <p:sldId id="414" r:id="rId15"/>
    <p:sldId id="415" r:id="rId16"/>
    <p:sldId id="431" r:id="rId17"/>
    <p:sldId id="528" r:id="rId18"/>
    <p:sldId id="433" r:id="rId19"/>
    <p:sldId id="521" r:id="rId20"/>
    <p:sldId id="360" r:id="rId21"/>
    <p:sldId id="363" r:id="rId22"/>
    <p:sldId id="364" r:id="rId23"/>
    <p:sldId id="522" r:id="rId24"/>
    <p:sldId id="367" r:id="rId25"/>
    <p:sldId id="368" r:id="rId26"/>
    <p:sldId id="369" r:id="rId27"/>
    <p:sldId id="370" r:id="rId28"/>
    <p:sldId id="533" r:id="rId29"/>
    <p:sldId id="535" r:id="rId30"/>
    <p:sldId id="259" r:id="rId31"/>
    <p:sldId id="299" r:id="rId32"/>
    <p:sldId id="261" r:id="rId33"/>
    <p:sldId id="260" r:id="rId34"/>
    <p:sldId id="262" r:id="rId35"/>
    <p:sldId id="263" r:id="rId36"/>
    <p:sldId id="269" r:id="rId37"/>
    <p:sldId id="264" r:id="rId38"/>
    <p:sldId id="531" r:id="rId39"/>
    <p:sldId id="404" r:id="rId40"/>
    <p:sldId id="524" r:id="rId41"/>
    <p:sldId id="421" r:id="rId42"/>
    <p:sldId id="422" r:id="rId43"/>
    <p:sldId id="424" r:id="rId44"/>
    <p:sldId id="423" r:id="rId45"/>
    <p:sldId id="409" r:id="rId46"/>
    <p:sldId id="410" r:id="rId47"/>
    <p:sldId id="525" r:id="rId48"/>
    <p:sldId id="425" r:id="rId49"/>
    <p:sldId id="411" r:id="rId50"/>
    <p:sldId id="427" r:id="rId51"/>
    <p:sldId id="52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30"/>
    <p:restoredTop sz="92588" autoAdjust="0"/>
  </p:normalViewPr>
  <p:slideViewPr>
    <p:cSldViewPr>
      <p:cViewPr varScale="1">
        <p:scale>
          <a:sx n="117" d="100"/>
          <a:sy n="117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284416A2-106F-F44D-89D1-F4F5DC65B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5183B936-B0A8-C043-B8F8-60333BB7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D1BEF369-ED94-8446-B248-2E378E152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5D5FAA-E557-D44A-BFB7-AF10973B23DD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9895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2.png"/><Relationship Id="rId7" Type="http://schemas.openxmlformats.org/officeDocument/2006/relationships/image" Target="../media/image1112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13.jpeg"/><Relationship Id="rId5" Type="http://schemas.openxmlformats.org/officeDocument/2006/relationships/image" Target="../media/image34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/>
              <a:t>Heaps and Heapsort</a:t>
            </a:r>
            <a:br>
              <a:rPr lang="en-US" dirty="0"/>
            </a:br>
            <a:r>
              <a:rPr lang="en-US" dirty="0"/>
              <a:t>Strassen’s Algorithm for Matrix Multiplication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F9211AE-72F7-7344-8FC2-8FD17528F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Building a Heap using Heapify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C9F29E6-3EB4-064C-A119-EFF5555CB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Starts at lowest level non-leaf node, goes up to root, calling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 for each node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Do this example:  [3, 1, 4, 2, 7, 11, 9, 8, 15, 12]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Also see Figure 6.3 (next slide)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 of correctness?  Loop invariant is this: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  At the start of the for-loop, each node i+1,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  i+2,…, n is the root of a max-heap.</a:t>
            </a:r>
          </a:p>
        </p:txBody>
      </p:sp>
      <p:pic>
        <p:nvPicPr>
          <p:cNvPr id="23555" name="Picture 1" descr="Preview.png">
            <a:extLst>
              <a:ext uri="{FF2B5EF4-FFF2-40B4-BE49-F238E27FC236}">
                <a16:creationId xmlns:a16="http://schemas.microsoft.com/office/drawing/2014/main" id="{2A04E964-6CAB-8543-8B2B-2E8A8C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17410"/>
            <a:ext cx="4356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0977-BC0F-6E4C-A0E2-0F71DA78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20BF2-BF90-0048-AA88-19FB24F0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AA7F4C77-FA64-E745-88C4-EA472F340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"/>
            <a:ext cx="8458200" cy="65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A858363-2694-214D-AD3D-97CA193C0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Build-Max-Heap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9AE8AA-83BF-6B49-BABF-11AA0140D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call to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 costs 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 time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 are O(n) calls to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Upper bound on running time: O(</a:t>
            </a:r>
            <a:r>
              <a:rPr lang="en-US" altLang="en-US" dirty="0" err="1">
                <a:ea typeface="ＭＳ Ｐゴシック" panose="020B0600070205080204" pitchFamily="34" charset="-128"/>
              </a:rPr>
              <a:t>nlgn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the tight bound is: O(n)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Smaller sub-heaps at the bottom of tree are shorter,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there are more of them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for analysis</a:t>
            </a:r>
          </a:p>
        </p:txBody>
      </p:sp>
    </p:spTree>
    <p:extLst>
      <p:ext uri="{BB962C8B-B14F-4D97-AF65-F5344CB8AC3E}">
        <p14:creationId xmlns:p14="http://schemas.microsoft.com/office/powerpoint/2010/main" val="270409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5FADC9B-EA4B-7045-8C1C-20BC17EE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 of Heaps, Priority Queues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79548FB-5DEA-114E-BBFC-7B6B4BD8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Many!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(oh yeah) we were trying to sort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What’s our strategy?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I’ll tell you this:  it’s kind of like selection-sort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Now, you tell me what you think it is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(If you already know, let someone else try to figure this out.)</a:t>
            </a:r>
          </a:p>
        </p:txBody>
      </p:sp>
    </p:spTree>
    <p:extLst>
      <p:ext uri="{BB962C8B-B14F-4D97-AF65-F5344CB8AC3E}">
        <p14:creationId xmlns:p14="http://schemas.microsoft.com/office/powerpoint/2010/main" val="80294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E851415-1429-3A49-BFC6-B8E61D37C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Heapsort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663529-6177-D64D-9D32-68D128C93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103632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Maximum element is stored at the root (1</a:t>
            </a:r>
            <a:r>
              <a:rPr lang="en-US" baseline="30000" dirty="0"/>
              <a:t>st</a:t>
            </a:r>
            <a:r>
              <a:rPr lang="en-US" dirty="0"/>
              <a:t> item in the list)</a:t>
            </a:r>
          </a:p>
          <a:p>
            <a:pPr>
              <a:defRPr/>
            </a:pPr>
            <a:r>
              <a:rPr lang="en-US" dirty="0"/>
              <a:t>Exchange it with the last element</a:t>
            </a:r>
          </a:p>
          <a:p>
            <a:pPr>
              <a:defRPr/>
            </a:pPr>
            <a:r>
              <a:rPr lang="en-US" dirty="0"/>
              <a:t>Call Max-</a:t>
            </a:r>
            <a:r>
              <a:rPr lang="en-US" dirty="0" err="1"/>
              <a:t>Heapify</a:t>
            </a:r>
            <a:r>
              <a:rPr lang="en-US" dirty="0"/>
              <a:t> on the root, but with a heap-size that decrements</a:t>
            </a:r>
          </a:p>
          <a:p>
            <a:pPr lvl="1">
              <a:defRPr/>
            </a:pPr>
            <a:r>
              <a:rPr lang="en-US" dirty="0">
                <a:sym typeface="MT Extra" charset="0"/>
              </a:rPr>
              <a:t>Note that we need a way to say how much of A is part of the current heap.  How can we do this?</a:t>
            </a:r>
          </a:p>
          <a:p>
            <a:pPr marL="457200" lvl="1" indent="0">
              <a:buNone/>
              <a:defRPr/>
            </a:pPr>
            <a:endParaRPr lang="en-US" dirty="0">
              <a:sym typeface="MT Extra" charset="0"/>
            </a:endParaRPr>
          </a:p>
        </p:txBody>
      </p:sp>
      <p:pic>
        <p:nvPicPr>
          <p:cNvPr id="26627" name="Picture 1" descr="Preview.png">
            <a:extLst>
              <a:ext uri="{FF2B5EF4-FFF2-40B4-BE49-F238E27FC236}">
                <a16:creationId xmlns:a16="http://schemas.microsoft.com/office/drawing/2014/main" id="{0515952B-BC9F-844A-A83C-96117DBE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48768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43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5332326-565B-2341-AB4E-EF22E1D1D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Heapsort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6221FC58-AED6-284D-A5F6-667C95CBC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Build-Max-Heap takes O(n)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of the n-1 calls to Max-Heapify takes O(lgn)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Total time: O(nlgn)</a:t>
            </a:r>
          </a:p>
        </p:txBody>
      </p:sp>
    </p:spTree>
    <p:extLst>
      <p:ext uri="{BB962C8B-B14F-4D97-AF65-F5344CB8AC3E}">
        <p14:creationId xmlns:p14="http://schemas.microsoft.com/office/powerpoint/2010/main" val="234265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1F0C830-FC7F-6147-99FA-3358A056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 You Understand?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C755515-FC63-3346-BAAC-45AA004A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Answer these: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Show how array is rearranged when heap-sorting the heap you got when you built one from this list: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[3, 1, 4, 2, 7, 11, 9, 8, 15, 12]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Also, see Figure 6.4  (next slide)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you say anything about Heapsort’s behavior if the array is already sorted?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you say anything about Heapsort’s behavior if the array is in “reverse sorted” order?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20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F326799E-BCA0-DB4A-AB13-13EE1A06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9698" name="Picture 3" descr="Preview.png">
            <a:extLst>
              <a:ext uri="{FF2B5EF4-FFF2-40B4-BE49-F238E27FC236}">
                <a16:creationId xmlns:a16="http://schemas.microsoft.com/office/drawing/2014/main" id="{1773A9E4-B024-504D-8C13-0B1E511C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17463"/>
            <a:ext cx="74041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4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6457DAA5-75D1-3F40-B67B-13EF7808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50E9625-B35E-234E-98E0-24E1FC65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ADT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Generally useful concept. We’ll see it again.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Binary Heap Data Structure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 effective implementation of ADT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Most basic operations are O(lg n)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operation: used to changing a heap at its root, and then restoring it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One gotcha (which we’ll see later): how to update priority of item at position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Heapsort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W(n) is O(n lg n)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In-place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2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Chapter 6 on Heaps and Heapsort</a:t>
            </a:r>
          </a:p>
          <a:p>
            <a:r>
              <a:rPr lang="en-US" dirty="0"/>
              <a:t>CLSR Section 4.2 on Strassen’s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blipFill>
                <a:blip r:embed="rId8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4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309372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5EA83C-F496-354C-A925-6903954A1A59}"/>
              </a:ext>
            </a:extLst>
          </p:cNvPr>
          <p:cNvSpPr txBox="1"/>
          <p:nvPr/>
        </p:nvSpPr>
        <p:spPr>
          <a:xfrm>
            <a:off x="8737600" y="5576958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/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5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2C6-6678-B84F-A552-FB1A405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Algorithm with Better Recurrence?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B1DB-3262-D546-8DB8-C2E61D34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/>
                <a:r>
                  <a:rPr lang="en-US" dirty="0"/>
                  <a:t>We’ve got a recurrence and want to improve things.</a:t>
                </a:r>
                <a:br>
                  <a:rPr lang="en-US" dirty="0"/>
                </a:br>
                <a:r>
                  <a:rPr lang="en-US" dirty="0"/>
                  <a:t>You know how the Master Theorem works.</a:t>
                </a:r>
                <a:br>
                  <a:rPr lang="en-US" dirty="0"/>
                </a:br>
                <a:r>
                  <a:rPr lang="en-US" dirty="0"/>
                  <a:t>What can we change to make it better?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Reduce the number of subproblems.</a:t>
                </a:r>
              </a:p>
              <a:p>
                <a:pPr lvl="1"/>
                <a:r>
                  <a:rPr lang="en-US" dirty="0"/>
                  <a:t>Reduce the order class of the non-recursive work.</a:t>
                </a:r>
                <a:br>
                  <a:rPr lang="en-US" dirty="0"/>
                </a:br>
                <a:r>
                  <a:rPr lang="en-US" dirty="0"/>
                  <a:t>(OK to do more non-recursive work if new f(n) is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blipFill>
                <a:blip r:embed="rId2"/>
                <a:stretch>
                  <a:fillRect l="-1651" r="-413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1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991124" y="23687"/>
            <a:ext cx="2353276" cy="24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4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595279" y="3840710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1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63167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66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143000"/>
            <a:ext cx="6054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</p:spTree>
    <p:extLst>
      <p:ext uri="{BB962C8B-B14F-4D97-AF65-F5344CB8AC3E}">
        <p14:creationId xmlns:p14="http://schemas.microsoft.com/office/powerpoint/2010/main" val="30842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78EE-1367-A849-B3C9-D172EC8F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CC39F-183B-8E4B-8152-1725AC5D2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board puzzle with a nice divide</a:t>
            </a:r>
            <a:br>
              <a:rPr lang="en-US" dirty="0"/>
            </a:br>
            <a:r>
              <a:rPr lang="en-US" dirty="0"/>
              <a:t>and conquer solution.</a:t>
            </a:r>
            <a:br>
              <a:rPr lang="en-US" dirty="0"/>
            </a:br>
            <a:r>
              <a:rPr lang="en-US" dirty="0"/>
              <a:t>(For those of you tired of manipulating lists!)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2940B-FCA1-7645-969B-4B3948B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967-4FAF-A14A-BAFE-8C9690C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Board 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5AF5-1779-F145-8521-9A2BBFAC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E1FDB4-6E93-D74D-B340-B649576F0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220788"/>
                <a:ext cx="5867400" cy="137852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b="1" u="sng" dirty="0"/>
                  <a:t>The Goal</a:t>
                </a:r>
                <a:endParaRPr lang="en-US" sz="28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dirty="0"/>
                  <a:t>Can you cover an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8</m:t>
                    </m:r>
                    <m:r>
                      <a:rPr lang="en-US" sz="2800" i="1">
                        <a:latin typeface="Cambria Math"/>
                      </a:rPr>
                      <m:t>×8</m:t>
                    </m:r>
                  </m:oMath>
                </a14:m>
                <a:r>
                  <a:rPr lang="en-US" sz="2800" dirty="0"/>
                  <a:t> grid with 1 square missing using “</a:t>
                </a:r>
                <a:r>
                  <a:rPr lang="en-US" sz="2800" dirty="0" err="1"/>
                  <a:t>trominoes</a:t>
                </a:r>
                <a:r>
                  <a:rPr lang="en-US" sz="2800" dirty="0"/>
                  <a:t>?”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E1FDB4-6E93-D74D-B340-B649576F0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0788"/>
                <a:ext cx="5867400" cy="1378525"/>
              </a:xfrm>
              <a:prstGeom prst="rect">
                <a:avLst/>
              </a:prstGeom>
              <a:blipFill>
                <a:blip r:embed="rId2"/>
                <a:stretch>
                  <a:fillRect t="-8257" b="-146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9EC8C56-B94A-E843-AD6C-5786F9E6D829}"/>
              </a:ext>
            </a:extLst>
          </p:cNvPr>
          <p:cNvGrpSpPr/>
          <p:nvPr/>
        </p:nvGrpSpPr>
        <p:grpSpPr>
          <a:xfrm>
            <a:off x="1600200" y="2335484"/>
            <a:ext cx="3657600" cy="3657600"/>
            <a:chOff x="1728019" y="2819400"/>
            <a:chExt cx="3657600" cy="3657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54AED5-5D49-8248-AAF0-8DFFF4545305}"/>
                </a:ext>
              </a:extLst>
            </p:cNvPr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B3B0AF-8F42-B446-A70A-3277F031D32C}"/>
                </a:ext>
              </a:extLst>
            </p:cNvPr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A960AC-BFDD-CE40-8A61-835C46A9CCD7}"/>
                </a:ext>
              </a:extLst>
            </p:cNvPr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352C-A6F7-EA4D-9476-1EF2BAEF93D5}"/>
                </a:ext>
              </a:extLst>
            </p:cNvPr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9C1439-5059-3B48-9E05-C5D01C402E6A}"/>
                </a:ext>
              </a:extLst>
            </p:cNvPr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3CAA94-58A4-5F40-B598-1C6B03DC1581}"/>
                </a:ext>
              </a:extLst>
            </p:cNvPr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2FBE96-0ADB-B04B-8EB1-3EC7E9DF23AC}"/>
                </a:ext>
              </a:extLst>
            </p:cNvPr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2CBA83-82AF-134B-8384-7632BB5F9526}"/>
                </a:ext>
              </a:extLst>
            </p:cNvPr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09439-2307-A34D-A5D8-4AC418C89425}"/>
                </a:ext>
              </a:extLst>
            </p:cNvPr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8D66CF-369A-4946-BAA8-F7F9057C3983}"/>
                </a:ext>
              </a:extLst>
            </p:cNvPr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AF0568-07D1-A640-891A-57C22EADA7EB}"/>
                </a:ext>
              </a:extLst>
            </p:cNvPr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D2A133-D4DA-F84A-81BF-FB1004DF1FD0}"/>
                </a:ext>
              </a:extLst>
            </p:cNvPr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284847-FAB4-2742-9E87-F204F77EBF42}"/>
                </a:ext>
              </a:extLst>
            </p:cNvPr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04355-77D4-0441-B412-5CC07835AB1D}"/>
                </a:ext>
              </a:extLst>
            </p:cNvPr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F8D94-87D6-794F-AC81-A25AE347714A}"/>
                </a:ext>
              </a:extLst>
            </p:cNvPr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54D853-2407-1C49-AFEB-2EF428B47428}"/>
                </a:ext>
              </a:extLst>
            </p:cNvPr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17E121-6314-684A-8FD2-8939567445B0}"/>
                </a:ext>
              </a:extLst>
            </p:cNvPr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B6CA46-E62F-6F41-B622-E04CAE1D6385}"/>
                </a:ext>
              </a:extLst>
            </p:cNvPr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E73B16-94BA-4C46-A090-FDFF35A5AFF2}"/>
                </a:ext>
              </a:extLst>
            </p:cNvPr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D18947-6EF0-EC42-B3C0-47EE38A5F9B2}"/>
                </a:ext>
              </a:extLst>
            </p:cNvPr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83EDA0-8EAB-1642-B972-23C11D922DC8}"/>
                </a:ext>
              </a:extLst>
            </p:cNvPr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422521-2A85-D744-ACB5-7817436D543E}"/>
                </a:ext>
              </a:extLst>
            </p:cNvPr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4026F7-4EDE-C04B-B21D-B75FFD686D8F}"/>
                </a:ext>
              </a:extLst>
            </p:cNvPr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BD08F2-C954-3D44-8530-41DDE68A9EBA}"/>
                </a:ext>
              </a:extLst>
            </p:cNvPr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9E00C6-3336-BD4F-8A8C-2FF6F75CDEC0}"/>
                </a:ext>
              </a:extLst>
            </p:cNvPr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BD3AC1-74B9-974E-B8FD-DDFCA5976195}"/>
                </a:ext>
              </a:extLst>
            </p:cNvPr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630699-B38E-E443-8277-4C7196049122}"/>
                </a:ext>
              </a:extLst>
            </p:cNvPr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4BAF1-C1D2-334A-94B8-505BD7A75459}"/>
                </a:ext>
              </a:extLst>
            </p:cNvPr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3B7C32-7898-2F41-A809-B6F72808F33F}"/>
                </a:ext>
              </a:extLst>
            </p:cNvPr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7657CA-5255-3F47-9849-0D7C6CB08628}"/>
                </a:ext>
              </a:extLst>
            </p:cNvPr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A8D409-459B-E34E-BC92-EA967F940B3F}"/>
                </a:ext>
              </a:extLst>
            </p:cNvPr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12073-D1E0-E140-A6E8-69C75D59C3AC}"/>
                </a:ext>
              </a:extLst>
            </p:cNvPr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4D3B0C-A5D5-744A-8F2B-D9F19E86514F}"/>
                </a:ext>
              </a:extLst>
            </p:cNvPr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3EF7A1-8293-C848-BC38-769084BCBB36}"/>
                </a:ext>
              </a:extLst>
            </p:cNvPr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3E878A-311E-9C4D-B021-4FF06494F21D}"/>
                </a:ext>
              </a:extLst>
            </p:cNvPr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36C660-31F6-E64C-8040-80EA15EAD868}"/>
                </a:ext>
              </a:extLst>
            </p:cNvPr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8D17CC-B7B7-224C-83E6-D315C2FCF0FB}"/>
                </a:ext>
              </a:extLst>
            </p:cNvPr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3C4475-02C9-264C-A1D3-9FEC619375D3}"/>
                </a:ext>
              </a:extLst>
            </p:cNvPr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7EE78E-B1BC-6A43-8CAA-85B877AE9563}"/>
                </a:ext>
              </a:extLst>
            </p:cNvPr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DC52D0-CF01-BB40-8134-FB2034DD2660}"/>
                </a:ext>
              </a:extLst>
            </p:cNvPr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5A143B-76C1-BC48-836E-44752615DA7E}"/>
                </a:ext>
              </a:extLst>
            </p:cNvPr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B32B54-F2FC-3C4D-BBC3-4D454188B563}"/>
                </a:ext>
              </a:extLst>
            </p:cNvPr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0423B6-597B-4042-8D33-0BA3B619D86C}"/>
                </a:ext>
              </a:extLst>
            </p:cNvPr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A36B1CF-F0D5-364B-A984-B9074C6411E1}"/>
                </a:ext>
              </a:extLst>
            </p:cNvPr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7DE52D-94FF-7C4A-BE60-0DE54DD07606}"/>
                </a:ext>
              </a:extLst>
            </p:cNvPr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F1A2D2-D473-C44C-872B-3B34A8F519ED}"/>
                </a:ext>
              </a:extLst>
            </p:cNvPr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C6D467-E917-534E-ABD9-94EB3D04E4A6}"/>
                </a:ext>
              </a:extLst>
            </p:cNvPr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F75FA7-E8E9-2847-ABE6-4B7C4A903CDC}"/>
                </a:ext>
              </a:extLst>
            </p:cNvPr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6257C8C-87C2-954F-BF47-AE21622784BB}"/>
                </a:ext>
              </a:extLst>
            </p:cNvPr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7701795-2A6A-4E4C-8650-457A8ECAD168}"/>
                </a:ext>
              </a:extLst>
            </p:cNvPr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7F0EE0-AE78-834B-9BEB-034EDF566EC4}"/>
                </a:ext>
              </a:extLst>
            </p:cNvPr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FE4AB0E-7327-BE48-9778-8BFE2252ADD0}"/>
                </a:ext>
              </a:extLst>
            </p:cNvPr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F49563-1A54-CA47-B1B4-35F37E1112D7}"/>
                </a:ext>
              </a:extLst>
            </p:cNvPr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EEA463-7E82-9B41-9E01-539D8915FD4F}"/>
                </a:ext>
              </a:extLst>
            </p:cNvPr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A1A47B-890E-1C45-A8A1-535D6EBAA30B}"/>
                </a:ext>
              </a:extLst>
            </p:cNvPr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1A0FF5-6C8E-804D-A29C-7881C25E29C9}"/>
                </a:ext>
              </a:extLst>
            </p:cNvPr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3D8B596-AB71-3A49-9366-EB0BF78FFD5B}"/>
                </a:ext>
              </a:extLst>
            </p:cNvPr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DBD362-CF9C-514B-A142-EB5263B93E51}"/>
                </a:ext>
              </a:extLst>
            </p:cNvPr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F7DCBEB-DF02-B544-9461-A7B91BFEFDC2}"/>
                </a:ext>
              </a:extLst>
            </p:cNvPr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3CF2D8-E65D-F740-98CE-9A99F66766D9}"/>
                </a:ext>
              </a:extLst>
            </p:cNvPr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527B9E-2699-154C-A03D-19ADEDBB61D9}"/>
                </a:ext>
              </a:extLst>
            </p:cNvPr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1A27D18-1642-484F-A47E-5A7810F385CF}"/>
                </a:ext>
              </a:extLst>
            </p:cNvPr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47D8DBE-0CE2-8D41-802B-054A1150E4D8}"/>
                </a:ext>
              </a:extLst>
            </p:cNvPr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041E0E-79A4-0047-ADF3-3C15DD44F1A8}"/>
                </a:ext>
              </a:extLst>
            </p:cNvPr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511C31-A9CB-2E4D-AC50-C54B312C901F}"/>
              </a:ext>
            </a:extLst>
          </p:cNvPr>
          <p:cNvGrpSpPr/>
          <p:nvPr/>
        </p:nvGrpSpPr>
        <p:grpSpPr>
          <a:xfrm>
            <a:off x="7391400" y="3589097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37A875-F3F4-AC42-AD13-2A17C9F40EA9}"/>
                </a:ext>
              </a:extLst>
            </p:cNvPr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3749692-8BE1-C54B-9A55-0872B49E988E}"/>
                </a:ext>
              </a:extLst>
            </p:cNvPr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14BD740-3713-5F41-9C6D-1FD193D21CD0}"/>
                </a:ext>
              </a:extLst>
            </p:cNvPr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2E6F60B-D686-C54B-A669-D455A95DEE18}"/>
              </a:ext>
            </a:extLst>
          </p:cNvPr>
          <p:cNvSpPr txBox="1"/>
          <p:nvPr/>
        </p:nvSpPr>
        <p:spPr>
          <a:xfrm>
            <a:off x="1828803" y="1878287"/>
            <a:ext cx="341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cover this board?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28AB5D-0916-A046-8E7E-E34EF1462D78}"/>
              </a:ext>
            </a:extLst>
          </p:cNvPr>
          <p:cNvSpPr txBox="1"/>
          <p:nvPr/>
        </p:nvSpPr>
        <p:spPr>
          <a:xfrm>
            <a:off x="7065102" y="3028210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these?</a:t>
            </a:r>
          </a:p>
        </p:txBody>
      </p:sp>
    </p:spTree>
    <p:extLst>
      <p:ext uri="{BB962C8B-B14F-4D97-AF65-F5344CB8AC3E}">
        <p14:creationId xmlns:p14="http://schemas.microsoft.com/office/powerpoint/2010/main" val="210223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18" y="5968428"/>
            <a:ext cx="466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larger boards?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21" y="5562602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Divide the board into quadrants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0"/>
            <a:ext cx="641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 a </a:t>
            </a:r>
            <a:r>
              <a:rPr lang="en-US" sz="3200" dirty="0" err="1"/>
              <a:t>tromino</a:t>
            </a:r>
            <a:r>
              <a:rPr lang="en-US" sz="3200" dirty="0"/>
              <a:t> to occupy the three quadrants without the missing piece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0800000">
            <a:off x="5751908" y="2895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4" name="Rectangle 73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5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43400" y="15240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72200" y="15240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43400" y="33528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172200" y="33528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62200" y="5410203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quadrant is now a smaller </a:t>
            </a:r>
            <a:r>
              <a:rPr lang="en-US" sz="3200" dirty="0" err="1"/>
              <a:t>subproblem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92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-0.03334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2581E-6 L 0.03334 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-0.04166 -0.0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03334 -0.044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 </a:t>
            </a:r>
            <a:r>
              <a:rPr lang="en-US" sz="3200" b="1" dirty="0">
                <a:solidFill>
                  <a:srgbClr val="FF33CC"/>
                </a:solidFill>
              </a:rPr>
              <a:t>Recursively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2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first algorithmic technique!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1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65525" y="1523998"/>
            <a:ext cx="3657601" cy="3657604"/>
            <a:chOff x="2841522" y="1523998"/>
            <a:chExt cx="3657601" cy="3657604"/>
          </a:xfrm>
        </p:grpSpPr>
        <p:grpSp>
          <p:nvGrpSpPr>
            <p:cNvPr id="4" name="Group 3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399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798638"/>
            <a:ext cx="109728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together solutions to </a:t>
            </a:r>
            <a:r>
              <a:rPr lang="en-US" dirty="0" err="1"/>
              <a:t>subproblems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3752864" y="1337079"/>
            <a:ext cx="833409" cy="817684"/>
            <a:chOff x="2667000" y="1295400"/>
            <a:chExt cx="4038600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2667000" y="1295400"/>
              <a:ext cx="1828800" cy="1828800"/>
              <a:chOff x="2841523" y="1524000"/>
              <a:chExt cx="1828800" cy="1828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76800" y="1295400"/>
              <a:ext cx="1828800" cy="1828800"/>
              <a:chOff x="4670323" y="1524000"/>
              <a:chExt cx="1828800" cy="1828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703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27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84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41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703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27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584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41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703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27523" y="24384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84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041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703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27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84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41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67000" y="3429000"/>
              <a:ext cx="1828800" cy="1828800"/>
              <a:chOff x="2841523" y="3352800"/>
              <a:chExt cx="1828800" cy="1828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41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98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55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131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41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98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55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131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41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98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755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131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41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98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2131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3429000"/>
              <a:ext cx="1828800" cy="1828800"/>
              <a:chOff x="4670323" y="3352800"/>
              <a:chExt cx="1828800" cy="18288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03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27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41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703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27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84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41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703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4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41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703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27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84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41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7315200" y="3276600"/>
            <a:ext cx="817684" cy="817684"/>
            <a:chOff x="5976352" y="3352800"/>
            <a:chExt cx="408096" cy="408096"/>
          </a:xfrm>
        </p:grpSpPr>
        <p:grpSp>
          <p:nvGrpSpPr>
            <p:cNvPr id="168" name="Group 167"/>
            <p:cNvGrpSpPr/>
            <p:nvPr/>
          </p:nvGrpSpPr>
          <p:grpSpPr>
            <a:xfrm>
              <a:off x="5976352" y="3352800"/>
              <a:ext cx="408096" cy="408096"/>
              <a:chOff x="2841523" y="1524000"/>
              <a:chExt cx="1828800" cy="1828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Connector 235"/>
            <p:cNvCxnSpPr/>
            <p:nvPr/>
          </p:nvCxnSpPr>
          <p:spPr>
            <a:xfrm>
              <a:off x="6180400" y="3352800"/>
              <a:ext cx="0" cy="4080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976352" y="3556848"/>
              <a:ext cx="40809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 rot="16200000">
              <a:off x="6078376" y="3454824"/>
              <a:ext cx="204048" cy="204048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45" name="Rectangle 24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7320695" y="4220346"/>
            <a:ext cx="835526" cy="822595"/>
            <a:chOff x="6200042" y="4631642"/>
            <a:chExt cx="408842" cy="408842"/>
          </a:xfrm>
        </p:grpSpPr>
        <p:sp>
          <p:nvSpPr>
            <p:cNvPr id="280" name="Rectangle 279"/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 rot="16200000">
            <a:off x="7315202" y="4211133"/>
            <a:ext cx="841021" cy="841021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267" name="Rectangle 26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601460" y="5334003"/>
            <a:ext cx="847343" cy="847343"/>
            <a:chOff x="2841522" y="1523998"/>
            <a:chExt cx="3657601" cy="3657604"/>
          </a:xfrm>
        </p:grpSpPr>
        <p:grpSp>
          <p:nvGrpSpPr>
            <p:cNvPr id="359" name="Group 358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425" name="Rectangle 42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22" name="Rectangle 4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9" name="Rectangle 41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6" name="Rectangle 41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3" name="Rectangle 41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0" name="Rectangle 4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Rectangle 40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4" name="Rectangle 40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1" name="Rectangle 400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8" name="Rectangle 3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5" name="Rectangle 39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2" name="Rectangle 39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89" name="Rectangle 38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6" name="Rectangle 3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3" name="Rectangle 38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910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B4AE-6BA6-4D4F-A4AB-EB34BF001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Slides Reviewing Heaps from CS2150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2C22B-2FDB-5B46-84CA-8FB9D67F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code and terminology from CLRS Chapter on Heapsort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7362B-FF1E-DA47-AE65-A67C92E4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7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561B60B-D4A3-6F4A-A1F3-ACDCE3C34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Binary Heap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19906F25-51E5-3B4A-977D-2D216A0C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Implemented as an array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Viewed as a nearly complete binary tree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tree node corresponds to an array element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 tree levels filled except possibly the lowest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Example in Figure 6.1</a:t>
            </a:r>
          </a:p>
        </p:txBody>
      </p:sp>
    </p:spTree>
    <p:extLst>
      <p:ext uri="{BB962C8B-B14F-4D97-AF65-F5344CB8AC3E}">
        <p14:creationId xmlns:p14="http://schemas.microsoft.com/office/powerpoint/2010/main" val="3636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6D8C51BD-CBE5-E94A-A3C7-1DA4453D4F2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Reminders, Terminology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3D94ABB4-2F57-F64E-B2EA-2BC836FAAB4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10972800" cy="4754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ea typeface="ＭＳ Ｐゴシック" panose="020B0600070205080204" pitchFamily="34" charset="-128"/>
              </a:rPr>
              <a:t>ADT</a:t>
            </a:r>
            <a:r>
              <a:rPr lang="en-US" altLang="en-US" sz="2800" dirty="0">
                <a:ea typeface="ＭＳ Ｐゴシック" panose="020B0600070205080204" pitchFamily="34" charset="-128"/>
              </a:rPr>
              <a:t> Priority Queue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</a:t>
            </a:r>
            <a:r>
              <a:rPr lang="fr-FR" altLang="ja-JP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an ADT?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What’s high priority?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Operations?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How is data stored?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Heap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structure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almost-complete binary tree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condition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order property: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At any given node j, value[j] has higher priority than either of its child nodes</a:t>
            </a:r>
            <a:r>
              <a:rPr lang="fr-FR" altLang="ja-JP" sz="2000" dirty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 values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Heaps are weakly sorted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Higher priority: large or small?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Max-heap vs min-heap</a:t>
            </a:r>
          </a:p>
        </p:txBody>
      </p:sp>
    </p:spTree>
    <p:extLst>
      <p:ext uri="{BB962C8B-B14F-4D97-AF65-F5344CB8AC3E}">
        <p14:creationId xmlns:p14="http://schemas.microsoft.com/office/powerpoint/2010/main" val="914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40100213-CADC-424C-BE94-6B0AC09D5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Indices of Key Nodes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9EA4A47-A34E-5E4C-A542-46E244466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Root: 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Given index i of a node: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Parent(i) = floor(i/2)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Left-child(i) = 2i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Right-child(i) = 2i+1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Multiplying by 2 goes down a level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Dividing by 2 goes up a level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Question: How do these change if we index the list from 0 (like Python, Java, etc.)?</a:t>
            </a:r>
          </a:p>
        </p:txBody>
      </p:sp>
    </p:spTree>
    <p:extLst>
      <p:ext uri="{BB962C8B-B14F-4D97-AF65-F5344CB8AC3E}">
        <p14:creationId xmlns:p14="http://schemas.microsoft.com/office/powerpoint/2010/main" val="3707623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48365A3-5047-254C-AB7C-453B55E2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Heap Stored in Array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F19492C-0F2A-3840-9CE5-908E006C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4267200"/>
            <a:ext cx="8255000" cy="205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p. 152 in text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a </a:t>
            </a:r>
            <a:r>
              <a:rPr lang="en-US" altLang="en-US" b="1">
                <a:ea typeface="ＭＳ Ｐゴシック" panose="020B0600070205080204" pitchFamily="34" charset="-128"/>
              </a:rPr>
              <a:t>node</a:t>
            </a:r>
            <a:r>
              <a:rPr lang="en-US" altLang="en-US">
                <a:ea typeface="ＭＳ Ｐゴシック" panose="020B0600070205080204" pitchFamily="34" charset="-128"/>
              </a:rPr>
              <a:t>: Length of the longest path from the node to a leaf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the </a:t>
            </a:r>
            <a:r>
              <a:rPr lang="en-US" altLang="en-US" b="1">
                <a:ea typeface="ＭＳ Ｐゴシック" panose="020B0600070205080204" pitchFamily="34" charset="-128"/>
              </a:rPr>
              <a:t>heap</a:t>
            </a:r>
            <a:r>
              <a:rPr lang="en-US" altLang="en-US">
                <a:ea typeface="ＭＳ Ｐゴシック" panose="020B0600070205080204" pitchFamily="34" charset="-128"/>
              </a:rPr>
              <a:t>: Height of the root (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(lgn))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267" name="Picture 3" descr="Preview.png">
            <a:extLst>
              <a:ext uri="{FF2B5EF4-FFF2-40B4-BE49-F238E27FC236}">
                <a16:creationId xmlns:a16="http://schemas.microsoft.com/office/drawing/2014/main" id="{75274A85-4BE5-9449-974A-708CE2C1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7747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076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3D1A877A-3BF6-1E47-B651-938C83E8811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Heap Algorithms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7C3BB6A-F34E-6340-ACED-5D6EDFF594E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Let’s work with max-heaps for now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Define a set of simple heap operations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Traverse tree, thus logarithmic complexity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Highest priority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At the root.  Just return it.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Insert an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Add after the nth item (end of list)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Out of place?  Swap with parent.  Repeat, pushing it up the tree until in proper place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Remove an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Hmm...</a:t>
            </a:r>
          </a:p>
        </p:txBody>
      </p:sp>
    </p:spTree>
    <p:extLst>
      <p:ext uri="{BB962C8B-B14F-4D97-AF65-F5344CB8AC3E}">
        <p14:creationId xmlns:p14="http://schemas.microsoft.com/office/powerpoint/2010/main" val="1651793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56138D0-364E-D241-B2F9-0044AE5E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Book’s Heap Operations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BD19329-768B-9C46-AD17-F659E7017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: Restores heap-property (O(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Build-Max-Heap: Creates max-heap from unordered array (O(n))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Heapsort: Sorts an array in place (O(</a:t>
            </a:r>
            <a:r>
              <a:rPr lang="en-US" altLang="en-US" dirty="0" err="1">
                <a:ea typeface="ＭＳ Ｐゴシック" panose="020B0600070205080204" pitchFamily="34" charset="-128"/>
              </a:rPr>
              <a:t>nlgn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Max-Heap-Insert, Heap-Extract-Max, Heap-Maximum: Implement a priority queue (O(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7059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A577E74A-F373-4047-8D25-36B34176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Max-Heap-Insert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3DC2-7419-F74A-8986-E60454AA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Here’s Python.  Not quite than the same as in CLRS text, p. 164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b="1" dirty="0"/>
              <a:t>def </a:t>
            </a:r>
            <a:r>
              <a:rPr lang="en-US" sz="2800" b="1" dirty="0" err="1"/>
              <a:t>max_heap_insert</a:t>
            </a:r>
            <a:r>
              <a:rPr lang="en-US" sz="2800" b="1" dirty="0"/>
              <a:t>(A, key):</a:t>
            </a:r>
          </a:p>
          <a:p>
            <a:pPr marL="0" indent="0">
              <a:buNone/>
              <a:defRPr/>
            </a:pPr>
            <a:r>
              <a:rPr lang="en-US" sz="2800" b="1" dirty="0"/>
              <a:t>    </a:t>
            </a:r>
            <a:r>
              <a:rPr lang="en-US" sz="2800" b="1" dirty="0" err="1"/>
              <a:t>A.append</a:t>
            </a:r>
            <a:r>
              <a:rPr lang="en-US" sz="2800" b="1" dirty="0"/>
              <a:t>(None)  # grow list by one</a:t>
            </a:r>
          </a:p>
          <a:p>
            <a:pPr marL="0" indent="0">
              <a:buNone/>
              <a:defRPr/>
            </a:pPr>
            <a:r>
              <a:rPr lang="en-US" sz="2800" b="1" dirty="0"/>
              <a:t>    </a:t>
            </a:r>
            <a:r>
              <a:rPr lang="en-US" sz="2800" b="1" dirty="0" err="1"/>
              <a:t>i</a:t>
            </a:r>
            <a:r>
              <a:rPr lang="en-US" sz="2800" b="1" dirty="0"/>
              <a:t> = </a:t>
            </a:r>
            <a:r>
              <a:rPr lang="en-US" sz="2800" b="1" dirty="0" err="1"/>
              <a:t>len</a:t>
            </a:r>
            <a:r>
              <a:rPr lang="en-US" sz="2800" b="1" dirty="0"/>
              <a:t>(A)</a:t>
            </a:r>
          </a:p>
          <a:p>
            <a:pPr marL="0" indent="0">
              <a:buNone/>
              <a:defRPr/>
            </a:pPr>
            <a:r>
              <a:rPr lang="en-US" sz="2800" b="1" dirty="0"/>
              <a:t>    while (</a:t>
            </a:r>
            <a:r>
              <a:rPr lang="en-US" sz="2800" b="1" dirty="0" err="1"/>
              <a:t>i</a:t>
            </a:r>
            <a:r>
              <a:rPr lang="en-US" sz="2800" b="1" dirty="0"/>
              <a:t>&gt;1 and A[</a:t>
            </a:r>
            <a:r>
              <a:rPr lang="en-US" sz="2800" b="1" dirty="0" err="1"/>
              <a:t>i</a:t>
            </a:r>
            <a:r>
              <a:rPr lang="en-US" sz="2800" b="1" dirty="0"/>
              <a:t>//2] &lt; key):</a:t>
            </a:r>
          </a:p>
          <a:p>
            <a:pPr marL="0" indent="0">
              <a:buNone/>
              <a:defRPr/>
            </a:pPr>
            <a:r>
              <a:rPr lang="en-US" sz="2800" b="1" dirty="0"/>
              <a:t>        A[</a:t>
            </a:r>
            <a:r>
              <a:rPr lang="en-US" sz="2800" b="1" dirty="0" err="1"/>
              <a:t>i</a:t>
            </a:r>
            <a:r>
              <a:rPr lang="en-US" sz="2800" b="1" dirty="0"/>
              <a:t>] = A[</a:t>
            </a:r>
            <a:r>
              <a:rPr lang="en-US" sz="2800" b="1" dirty="0" err="1"/>
              <a:t>i</a:t>
            </a:r>
            <a:r>
              <a:rPr lang="en-US" sz="2800" b="1" dirty="0"/>
              <a:t>//2]</a:t>
            </a:r>
          </a:p>
          <a:p>
            <a:pPr marL="0" indent="0">
              <a:buNone/>
              <a:defRPr/>
            </a:pPr>
            <a:r>
              <a:rPr lang="en-US" sz="2800" b="1" dirty="0"/>
              <a:t>        </a:t>
            </a:r>
            <a:r>
              <a:rPr lang="en-US" sz="2800" b="1" dirty="0" err="1"/>
              <a:t>i</a:t>
            </a:r>
            <a:r>
              <a:rPr lang="en-US" sz="2800" b="1" dirty="0"/>
              <a:t> = </a:t>
            </a:r>
            <a:r>
              <a:rPr lang="en-US" sz="2800" b="1" dirty="0" err="1"/>
              <a:t>i</a:t>
            </a:r>
            <a:r>
              <a:rPr lang="en-US" sz="2800" b="1" dirty="0"/>
              <a:t>//2</a:t>
            </a:r>
          </a:p>
          <a:p>
            <a:pPr marL="0" indent="0">
              <a:buNone/>
              <a:defRPr/>
            </a:pPr>
            <a:r>
              <a:rPr lang="en-US" sz="2800" b="1" dirty="0"/>
              <a:t>    A[</a:t>
            </a:r>
            <a:r>
              <a:rPr lang="en-US" sz="2800" b="1" dirty="0" err="1"/>
              <a:t>i</a:t>
            </a:r>
            <a:r>
              <a:rPr lang="en-US" sz="2800" b="1" dirty="0"/>
              <a:t>] = key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973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1EF3959-F0AF-104E-B968-993B27637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Maintaining the Heap Property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C629D2F-95AE-A644-85C9-4A4C5CF3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(A,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 known as “</a:t>
            </a:r>
            <a:r>
              <a:rPr lang="en-US" altLang="ja-JP" dirty="0" err="1">
                <a:ea typeface="ＭＳ Ｐゴシック" panose="020B0600070205080204" pitchFamily="34" charset="-128"/>
              </a:rPr>
              <a:t>fixheap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siftdown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percolate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Assumptions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left and right subtree of node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are max-heaps, but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might be smaller than its children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Value at A[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is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pushed down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the heap to restore the heap property.  How?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Find larger of two children of current node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current node is out-of-place, then swap with largest of its children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Keep pushing it down until in the right place or it’s a leaf</a:t>
            </a:r>
          </a:p>
        </p:txBody>
      </p:sp>
    </p:spTree>
    <p:extLst>
      <p:ext uri="{BB962C8B-B14F-4D97-AF65-F5344CB8AC3E}">
        <p14:creationId xmlns:p14="http://schemas.microsoft.com/office/powerpoint/2010/main" val="3207939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67CE101-5D58-A04A-9FC8-418F42307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Max-Heapify Algorithm</a:t>
            </a:r>
          </a:p>
        </p:txBody>
      </p:sp>
      <p:sp>
        <p:nvSpPr>
          <p:cNvPr id="16386" name="Rectangle 5">
            <a:extLst>
              <a:ext uri="{FF2B5EF4-FFF2-40B4-BE49-F238E27FC236}">
                <a16:creationId xmlns:a16="http://schemas.microsoft.com/office/drawing/2014/main" id="{E423BF9D-5935-2A4F-ADB5-1F2E0A7B4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5410201"/>
            <a:ext cx="8229600" cy="71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Figure 6.2</a:t>
            </a:r>
          </a:p>
        </p:txBody>
      </p:sp>
      <p:pic>
        <p:nvPicPr>
          <p:cNvPr id="16387" name="Picture 1" descr="Preview.png">
            <a:extLst>
              <a:ext uri="{FF2B5EF4-FFF2-40B4-BE49-F238E27FC236}">
                <a16:creationId xmlns:a16="http://schemas.microsoft.com/office/drawing/2014/main" id="{04328FA3-3EA1-8643-86EB-B60524C4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371600"/>
            <a:ext cx="5903912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577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A436EDD-4074-9641-B96C-AE2813B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Max-Heapify in Python,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3B8D-1F78-8646-A0BA-7A77D598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103632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Python code that’s closer to what you saw in CS2150, non-recursive</a:t>
            </a:r>
          </a:p>
          <a:p>
            <a:pPr marL="0" indent="0">
              <a:buNone/>
              <a:defRPr/>
            </a:pP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max_heapify</a:t>
            </a:r>
            <a:r>
              <a:rPr lang="en-US" sz="2000" b="1" dirty="0"/>
              <a:t>(A, </a:t>
            </a:r>
            <a:r>
              <a:rPr lang="en-US" sz="2000" b="1" dirty="0" err="1"/>
              <a:t>i</a:t>
            </a:r>
            <a:r>
              <a:rPr lang="en-US" sz="2000" b="1" dirty="0"/>
              <a:t>):</a:t>
            </a:r>
            <a:br>
              <a:rPr lang="en-US" sz="2000" b="1" dirty="0"/>
            </a:br>
            <a:r>
              <a:rPr lang="en-US" sz="2000" b="1" dirty="0"/>
              <a:t>    temp = A[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  <a:br>
              <a:rPr lang="en-US" sz="2000" b="1" dirty="0"/>
            </a:br>
            <a:r>
              <a:rPr lang="en-US" sz="2000" b="1" dirty="0"/>
              <a:t>    while 2*</a:t>
            </a:r>
            <a:r>
              <a:rPr lang="en-US" sz="2000" b="1" dirty="0" err="1"/>
              <a:t>i</a:t>
            </a:r>
            <a:r>
              <a:rPr lang="en-US" sz="2000" b="1" dirty="0"/>
              <a:t> &lt;= </a:t>
            </a:r>
            <a:r>
              <a:rPr lang="en-US" sz="2000" b="1" dirty="0" err="1"/>
              <a:t>len</a:t>
            </a:r>
            <a:r>
              <a:rPr lang="en-US" sz="2000" b="1" dirty="0"/>
              <a:t>(A): </a:t>
            </a:r>
            <a:r>
              <a:rPr lang="en-US" sz="2000" b="1" i="1" dirty="0"/>
              <a:t># while left child exists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 err="1"/>
              <a:t>max_child</a:t>
            </a:r>
            <a:r>
              <a:rPr lang="en-US" sz="2000" b="1" dirty="0"/>
              <a:t>= 2*</a:t>
            </a:r>
            <a:r>
              <a:rPr lang="en-US" sz="2000" b="1" dirty="0" err="1"/>
              <a:t>i</a:t>
            </a:r>
            <a:br>
              <a:rPr lang="en-US" sz="2000" b="1" dirty="0"/>
            </a:br>
            <a:r>
              <a:rPr lang="en-US" sz="2000" b="1" dirty="0"/>
              <a:t>        </a:t>
            </a:r>
            <a:r>
              <a:rPr lang="en-US" sz="2000" b="1" i="1" dirty="0"/>
              <a:t># is there right child, and is it bigger?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/>
              <a:t>if </a:t>
            </a:r>
            <a:r>
              <a:rPr lang="en-US" sz="2000" b="1" dirty="0" err="1"/>
              <a:t>max_child</a:t>
            </a:r>
            <a:r>
              <a:rPr lang="en-US" sz="2000" b="1" dirty="0"/>
              <a:t>&lt; </a:t>
            </a:r>
            <a:r>
              <a:rPr lang="en-US" sz="2000" b="1" dirty="0" err="1"/>
              <a:t>len</a:t>
            </a:r>
            <a:r>
              <a:rPr lang="en-US" sz="2000" b="1" dirty="0"/>
              <a:t>(A) and A[max_child+1] &gt; A[</a:t>
            </a:r>
            <a:r>
              <a:rPr lang="en-US" sz="2000" b="1" dirty="0" err="1"/>
              <a:t>max_child</a:t>
            </a:r>
            <a:r>
              <a:rPr lang="en-US" sz="2000" b="1" dirty="0"/>
              <a:t>]:</a:t>
            </a:r>
            <a:br>
              <a:rPr lang="en-US" sz="2000" b="1" dirty="0"/>
            </a:br>
            <a:r>
              <a:rPr lang="en-US" sz="2000" b="1" dirty="0"/>
              <a:t>            </a:t>
            </a:r>
            <a:r>
              <a:rPr lang="en-US" sz="2000" b="1" dirty="0" err="1"/>
              <a:t>max_child</a:t>
            </a:r>
            <a:r>
              <a:rPr lang="en-US" sz="2000" b="1" dirty="0"/>
              <a:t>= </a:t>
            </a:r>
            <a:r>
              <a:rPr lang="en-US" sz="2000" b="1" dirty="0" err="1"/>
              <a:t>max_child</a:t>
            </a:r>
            <a:r>
              <a:rPr lang="en-US" sz="2000" b="1" dirty="0"/>
              <a:t>+ 1</a:t>
            </a:r>
            <a:br>
              <a:rPr lang="en-US" sz="2000" b="1" dirty="0"/>
            </a:br>
            <a:r>
              <a:rPr lang="en-US" sz="2000" b="1" dirty="0"/>
              <a:t>        </a:t>
            </a:r>
            <a:r>
              <a:rPr lang="en-US" sz="2000" b="1" i="1" dirty="0"/>
              <a:t># move child up?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/>
              <a:t>if A[</a:t>
            </a:r>
            <a:r>
              <a:rPr lang="en-US" sz="2000" b="1" dirty="0" err="1"/>
              <a:t>max_child</a:t>
            </a:r>
            <a:r>
              <a:rPr lang="en-US" sz="2000" b="1" dirty="0"/>
              <a:t>] &gt; temp:</a:t>
            </a:r>
            <a:br>
              <a:rPr lang="en-US" sz="2000" b="1" dirty="0"/>
            </a:br>
            <a:r>
              <a:rPr lang="en-US" sz="2000" b="1" dirty="0"/>
              <a:t>            A[</a:t>
            </a:r>
            <a:r>
              <a:rPr lang="en-US" sz="2000" b="1" dirty="0" err="1"/>
              <a:t>i</a:t>
            </a:r>
            <a:r>
              <a:rPr lang="en-US" sz="2000" b="1" dirty="0"/>
              <a:t>] = A[</a:t>
            </a:r>
            <a:r>
              <a:rPr lang="en-US" sz="2000" b="1" dirty="0" err="1"/>
              <a:t>max_child</a:t>
            </a:r>
            <a:r>
              <a:rPr lang="en-US" sz="2000" b="1" dirty="0"/>
              <a:t>]</a:t>
            </a:r>
            <a:br>
              <a:rPr lang="en-US" sz="2000" b="1" dirty="0"/>
            </a:br>
            <a:r>
              <a:rPr lang="en-US" sz="2000" b="1" dirty="0"/>
              <a:t>        else:</a:t>
            </a:r>
            <a:br>
              <a:rPr lang="en-US" sz="2000" b="1" dirty="0"/>
            </a:br>
            <a:r>
              <a:rPr lang="en-US" sz="2000" b="1" dirty="0"/>
              <a:t>            break </a:t>
            </a:r>
            <a:r>
              <a:rPr lang="en-US" sz="2000" b="1" i="1" dirty="0"/>
              <a:t># done, exit loop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 err="1"/>
              <a:t>i</a:t>
            </a:r>
            <a:r>
              <a:rPr lang="en-US" sz="2000" b="1" dirty="0"/>
              <a:t> = </a:t>
            </a:r>
            <a:r>
              <a:rPr lang="en-US" sz="2000" b="1" dirty="0" err="1"/>
              <a:t>max_child</a:t>
            </a:r>
            <a:br>
              <a:rPr lang="en-US" sz="2000" b="1" dirty="0"/>
            </a:br>
            <a:r>
              <a:rPr lang="en-US" sz="2000" b="1" dirty="0"/>
              <a:t>    A[</a:t>
            </a:r>
            <a:r>
              <a:rPr lang="en-US" sz="2000" b="1" dirty="0" err="1"/>
              <a:t>i</a:t>
            </a:r>
            <a:r>
              <a:rPr lang="en-US" sz="2000" b="1" dirty="0"/>
              <a:t>] = temp </a:t>
            </a:r>
            <a:r>
              <a:rPr lang="en-US" sz="2000" b="1" i="1" dirty="0"/>
              <a:t># after loop, put original item in correct spot</a:t>
            </a:r>
            <a:br>
              <a:rPr lang="en-US" sz="2000" b="1" i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7633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87BC235-6CA0-2E49-8769-A932931B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Practice with Max-Heapify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65160A7-A134-C248-A8BD-DAD5D68E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4800600"/>
            <a:ext cx="8255000" cy="1828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Store 15 in A[3] and do Max-Heapify(A,3)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Store 3 in A[2] and do Max-Heapify(A,2)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Store 9 in A[1] and do Max-Heapify(A,1)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8435" name="Picture 3" descr="Preview.png">
            <a:extLst>
              <a:ext uri="{FF2B5EF4-FFF2-40B4-BE49-F238E27FC236}">
                <a16:creationId xmlns:a16="http://schemas.microsoft.com/office/drawing/2014/main" id="{E4D20513-B1F9-5943-8273-478249629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1"/>
            <a:ext cx="53340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842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CD27846-B63C-E848-B35F-B4239062D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Max-Heapify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59E935E-6F89-B844-BCDA-C5347FEB9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For a subtree of size n rooted at node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(1) for fixing node 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and its children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Time to run Max-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Heapify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on a child</a:t>
            </a:r>
            <a:r>
              <a:rPr lang="fr-FR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 subtree: has size at most 2n/3 (worst case when bottom level of tree is exactly half full)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Recurrence: T(n) ≤ T(2n/3) + </a:t>
            </a:r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Solution: T(n) = O(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lgn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 = O(h)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Another analysis (without recursion):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At each level, does at most 2 comparisons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Find larger child, and then see if it’s larger than current node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In worst case, “push down” h levels, where h is the height of the current node (distance to a leaf)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Overall from the root: T(n) = O(2h) = O(lg n) </a:t>
            </a:r>
          </a:p>
        </p:txBody>
      </p:sp>
    </p:spTree>
    <p:extLst>
      <p:ext uri="{BB962C8B-B14F-4D97-AF65-F5344CB8AC3E}">
        <p14:creationId xmlns:p14="http://schemas.microsoft.com/office/powerpoint/2010/main" val="21541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A19CED57-7AA7-2F48-AE0A-F4C780116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ADT Priority Queue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ACBF75BD-F3B6-464B-A04A-95B24E3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An ADT that maintains a set of elements, each with an associated key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Can have max or min priority queues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Operations for max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Maximum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Extract-Max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Insert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Update-Priority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Similar operations for min priority queue</a:t>
            </a:r>
          </a:p>
          <a:p>
            <a:r>
              <a:rPr lang="en-US" altLang="en-US" sz="2800" u="sng" dirty="0">
                <a:ea typeface="ＭＳ Ｐゴシック" panose="020B0600070205080204" pitchFamily="34" charset="-128"/>
              </a:rPr>
              <a:t>Data structures </a:t>
            </a:r>
            <a:r>
              <a:rPr lang="en-US" altLang="en-US" sz="2800" dirty="0">
                <a:ea typeface="ＭＳ Ｐゴシック" panose="020B0600070205080204" pitchFamily="34" charset="-128"/>
              </a:rPr>
              <a:t>that implement this: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Usually:  Binary heap in an array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Or, tree, Binomial Heap, Fibonacci Heap, …</a:t>
            </a:r>
          </a:p>
        </p:txBody>
      </p:sp>
    </p:spTree>
    <p:extLst>
      <p:ext uri="{BB962C8B-B14F-4D97-AF65-F5344CB8AC3E}">
        <p14:creationId xmlns:p14="http://schemas.microsoft.com/office/powerpoint/2010/main" val="1362637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92B7C88-F0D4-2648-B515-AC89448A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 to Heap Operations: Extract-Max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E17A061-8B85-D84F-9918-47D5BF5B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71600"/>
            <a:ext cx="8255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max value is at A[1]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A’s size has to shrink by one, so A[n] has to move somewhere.  So, A[1]=A[n]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Still a heap? Probably not at position 1!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Max-Heapify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292866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1310215C-A04C-5B4B-B616-7BAF1FE0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Heap-Extract-Max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FFD21FBE-D49D-C448-90E5-639BBE5F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181600"/>
            <a:ext cx="8255000" cy="144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 complexity: </a:t>
            </a:r>
            <a:r>
              <a:rPr lang="el-GR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lgn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21507" name="Picture 3" descr="Preview.png">
            <a:extLst>
              <a:ext uri="{FF2B5EF4-FFF2-40B4-BE49-F238E27FC236}">
                <a16:creationId xmlns:a16="http://schemas.microsoft.com/office/drawing/2014/main" id="{D03F23B0-9E22-D24A-995D-C8667C40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3340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6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1A1FF14-2426-1C4E-B561-C4B93CE46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Heapsort Basics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6D33690-EC78-114C-9C25-0CEDEA4FF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is O(n lg n) like merge sort, unlike insertion sort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Sorts in-place (only a constant number of array elements stored outside the array at any time) like insertion sort, unlike merge sort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Uses a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heap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data structure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49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ABF6-57AB-034B-81AF-22D376B3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Heaps from CS2150?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B149A-05A0-C045-9F78-D6DABB57F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(review) topics from CS2150</a:t>
                </a:r>
              </a:p>
              <a:p>
                <a:pPr lvl="1"/>
                <a:r>
                  <a:rPr lang="en-US" dirty="0"/>
                  <a:t>Slides on these from CLRS are at end of this deck if you need them</a:t>
                </a:r>
              </a:p>
              <a:p>
                <a:r>
                  <a:rPr lang="en-US" dirty="0"/>
                  <a:t>Binary heap structure, stored in an array</a:t>
                </a:r>
              </a:p>
              <a:p>
                <a:r>
                  <a:rPr lang="en-US" dirty="0"/>
                  <a:t>Operations for a max-heap: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Heap-Maximum: Returns max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Max-Heap-Insert: Insert new value into a heap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Max-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Heapify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: Restores heap-property if value changed at given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Heap-Extract-Max: removes max item (uses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heapify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We’ll cover:  Build-Max-Heap. Heapsort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B149A-05A0-C045-9F78-D6DABB57F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0644" r="-694" b="-1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1C93-3E4B-C741-89A9-6149DA50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48365A3-5047-254C-AB7C-453B55E2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Heap Stored in Array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F19492C-0F2A-3840-9CE5-908E006C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4267200"/>
            <a:ext cx="8255000" cy="205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p. 152 in text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a </a:t>
            </a:r>
            <a:r>
              <a:rPr lang="en-US" altLang="en-US" b="1">
                <a:ea typeface="ＭＳ Ｐゴシック" panose="020B0600070205080204" pitchFamily="34" charset="-128"/>
              </a:rPr>
              <a:t>node</a:t>
            </a:r>
            <a:r>
              <a:rPr lang="en-US" altLang="en-US">
                <a:ea typeface="ＭＳ Ｐゴシック" panose="020B0600070205080204" pitchFamily="34" charset="-128"/>
              </a:rPr>
              <a:t>: Length of the longest path from the node to a leaf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the </a:t>
            </a:r>
            <a:r>
              <a:rPr lang="en-US" altLang="en-US" b="1">
                <a:ea typeface="ＭＳ Ｐゴシック" panose="020B0600070205080204" pitchFamily="34" charset="-128"/>
              </a:rPr>
              <a:t>heap</a:t>
            </a:r>
            <a:r>
              <a:rPr lang="en-US" altLang="en-US">
                <a:ea typeface="ＭＳ Ｐゴシック" panose="020B0600070205080204" pitchFamily="34" charset="-128"/>
              </a:rPr>
              <a:t>: Height of the root (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(lgn))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267" name="Picture 3" descr="Preview.png">
            <a:extLst>
              <a:ext uri="{FF2B5EF4-FFF2-40B4-BE49-F238E27FC236}">
                <a16:creationId xmlns:a16="http://schemas.microsoft.com/office/drawing/2014/main" id="{75274A85-4BE5-9449-974A-708CE2C1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7747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77D68-525D-A94D-BC1F-3BE993C7DAED}"/>
              </a:ext>
            </a:extLst>
          </p:cNvPr>
          <p:cNvSpPr txBox="1"/>
          <p:nvPr/>
        </p:nvSpPr>
        <p:spPr>
          <a:xfrm>
            <a:off x="381000" y="1676400"/>
            <a:ext cx="1553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Review!</a:t>
            </a:r>
          </a:p>
        </p:txBody>
      </p:sp>
    </p:spTree>
    <p:extLst>
      <p:ext uri="{BB962C8B-B14F-4D97-AF65-F5344CB8AC3E}">
        <p14:creationId xmlns:p14="http://schemas.microsoft.com/office/powerpoint/2010/main" val="30265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C53101E-0DE6-7245-8282-530EDEF270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Build a Heap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392FA8D-DD33-244E-90BD-7DC5CA5EE21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9753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Repeatedly insert a new item, start with a heap of 1 item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Cost: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dirty="0">
                <a:ea typeface="ＭＳ Ｐゴシック" panose="020B0600070205080204" pitchFamily="34" charset="-128"/>
              </a:rPr>
              <a:t>(n lg n)   (Can you do the sum?)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Option 2: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Take an unordered list, build the heap in place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Build-Max-Heap() algorithm, CLRS page 157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Strategy: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Work bottom up, starting with lowest sub-heaps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Call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() on each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Note: Some give this a different name, including (confusingly)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heapify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04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35228</TotalTime>
  <Words>2380</Words>
  <Application>Microsoft Macintosh PowerPoint</Application>
  <PresentationFormat>Widescreen</PresentationFormat>
  <Paragraphs>322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Helvetica Neue Thin</vt:lpstr>
      <vt:lpstr>Times New Roman</vt:lpstr>
      <vt:lpstr>CS4102-SlimGray</vt:lpstr>
      <vt:lpstr>Heaps and Heapsort Strassen’s Algorithm for Matrix Multiplication</vt:lpstr>
      <vt:lpstr>Readings</vt:lpstr>
      <vt:lpstr>Heapsort</vt:lpstr>
      <vt:lpstr>Reminders, Terminology</vt:lpstr>
      <vt:lpstr>ADT Priority Queue</vt:lpstr>
      <vt:lpstr>Heapsort Basics</vt:lpstr>
      <vt:lpstr>Remember Heaps from CS2150?</vt:lpstr>
      <vt:lpstr>Example of Heap Stored in Array</vt:lpstr>
      <vt:lpstr>How to Build a Heap</vt:lpstr>
      <vt:lpstr>Building a Heap using Heapify</vt:lpstr>
      <vt:lpstr>PowerPoint Presentation</vt:lpstr>
      <vt:lpstr>Runtime of Build-Max-Heap</vt:lpstr>
      <vt:lpstr>Applications of Heaps, Priority Queues</vt:lpstr>
      <vt:lpstr>Heapsort</vt:lpstr>
      <vt:lpstr>Runtime of Heapsort</vt:lpstr>
      <vt:lpstr>Do You Understand?</vt:lpstr>
      <vt:lpstr>PowerPoint Presentation</vt:lpstr>
      <vt:lpstr>Summary</vt:lpstr>
      <vt:lpstr>Matrix Multiplication</vt:lpstr>
      <vt:lpstr>Matrix Multiplication</vt:lpstr>
      <vt:lpstr>Matrix Multiplication D&amp;C</vt:lpstr>
      <vt:lpstr>Matrix Multiplication D&amp;C</vt:lpstr>
      <vt:lpstr>Find an Algorithm with Better Recurrence?</vt:lpstr>
      <vt:lpstr>Strassen’s Algorithm</vt:lpstr>
      <vt:lpstr>Strassen’s Algorithm</vt:lpstr>
      <vt:lpstr>PowerPoint Presentation</vt:lpstr>
      <vt:lpstr>Is this the fastest?</vt:lpstr>
      <vt:lpstr>Trominoes</vt:lpstr>
      <vt:lpstr>Trominoes Board Puzzle</vt:lpstr>
      <vt:lpstr>Trominoes Puzzle Solution</vt:lpstr>
      <vt:lpstr>Trominoes Puzzle Solution</vt:lpstr>
      <vt:lpstr>Trominoes Puzzle Solution</vt:lpstr>
      <vt:lpstr>Trominoes Puzzle Solution</vt:lpstr>
      <vt:lpstr>Trominoes Puzzle Solution</vt:lpstr>
      <vt:lpstr>Divide and Conquer</vt:lpstr>
      <vt:lpstr>Trominoes Puzzle Solution</vt:lpstr>
      <vt:lpstr>Divide and Conquer</vt:lpstr>
      <vt:lpstr>Slides Reviewing Heaps from CS2150</vt:lpstr>
      <vt:lpstr>Binary Heap</vt:lpstr>
      <vt:lpstr>Indices of Key Nodes</vt:lpstr>
      <vt:lpstr>Example of Heap Stored in Array</vt:lpstr>
      <vt:lpstr>Basic Heap Algorithms</vt:lpstr>
      <vt:lpstr>Book’s Heap Operations</vt:lpstr>
      <vt:lpstr>Max-Heap-Insert</vt:lpstr>
      <vt:lpstr>Maintaining the Heap Property</vt:lpstr>
      <vt:lpstr>Max-Heapify Algorithm</vt:lpstr>
      <vt:lpstr>Max-Heapify in Python, with loop</vt:lpstr>
      <vt:lpstr>Practice with Max-Heapify</vt:lpstr>
      <vt:lpstr>Runtime of Max-Heapify</vt:lpstr>
      <vt:lpstr>Back to Heap Operations: Extract-Max</vt:lpstr>
      <vt:lpstr>Heap-Extract-Max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838</cp:revision>
  <cp:lastPrinted>2020-02-12T20:02:02Z</cp:lastPrinted>
  <dcterms:created xsi:type="dcterms:W3CDTF">2017-08-21T20:54:06Z</dcterms:created>
  <dcterms:modified xsi:type="dcterms:W3CDTF">2021-02-22T02:22:22Z</dcterms:modified>
</cp:coreProperties>
</file>