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3"/>
  </p:notesMasterIdLst>
  <p:handoutMasterIdLst>
    <p:handoutMasterId r:id="rId34"/>
  </p:handoutMasterIdLst>
  <p:sldIdLst>
    <p:sldId id="512" r:id="rId2"/>
    <p:sldId id="541" r:id="rId3"/>
    <p:sldId id="445" r:id="rId4"/>
    <p:sldId id="450" r:id="rId5"/>
    <p:sldId id="548" r:id="rId6"/>
    <p:sldId id="451" r:id="rId7"/>
    <p:sldId id="478" r:id="rId8"/>
    <p:sldId id="475" r:id="rId9"/>
    <p:sldId id="489" r:id="rId10"/>
    <p:sldId id="481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542" r:id="rId19"/>
    <p:sldId id="342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4" r:id="rId28"/>
    <p:sldId id="546" r:id="rId29"/>
    <p:sldId id="438" r:id="rId30"/>
    <p:sldId id="443" r:id="rId31"/>
    <p:sldId id="547" r:id="rId32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0000"/>
    <a:srgbClr val="0000FF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2"/>
    <p:restoredTop sz="94786"/>
  </p:normalViewPr>
  <p:slideViewPr>
    <p:cSldViewPr snapToGrid="0" snapToObjects="1">
      <p:cViewPr>
        <p:scale>
          <a:sx n="109" d="100"/>
          <a:sy n="109" d="100"/>
        </p:scale>
        <p:origin x="169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505E223A-C5E3-6147-921C-199B71F1E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CA574881-95BB-DD48-AE02-3252FF8E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CE226F51-12D9-E343-95D0-0F2798E22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AC4DEDC-A1D3-7343-A919-3D72C34FB51B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873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564A0A0C-DA08-9A4D-8B86-A40D66074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38970C90-7F2D-794C-8D2C-0D03648D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2FB6C125-4BE8-9849-8367-036C56745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77F0473-6EDF-414C-9FB6-C258920C612E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544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D7816566-474B-034E-9341-AB94CEDBD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7FE2EB4C-771A-6D45-B16C-96E21EEF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ED9D5CE-BFF5-314D-8952-0323BF5EE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9C996C-3828-AF4D-8FB5-B1065AE9CB7D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380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C58FD8A6-D10B-2C43-BC92-FC0BFB836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0F12253F-8B53-D446-98E5-5AAA09AA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E6899FDE-03D3-D84E-B0A0-E67B4AE00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3E34C6-48D8-FF4A-8AC7-AE8CD970780F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921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2069F829-7EDC-BE40-A122-CA9D41074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33B48629-7E85-DE4E-898E-11140846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36DF259E-3D8E-7B46-ACA2-67439FD1C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46B85D-CA86-1D41-ABCD-81BB96B8919E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0356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68C55472-F90E-BB44-B87E-ECF731AC2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C1CED961-BF32-4946-A9A8-B416B78C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7EF1FE09-25E5-2D40-95D0-E933544CB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1EAECC3-81C5-4E41-B0D7-F4138B99E327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190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4E6A2793-B96C-1F46-A894-EDA284E7F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BA549209-749C-C04B-8F00-164FE80D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70063C4F-482B-304A-8DF3-BC2162364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41B570-A287-1E41-868C-AB4BAA529AF8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6668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8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931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462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608FCCD-7070-334D-806E-2FC714F07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C83F51E-D545-2D43-BF01-301FE168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2A6729AC-47E1-9A40-9C8F-A4F390F1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E992EB-2B7F-4F4E-B20E-365212BCCF8C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628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7670514C-0D56-044B-93CA-89A9CD6B3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BB94BC4-6008-4942-82CA-0CE9F47A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532E6242-C36B-3541-9935-8397671ED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7386B6-1DE4-5E47-B8F6-610658CC2190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245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8748F19-BD51-6A41-87D6-E0E110435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05485CB4-F225-9743-92C3-E65A0477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7BF09541-58D7-7642-A1A0-92B2B9C24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4A28B3-9422-E24B-8A62-7783590709B3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9941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665C00FF-1580-9546-B2BD-572548825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8268567A-C974-B64E-B467-2819EAC2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D31E2AB-EA18-0844-82C6-792789468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1E076A-421D-E54A-9F37-652AA3D85F6A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430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4BD1C76A-521A-7D40-BD81-AC891ED8A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94D58311-9C54-4040-8C21-166B303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6ACB3CC6-E38C-FD4A-A079-7EEE87FA5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4371FBF-EF02-EA43-B3BD-70CCAE92F16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1197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3C42968B-35E1-044C-8131-5BBEF68C8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A3B1961A-B368-8343-9CF0-B3B86796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A79EB630-CB8F-1147-B706-AC85C8BFF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63AEB2-2DB6-6647-BFD5-26FED702CFBE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69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4.emf"/><Relationship Id="rId2" Type="http://schemas.openxmlformats.org/officeDocument/2006/relationships/tags" Target="../tags/tag4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hyperlink" Target="http://www.wikipedia.org/wiki/C._A._R._Hoare" TargetMode="Externa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Divide and Conquer:</a:t>
            </a:r>
            <a:br>
              <a:rPr lang="en-US" dirty="0"/>
            </a:br>
            <a:r>
              <a:rPr lang="en-US" dirty="0"/>
              <a:t>Quicksort and Closest Pair of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4B688253-3C90-6042-9128-6855FB3D794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Lomuto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Partition: Code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4" name="Text Box 3">
            <a:extLst>
              <a:ext uri="{FF2B5EF4-FFF2-40B4-BE49-F238E27FC236}">
                <a16:creationId xmlns:a16="http://schemas.microsoft.com/office/drawing/2014/main" id="{0597C06B-5CC0-8545-AA97-E83B644481A0}"/>
              </a:ext>
            </a:extLst>
          </p:cNvPr>
          <p:cNvSpPr>
            <a:spLocks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>
            <a:normAutofit lnSpcReduction="10000"/>
          </a:bodyPr>
          <a:lstStyle/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list, first,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list.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Return value: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split point</a:t>
            </a:r>
          </a:p>
          <a:p>
            <a:pPr defTabSz="457200">
              <a:lnSpc>
                <a:spcPct val="80000"/>
              </a:lnSpc>
              <a:buFontTx/>
              <a:buNone/>
            </a:pPr>
            <a:endParaRPr kumimoji="0" lang="en-US" altLang="en-US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def partition(list, first, last):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pval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list[last]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first-1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for j in range(first, last): # first up to before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if list[j] &lt;=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pval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i+1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    (list[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], list[j]) = (list[j], list[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(list[last], list[i+1]) = (list[i+1], list[last])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return i+1</a:t>
            </a:r>
          </a:p>
        </p:txBody>
      </p:sp>
    </p:spTree>
    <p:extLst>
      <p:ext uri="{BB962C8B-B14F-4D97-AF65-F5344CB8AC3E}">
        <p14:creationId xmlns:p14="http://schemas.microsoft.com/office/powerpoint/2010/main" val="167822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966C42-BF42-8E4E-87C4-EE792D7C46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Efficiency of Quicksort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610153A-D37C-904D-8F2B-C6FDBA661A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divides into two sub-lists, perhaps unequal size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value of pivot element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Recurrence for Quicksort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partition-cost +</a:t>
            </a:r>
            <a:b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 T(size of 1st section) + T(size of 2nd section)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divides equally, T(n) = 2 T(n/2)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Just like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Solve by substitution or master theorem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 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This is the best-case.  But…</a:t>
            </a:r>
          </a:p>
        </p:txBody>
      </p:sp>
    </p:spTree>
    <p:extLst>
      <p:ext uri="{BB962C8B-B14F-4D97-AF65-F5344CB8AC3E}">
        <p14:creationId xmlns:p14="http://schemas.microsoft.com/office/powerpoint/2010/main" val="236664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64BFF6E-28A4-834F-AA25-3C4F4D7F10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Worst Case of Quicksort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7143BAB7-3AA8-9F48-9580-26758EBFB3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divides in most unequal fashion possible?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One subsection has size 0, other has size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T(0) + T(n-1)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this happens every time we call partition recursively?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Uh oh.  Same as insertion sort.</a:t>
            </a:r>
          </a:p>
          <a:p>
            <a:pPr lvl="2"/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Sorry Prof. Hoare – we have to take back that Turing Award now!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endParaRPr lang="en-US" altLang="ja-JP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8B0D8D9E-DFE4-1F42-906C-FE959D3F1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72015"/>
              </p:ext>
            </p:extLst>
          </p:nvPr>
        </p:nvGraphicFramePr>
        <p:xfrm>
          <a:off x="2472020" y="2895600"/>
          <a:ext cx="3779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6" imgW="1574800" imgH="444500" progId="Equation.3">
                  <p:embed/>
                </p:oleObj>
              </mc:Choice>
              <mc:Fallback>
                <p:oleObj name="Equation" r:id="rId6" imgW="1574800" imgH="444500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8B0D8D9E-DFE4-1F42-906C-FE959D3F1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20" y="2895600"/>
                        <a:ext cx="37798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9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5D2F2AD-A15C-1947-8BED-28E0484CFAC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Average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AD7DE66-EC50-6140-919C-F554E1AECA8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Good if it divides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equally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bad if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most unequal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Remember: when subproblems size 0 and n-1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worst-case happen?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Sure!  Many cases. One is when elements already sorted.  Last element is max, pivot around that.  Next pivot is 2</a:t>
            </a:r>
            <a:r>
              <a:rPr lang="en-US" altLang="en-US" sz="2000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nd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max…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</a:t>
            </a:r>
            <a:r>
              <a:rPr lang="fr-FR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average?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Much closer to the best case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bad-split then a good-split is closer to best-case (pp. 176-178)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 prove A(n), fun with recurrences!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result:  If all permutations are equal, then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A(n) 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 1.386 n lg n (for large n)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very fast on average.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And, we can take simple steps to avoid the worst case!</a:t>
            </a:r>
          </a:p>
        </p:txBody>
      </p:sp>
    </p:spTree>
    <p:extLst>
      <p:ext uri="{BB962C8B-B14F-4D97-AF65-F5344CB8AC3E}">
        <p14:creationId xmlns:p14="http://schemas.microsoft.com/office/powerpoint/2010/main" val="266003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AE5B0F2-6341-9A41-9E37-5B4C01BAE18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Avoiding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Worst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6E15B6A-02D4-184E-8A5E-176247689FF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Make sure we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pivot around max or min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Find a better choice and swap it with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Then partition as before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Recall we get best case if divides equally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Could find median.  But this costs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  Instead…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a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random element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between first and last and swap it with the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Or, estimate the median by using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median-of-three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method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Pick 3 elements (say, first, middle and last)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median of these and swap with last. (Cost?)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sorted, then this chooses real median.  Best case!</a:t>
            </a:r>
          </a:p>
        </p:txBody>
      </p:sp>
    </p:spTree>
    <p:extLst>
      <p:ext uri="{BB962C8B-B14F-4D97-AF65-F5344CB8AC3E}">
        <p14:creationId xmlns:p14="http://schemas.microsoft.com/office/powerpoint/2010/main" val="29497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E4B2D94-41FC-0E40-B0A7-BB98A37F3D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Tuning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Performance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04FD359-C2B3-5342-B99C-0D1E8EF094A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 quicksort runs fast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A(n) is log-linear, and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constants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are smaller than </a:t>
            </a:r>
            <a:r>
              <a:rPr lang="en-US" altLang="ja-JP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heapsort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used in software libraries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worth tuning it to squeeze the most out of it</a:t>
            </a:r>
          </a:p>
          <a:p>
            <a:pPr marL="914400" lvl="1" indent="-457200"/>
            <a:r>
              <a:rPr lang="en-US"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Always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 something to avoid worst-case</a:t>
            </a:r>
          </a:p>
          <a:p>
            <a:pPr marL="517525" indent="-517525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Sort small sub-lists with (say) insertion 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small inputs, insertion sort is fine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recursion, function calls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Variation: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sort small sections at all.</a:t>
            </a:r>
            <a:b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quicksort is done, sort entire array with </a:t>
            </a:r>
            <a:r>
              <a:rPr lang="en-US" altLang="ja-JP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insertion sort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efficient on almost-sorted arrays!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7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D0BBC45-27C3-A64A-B252-BAD974C5B94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Space Complexity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FD0DF7A-3D8C-3645-914E-B5FB9D8B2AF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Looks like 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in-place, but there’s a </a:t>
            </a:r>
            <a:r>
              <a:rPr lang="en-US" altLang="ja-JP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recursion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your definition: some people define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in-place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include stack space used by recursion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E.g. our CLRS algorithms textbook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Other books and people do “count” this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 much goes on the stack?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most uneven splits,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splits evenly every time,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(lg n).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Ways to reduce stack-space used due to recursion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books cover the details (not ours, though)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remove 2nd recursive call (tail-recursion)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always do recursive call on smaller section</a:t>
            </a:r>
          </a:p>
        </p:txBody>
      </p:sp>
    </p:spTree>
    <p:extLst>
      <p:ext uri="{BB962C8B-B14F-4D97-AF65-F5344CB8AC3E}">
        <p14:creationId xmlns:p14="http://schemas.microsoft.com/office/powerpoint/2010/main" val="127682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42D66BAB-4BFC-194A-9EC9-AB652F4E20E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Quicksort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005473DA-F97F-BF42-AD36-DD217699639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Divide and conquer where divide does the heavy-lifting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worst-case,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</a:t>
            </a:r>
            <a:r>
              <a:rPr lang="en-US" altLang="en-US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But it’s practical to avoid the worst-case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 average,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Better space-complexity than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practice, runs fast and widely used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Many ways to tune its performance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strategies for 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 work better if duplicate keys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More details? 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See Sedgewick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algorithms textbook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expert! PhD on this under Donald Knuth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CLRS Chapter 7 (not 7.4.2)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 in 2D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3496" y="6180266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630" y="2000250"/>
            <a:ext cx="3282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  <a:p>
            <a:r>
              <a:rPr lang="en-US" dirty="0"/>
              <a:t>A list of points</a:t>
            </a:r>
          </a:p>
          <a:p>
            <a:endParaRPr lang="en-US" dirty="0"/>
          </a:p>
          <a:p>
            <a:r>
              <a:rPr lang="en-US" b="1" dirty="0"/>
              <a:t>Return: </a:t>
            </a:r>
          </a:p>
          <a:p>
            <a:r>
              <a:rPr lang="en-US" dirty="0"/>
              <a:t>Distance of the pair of points that are closest together</a:t>
            </a:r>
            <a:br>
              <a:rPr lang="en-US" dirty="0"/>
            </a:br>
            <a:r>
              <a:rPr lang="en-US" dirty="0"/>
              <a:t>(or possibly the pair too)</a:t>
            </a:r>
          </a:p>
        </p:txBody>
      </p:sp>
    </p:spTree>
    <p:extLst>
      <p:ext uri="{BB962C8B-B14F-4D97-AF65-F5344CB8AC3E}">
        <p14:creationId xmlns:p14="http://schemas.microsoft.com/office/powerpoint/2010/main" val="41038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and Partition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CLRS Chapter 7 (not 7.4.2)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96702" y="3651090"/>
            <a:ext cx="28575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Naive Algorithm:</a:t>
            </a:r>
          </a:p>
          <a:p>
            <a:r>
              <a:rPr lang="en-US" sz="2100" dirty="0"/>
              <a:t>Test every pair of points, return the closest.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Naïve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1492" y="6133967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67660" y="147939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938213" y="17079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25110" y="15936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15642" y="45433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825210" y="27053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445189" y="245094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608468" y="29339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887640" y="399767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025110" y="47719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638" y="1479390"/>
            <a:ext cx="2893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Given: </a:t>
            </a:r>
          </a:p>
          <a:p>
            <a:r>
              <a:rPr lang="en-US" sz="2100" dirty="0"/>
              <a:t>A list of points</a:t>
            </a:r>
          </a:p>
          <a:p>
            <a:endParaRPr lang="en-US" sz="2100" dirty="0"/>
          </a:p>
          <a:p>
            <a:r>
              <a:rPr lang="en-US" sz="2100" b="1" dirty="0"/>
              <a:t>Return: </a:t>
            </a:r>
          </a:p>
          <a:p>
            <a:r>
              <a:rPr lang="en-US" sz="2000" dirty="0"/>
              <a:t>Distance of the closest pair of points</a:t>
            </a:r>
            <a:endParaRPr lang="en-US" sz="2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129939" y="1707991"/>
            <a:ext cx="2728746" cy="3097457"/>
            <a:chOff x="5315929" y="1134317"/>
            <a:chExt cx="3638331" cy="4129941"/>
          </a:xfrm>
        </p:grpSpPr>
        <p:cxnSp>
          <p:nvCxnSpPr>
            <p:cNvPr id="5" name="Straight Arrow Connector 4"/>
            <p:cNvCxnSpPr>
              <a:stCxn id="6" idx="5"/>
              <a:endCxn id="12" idx="2"/>
            </p:cNvCxnSpPr>
            <p:nvPr/>
          </p:nvCxnSpPr>
          <p:spPr>
            <a:xfrm flipV="1">
              <a:off x="5320453" y="1134317"/>
              <a:ext cx="2522369" cy="260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15" idx="1"/>
            </p:cNvCxnSpPr>
            <p:nvPr/>
          </p:nvCxnSpPr>
          <p:spPr>
            <a:xfrm>
              <a:off x="5320453" y="1394480"/>
              <a:ext cx="460443" cy="7750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13" idx="0"/>
            </p:cNvCxnSpPr>
            <p:nvPr/>
          </p:nvCxnSpPr>
          <p:spPr>
            <a:xfrm flipH="1">
              <a:off x="5315929" y="1394480"/>
              <a:ext cx="4524" cy="35203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7" idx="1"/>
            </p:cNvCxnSpPr>
            <p:nvPr/>
          </p:nvCxnSpPr>
          <p:spPr>
            <a:xfrm>
              <a:off x="5320453" y="1394480"/>
              <a:ext cx="1050378" cy="28373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5"/>
              <a:endCxn id="14" idx="1"/>
            </p:cNvCxnSpPr>
            <p:nvPr/>
          </p:nvCxnSpPr>
          <p:spPr>
            <a:xfrm>
              <a:off x="5320453" y="1394480"/>
              <a:ext cx="3633807" cy="1114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5"/>
              <a:endCxn id="16" idx="1"/>
            </p:cNvCxnSpPr>
            <p:nvPr/>
          </p:nvCxnSpPr>
          <p:spPr>
            <a:xfrm>
              <a:off x="5320453" y="1394480"/>
              <a:ext cx="2011483" cy="14190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8" idx="1"/>
            </p:cNvCxnSpPr>
            <p:nvPr/>
          </p:nvCxnSpPr>
          <p:spPr>
            <a:xfrm>
              <a:off x="5320453" y="1394480"/>
              <a:ext cx="2567006" cy="38697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F6FD32-3857-5D4E-BA13-35B7B453C258}"/>
              </a:ext>
            </a:extLst>
          </p:cNvPr>
          <p:cNvSpPr txBox="1"/>
          <p:nvPr/>
        </p:nvSpPr>
        <p:spPr>
          <a:xfrm>
            <a:off x="1096703" y="4744574"/>
            <a:ext cx="20899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We can do better!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/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3101" y="2000250"/>
            <a:ext cx="10076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How?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72150" y="2000250"/>
            <a:ext cx="0" cy="3886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39313" y="2343150"/>
            <a:ext cx="2975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183025" y="616458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21</a:t>
            </a:fld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E6C-2281-AC45-964F-5C1B8315B400}"/>
              </a:ext>
            </a:extLst>
          </p:cNvPr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0AFB8-AF4C-CA45-B2DC-488753FB7430}"/>
              </a:ext>
            </a:extLst>
          </p:cNvPr>
          <p:cNvSpPr txBox="1"/>
          <p:nvPr/>
        </p:nvSpPr>
        <p:spPr>
          <a:xfrm>
            <a:off x="1106935" y="432232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</p:spTree>
    <p:extLst>
      <p:ext uri="{BB962C8B-B14F-4D97-AF65-F5344CB8AC3E}">
        <p14:creationId xmlns:p14="http://schemas.microsoft.com/office/powerpoint/2010/main" val="111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4688" y="58827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9908" y="590395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4488196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217749" y="620439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22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371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9942" y="58892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194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085229" y="4539388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21295" y="4849897"/>
            <a:ext cx="289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Return min of Left and Right pairs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010" y="5196625"/>
            <a:ext cx="1201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171450" y="6171999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23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0117" y="58785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414490" y="5886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1" y="2118356"/>
            <a:ext cx="1200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 Cases: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0375" y="2579386"/>
            <a:ext cx="28501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1. Closest Pair is completely in Left or Right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1" y="377190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Spans our “Cut”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0376" y="482797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142876" y="643175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24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1493" y="2000250"/>
            <a:ext cx="2175207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16463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3977538" y="58900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91990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cut.</a:t>
            </a:r>
          </a:p>
        </p:txBody>
      </p:sp>
      <p:sp>
        <p:nvSpPr>
          <p:cNvPr id="27" name="Oval 26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206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blipFill>
                <a:blip r:embed="rId4"/>
                <a:stretch>
                  <a:fillRect l="-2212" t="-3529" r="-221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7704" y="5045179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89388" y="622092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25</a:t>
            </a:fld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9FA48-981B-CA4C-B1E6-F9D3B4E1A651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3003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71197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1333" y="58809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2628" y="58803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667" t="-3529" r="-2667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150376" y="4914900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-128250" y="63155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26</a:t>
            </a:fld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/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1455E5C-F4B0-974C-9242-370091171539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10525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49955" y="58816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1199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150376" y="382471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We don’t need to test all pairs!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Don’t need to test any points that are &gt;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one another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212" t="-3529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27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44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1298" y="1359153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755498" y="15877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727048" y="1473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755498" y="450240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727048" y="23878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869798" y="2616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10456" y="3416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926948" y="36451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669898" y="4559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9648" y="1355467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19103" y="52405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1140" y="52690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965" y="125110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685" y="1643520"/>
            <a:ext cx="3843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5588492" y="1443665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6551840" y="2203722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641199" y="1353042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1199" y="4880331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857"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Consider points in strip in increasing y-order.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For a given point </a:t>
                </a:r>
                <a:r>
                  <a:rPr lang="en-US" sz="2100" i="1" dirty="0"/>
                  <a:t>p</a:t>
                </a:r>
                <a:r>
                  <a:rPr lang="en-US" sz="2100" dirty="0"/>
                  <a:t>, we can </a:t>
                </a:r>
                <a:r>
                  <a:rPr lang="en-US" sz="2100" i="1" dirty="0"/>
                  <a:t>prove</a:t>
                </a:r>
                <a:r>
                  <a:rPr lang="en-US" sz="2100" dirty="0"/>
                  <a:t> the 8</a:t>
                </a:r>
                <a:r>
                  <a:rPr lang="en-US" sz="2100" baseline="30000" dirty="0"/>
                  <a:t>th</a:t>
                </a:r>
                <a:r>
                  <a:rPr lang="en-US" sz="2100" dirty="0"/>
                  <a:t> point and beyond is more than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</a:t>
                </a:r>
                <a:r>
                  <a:rPr lang="en-US" sz="2100" i="1" dirty="0"/>
                  <a:t>p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   (pp. 1041-2 in CLRS)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So for each point in strip, check next 7 points in y-order.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blipFill>
                <a:blip r:embed="rId5"/>
                <a:stretch>
                  <a:fillRect l="-1838" t="-1141" r="-3676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28</a:t>
            </a:fld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/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𝑩𝒆𝒕𝒕𝒆𝒓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1E6BE1-357C-C844-80BC-9F3E9AD6EA84}"/>
              </a:ext>
            </a:extLst>
          </p:cNvPr>
          <p:cNvSpPr/>
          <p:nvPr/>
        </p:nvSpPr>
        <p:spPr>
          <a:xfrm>
            <a:off x="7289624" y="1473453"/>
            <a:ext cx="348540" cy="32773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B6185-C577-844A-A922-3C8BDF02BF5E}"/>
              </a:ext>
            </a:extLst>
          </p:cNvPr>
          <p:cNvSpPr txBox="1"/>
          <p:nvPr/>
        </p:nvSpPr>
        <p:spPr>
          <a:xfrm>
            <a:off x="7796934" y="2770222"/>
            <a:ext cx="10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check next 7</a:t>
            </a:r>
          </a:p>
        </p:txBody>
      </p:sp>
    </p:spTree>
    <p:extLst>
      <p:ext uri="{BB962C8B-B14F-4D97-AF65-F5344CB8AC3E}">
        <p14:creationId xmlns:p14="http://schemas.microsoft.com/office/powerpoint/2010/main" val="24138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5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1027" y="1402373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9930" y="16309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176827" y="15166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167359" y="44663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976927" y="26283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596906" y="237392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60185" y="28569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039357" y="392066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176827" y="46949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9377" y="1398687"/>
            <a:ext cx="1769932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81336" y="52729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3367" y="52729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5136339" y="1419478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7217194" y="2001428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 rot="18230756">
            <a:off x="6446406" y="3524262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6576631" y="4228824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/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Initialization: </a:t>
                </a:r>
                <a:r>
                  <a:rPr lang="en-US" sz="1600" dirty="0"/>
                  <a:t>Sort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r>
                  <a:rPr lang="en-US" sz="1600" dirty="0"/>
                  <a:t>(Later we’ll also need to process points by y-coordinate, too.)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Divide: </a:t>
                </a:r>
                <a:r>
                  <a:rPr lang="en-US" sz="16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Conquer: </a:t>
                </a:r>
                <a:r>
                  <a:rPr lang="en-US" sz="1600" dirty="0"/>
                  <a:t>Recursively compute the closest pair of points in each list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>
                    <a:solidFill>
                      <a:srgbClr val="7030A0"/>
                    </a:solidFill>
                  </a:rPr>
                  <a:t>Base case?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Consider only points in the runway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within distance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of median)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Output closest pair among </a:t>
                </a:r>
                <a:r>
                  <a:rPr lang="en-US" sz="16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600" dirty="0"/>
                  <a:t>,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600" dirty="0"/>
                  <a:t>, and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600" dirty="0"/>
                  <a:t> points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blipFill>
                <a:blip r:embed="rId3"/>
                <a:stretch>
                  <a:fillRect l="-90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3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78368CD9-75DE-EC41-82CF-DD6C8864DB1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Quicksort: Introduction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29E40AF-B3B8-E946-B9CE-D43902C86B3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Developed by C.A.R. (Tony) Hoare (a Turing Award winner)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hlinkClick r:id="rId5"/>
              </a:rPr>
              <a:t>http://www.wikipedia.org/wiki/C._A._R._Hoare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Published in 1962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Classic divide and conquer, but…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does no comparisons to divide, but a lot to combine results (i.e. the merge) at each step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Quicksort does a lot of work to divide, but has nothing to do after the recursive calls.  No work to combine.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using arrays. Linked lists? Interesting to think about this!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Dividing done with algorithm often called </a:t>
            </a:r>
            <a:r>
              <a:rPr lang="en-US" altLang="en-US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Sometimes called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  Several variations.</a:t>
            </a:r>
          </a:p>
        </p:txBody>
      </p:sp>
    </p:spTree>
    <p:extLst>
      <p:ext uri="{BB962C8B-B14F-4D97-AF65-F5344CB8AC3E}">
        <p14:creationId xmlns:p14="http://schemas.microsoft.com/office/powerpoint/2010/main" val="619837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/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blipFill>
                <a:blip r:embed="rId3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/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/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/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/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/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/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7030A0"/>
                    </a:solidFill>
                  </a:rPr>
                  <a:t>Case 2 of Master’s Theorem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blipFill>
                <a:blip r:embed="rId9"/>
                <a:stretch>
                  <a:fillRect l="-727" t="-5085" r="-727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DA0499-A82B-481C-9009-6189554AC76A}"/>
              </a:ext>
            </a:extLst>
          </p:cNvPr>
          <p:cNvSpPr txBox="1"/>
          <p:nvPr/>
        </p:nvSpPr>
        <p:spPr>
          <a:xfrm>
            <a:off x="57837" y="181018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1E8F61-A073-4B2A-8984-AFC0A8FB67D9}"/>
              </a:ext>
            </a:extLst>
          </p:cNvPr>
          <p:cNvSpPr/>
          <p:nvPr/>
        </p:nvSpPr>
        <p:spPr>
          <a:xfrm>
            <a:off x="3314700" y="2457450"/>
            <a:ext cx="342900" cy="3429000"/>
          </a:xfrm>
          <a:prstGeom prst="leftBrace">
            <a:avLst>
              <a:gd name="adj1" fmla="val 55072"/>
              <a:gd name="adj2" fmla="val 40000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/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blipFill>
                <a:blip r:embed="rId10"/>
                <a:stretch>
                  <a:fillRect r="-126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/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blipFill>
                <a:blip r:embed="rId11"/>
                <a:stretch>
                  <a:fillRect r="-129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/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Initialization: </a:t>
                </a:r>
                <a:r>
                  <a:rPr lang="en-US" sz="1500" dirty="0"/>
                  <a:t>Sort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Divide: </a:t>
                </a:r>
                <a:r>
                  <a:rPr lang="en-US" sz="15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Conquer: </a:t>
                </a:r>
                <a:r>
                  <a:rPr lang="en-US" sz="1500" dirty="0"/>
                  <a:t>Recursively compute the closest pair of points in each list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500" dirty="0"/>
                  <a:t>-coordinate and</a:t>
                </a:r>
                <a:br>
                  <a:rPr lang="en-US" sz="1500" dirty="0"/>
                </a:br>
                <a:r>
                  <a:rPr lang="en-US" sz="15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Output closest pair among </a:t>
                </a:r>
                <a:r>
                  <a:rPr lang="en-US" sz="15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500" dirty="0"/>
                  <a:t>, </a:t>
                </a:r>
                <a:r>
                  <a:rPr lang="en-US" sz="15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500" dirty="0"/>
                  <a:t>, and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500" dirty="0"/>
                  <a:t> points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blipFill>
                <a:blip r:embed="rId12"/>
                <a:stretch>
                  <a:fillRect l="-651" t="-334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6" grpId="0"/>
      <p:bldP spid="14" grpId="0" build="p"/>
      <p:bldP spid="17" grpId="0" animBg="1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85A-0C89-A040-80BA-AB33112C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Closest Pair of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5E141-4DE0-5246-B0A1-C696936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2F3D-3A41-064D-8FFC-7802551313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all pairs is a brute-force fail</a:t>
            </a:r>
          </a:p>
          <a:p>
            <a:pPr lvl="1"/>
            <a:r>
              <a:rPr lang="en-US" dirty="0"/>
              <a:t>Except for small inputs</a:t>
            </a:r>
          </a:p>
          <a:p>
            <a:r>
              <a:rPr lang="en-US" dirty="0"/>
              <a:t>Divide and conquer a big improvement</a:t>
            </a:r>
          </a:p>
          <a:p>
            <a:r>
              <a:rPr lang="en-US" dirty="0"/>
              <a:t>Needed to find an efficient way for part of the combine step</a:t>
            </a:r>
          </a:p>
          <a:p>
            <a:pPr lvl="1"/>
            <a:r>
              <a:rPr lang="en-US" dirty="0"/>
              <a:t>Geometry came through for us here!</a:t>
            </a:r>
          </a:p>
          <a:p>
            <a:pPr lvl="1"/>
            <a:r>
              <a:rPr lang="en-US" dirty="0"/>
              <a:t>Only needed to look at constant number of points for each point in the strip</a:t>
            </a:r>
          </a:p>
          <a:p>
            <a:r>
              <a:rPr lang="en-US" dirty="0"/>
              <a:t>Implementation subtleties</a:t>
            </a:r>
          </a:p>
          <a:p>
            <a:pPr lvl="1"/>
            <a:r>
              <a:rPr lang="en-US" dirty="0"/>
              <a:t>Don’t want to sort the strip by y-coordinate in each recursive call</a:t>
            </a:r>
          </a:p>
          <a:p>
            <a:pPr lvl="1"/>
            <a:r>
              <a:rPr lang="en-US" dirty="0"/>
              <a:t>In initialization, create an “index” that lets you process all points in order by y-coordinate</a:t>
            </a:r>
          </a:p>
          <a:p>
            <a:pPr lvl="1"/>
            <a:r>
              <a:rPr lang="en-US" dirty="0"/>
              <a:t>(There are other ways to address this.)</a:t>
            </a:r>
          </a:p>
        </p:txBody>
      </p:sp>
    </p:spTree>
    <p:extLst>
      <p:ext uri="{BB962C8B-B14F-4D97-AF65-F5344CB8AC3E}">
        <p14:creationId xmlns:p14="http://schemas.microsoft.com/office/powerpoint/2010/main" val="132564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243FAB42-1B31-1846-AA42-0D44BAE53C2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255000" cy="49530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Called on subsection of array from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Like </a:t>
            </a:r>
            <a:r>
              <a:rPr lang="en-US" altLang="en-US" sz="20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choose some element in the array to be the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pivot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element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Any element!  Doesn't</a:t>
            </a:r>
            <a:r>
              <a:rPr lang="en-US" altLang="ja-JP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matter for </a:t>
            </a:r>
            <a:r>
              <a:rPr lang="en-US" altLang="ja-JP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correctness.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the first item. For us, the last.  Or, we often move some element into the last position (to get better </a:t>
            </a:r>
            <a:r>
              <a:rPr lang="en-US" altLang="en-US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efficiency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call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which does two things: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Puts the pivot in its proper place, i.e. where it will be in the correctly sorted sequence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elements below the pivot are less-than the pivot, and all elements above the pivot are greater-than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Third, use quicksort recursively on both sub-lists</a:t>
            </a:r>
          </a:p>
        </p:txBody>
      </p:sp>
    </p:spTree>
    <p:extLst>
      <p:ext uri="{BB962C8B-B14F-4D97-AF65-F5344CB8AC3E}">
        <p14:creationId xmlns:p14="http://schemas.microsoft.com/office/powerpoint/2010/main" val="10736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Quicksort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is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Divide</a:t>
            </a:r>
            <a:r>
              <a:rPr lang="fr-FR" altLang="en-US" dirty="0">
                <a:ea typeface="ＭＳ Ｐゴシック" panose="020B0600070205080204" pitchFamily="34" charset="-128"/>
              </a:rPr>
              <a:t> and </a:t>
            </a:r>
            <a:r>
              <a:rPr lang="fr-FR" altLang="en-US" dirty="0" err="1">
                <a:ea typeface="ＭＳ Ｐゴシック" panose="020B0600070205080204" pitchFamily="34" charset="-128"/>
              </a:rPr>
              <a:t>Conquer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381000" y="1371600"/>
                <a:ext cx="8255000" cy="4953000"/>
              </a:xfrm>
            </p:spPr>
            <p:txBody>
              <a:bodyPr/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3200" dirty="0"/>
                  <a:t>select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3200" dirty="0"/>
                  <a:t>element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3200" dirty="0"/>
                  <a:t>recursively sort left and right </a:t>
                </a:r>
                <a:r>
                  <a:rPr lang="en-US" sz="3200" dirty="0" err="1"/>
                  <a:t>sublists</a:t>
                </a:r>
                <a:endParaRPr lang="en-US" sz="3200" dirty="0"/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3200" dirty="0"/>
                  <a:t>Nothing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Contrast to </a:t>
                </a:r>
                <a:r>
                  <a:rPr lang="en-US" sz="2800" dirty="0" err="1"/>
                  <a:t>mergesort</a:t>
                </a:r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/>
                  <a:t>   where divide is simple and combine is work</a:t>
                </a:r>
              </a:p>
            </p:txBody>
          </p:sp>
        </mc:Choice>
        <mc:Fallback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381000" y="1371600"/>
                <a:ext cx="8255000" cy="4953000"/>
              </a:xfrm>
              <a:blipFill>
                <a:blip r:embed="rId5"/>
                <a:stretch>
                  <a:fillRect l="-1536" t="-1790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08AD30C6-35A1-9446-B1E6-1EBE23AB29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 last element as pivot (or pick one and move it there)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call to partition…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spcAft>
                <a:spcPct val="25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Now sort two parts recursively and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done!</a:t>
            </a:r>
          </a:p>
          <a:p>
            <a:pPr lvl="1">
              <a:spcAft>
                <a:spcPct val="20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that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splitPoint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may be anywhere in </a:t>
            </a:r>
            <a:r>
              <a:rPr lang="en-US" altLang="en-US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first..last</a:t>
            </a:r>
            <a:endParaRPr lang="en-US" altLang="en-US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our assumption that all keys are distinct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D01D2F2-25D8-F144-ADCE-583FEE0CCD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 (a picture)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3D67D9F-00D7-FF43-BFFC-06E05A472C5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198120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0" name="Group 5">
            <a:extLst>
              <a:ext uri="{FF2B5EF4-FFF2-40B4-BE49-F238E27FC236}">
                <a16:creationId xmlns:a16="http://schemas.microsoft.com/office/drawing/2014/main" id="{55546506-298E-AC48-84CB-8EDEE3763F1A}"/>
              </a:ext>
            </a:extLst>
          </p:cNvPr>
          <p:cNvGrpSpPr>
            <a:grpSpLocks/>
          </p:cNvGrpSpPr>
          <p:nvPr/>
        </p:nvGrpSpPr>
        <p:grpSpPr bwMode="auto">
          <a:xfrm>
            <a:off x="7435850" y="1958975"/>
            <a:ext cx="1106488" cy="336550"/>
            <a:chOff x="5068" y="3922"/>
            <a:chExt cx="697" cy="212"/>
          </a:xfrm>
        </p:grpSpPr>
        <p:sp>
          <p:nvSpPr>
            <p:cNvPr id="9241" name="Rectangle 7">
              <a:extLst>
                <a:ext uri="{FF2B5EF4-FFF2-40B4-BE49-F238E27FC236}">
                  <a16:creationId xmlns:a16="http://schemas.microsoft.com/office/drawing/2014/main" id="{ED2D1AE0-4CB4-054A-B431-CB7793FFBAD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83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2" name="Text Box 6">
              <a:extLst>
                <a:ext uri="{FF2B5EF4-FFF2-40B4-BE49-F238E27FC236}">
                  <a16:creationId xmlns:a16="http://schemas.microsoft.com/office/drawing/2014/main" id="{D0C33A18-DF48-7342-93CE-6FC4D9709745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68" y="3922"/>
              <a:ext cx="6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</p:grpSp>
      <p:sp>
        <p:nvSpPr>
          <p:cNvPr id="9221" name="Text Box 21">
            <a:extLst>
              <a:ext uri="{FF2B5EF4-FFF2-40B4-BE49-F238E27FC236}">
                <a16:creationId xmlns:a16="http://schemas.microsoft.com/office/drawing/2014/main" id="{E3C2E8E2-38A8-9A4E-A6B5-10890E9A8A2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2860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2" name="Text Box 23">
            <a:extLst>
              <a:ext uri="{FF2B5EF4-FFF2-40B4-BE49-F238E27FC236}">
                <a16:creationId xmlns:a16="http://schemas.microsoft.com/office/drawing/2014/main" id="{25D336B4-3F37-D545-B563-CCC88F5EC4A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3800" y="2330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6DB83F9E-4973-8348-9404-38F5BCC6EA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85888" y="3144838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9">
            <a:extLst>
              <a:ext uri="{FF2B5EF4-FFF2-40B4-BE49-F238E27FC236}">
                <a16:creationId xmlns:a16="http://schemas.microsoft.com/office/drawing/2014/main" id="{D9DF5405-49E6-8C49-B355-55AE51D2E5BE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195888" y="3144838"/>
            <a:ext cx="914400" cy="336550"/>
            <a:chOff x="1296" y="3936"/>
            <a:chExt cx="576" cy="212"/>
          </a:xfrm>
        </p:grpSpPr>
        <p:sp>
          <p:nvSpPr>
            <p:cNvPr id="9239" name="Text Box 10">
              <a:extLst>
                <a:ext uri="{FF2B5EF4-FFF2-40B4-BE49-F238E27FC236}">
                  <a16:creationId xmlns:a16="http://schemas.microsoft.com/office/drawing/2014/main" id="{31C98DAF-02E6-A646-9117-568434E17ADB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40" name="Rectangle 11">
              <a:extLst>
                <a:ext uri="{FF2B5EF4-FFF2-40B4-BE49-F238E27FC236}">
                  <a16:creationId xmlns:a16="http://schemas.microsoft.com/office/drawing/2014/main" id="{3872D217-08D3-8C41-9EF5-AB66AB28625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5" name="Text Box 12">
            <a:extLst>
              <a:ext uri="{FF2B5EF4-FFF2-40B4-BE49-F238E27FC236}">
                <a16:creationId xmlns:a16="http://schemas.microsoft.com/office/drawing/2014/main" id="{28E67741-10E8-7846-A0DC-D8D5E0C58592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0200" y="3124200"/>
            <a:ext cx="22653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&lt;= pivot (unsorted)</a:t>
            </a:r>
          </a:p>
        </p:txBody>
      </p:sp>
      <p:sp>
        <p:nvSpPr>
          <p:cNvPr id="9226" name="Text Box 17">
            <a:extLst>
              <a:ext uri="{FF2B5EF4-FFF2-40B4-BE49-F238E27FC236}">
                <a16:creationId xmlns:a16="http://schemas.microsoft.com/office/drawing/2014/main" id="{61319303-2004-B444-9C3D-D063EA5C092E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34088" y="3144838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&gt; pivot (unsorted)</a:t>
            </a:r>
          </a:p>
        </p:txBody>
      </p:sp>
      <p:sp>
        <p:nvSpPr>
          <p:cNvPr id="9227" name="Text Box 24">
            <a:extLst>
              <a:ext uri="{FF2B5EF4-FFF2-40B4-BE49-F238E27FC236}">
                <a16:creationId xmlns:a16="http://schemas.microsoft.com/office/drawing/2014/main" id="{CCF5AEA1-2FAE-BA46-93C3-3D2A2F28813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351313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8" name="Text Box 25">
            <a:extLst>
              <a:ext uri="{FF2B5EF4-FFF2-40B4-BE49-F238E27FC236}">
                <a16:creationId xmlns:a16="http://schemas.microsoft.com/office/drawing/2014/main" id="{54FE26A6-E706-3C4B-B16B-5DAA26648804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43800" y="355758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9" name="Text Box 26">
            <a:extLst>
              <a:ext uri="{FF2B5EF4-FFF2-40B4-BE49-F238E27FC236}">
                <a16:creationId xmlns:a16="http://schemas.microsoft.com/office/drawing/2014/main" id="{0BADC1D9-8DF8-5446-9F97-B70D62BD56C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5888" y="3481388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  <p:sp>
        <p:nvSpPr>
          <p:cNvPr id="9230" name="Rectangle 30">
            <a:extLst>
              <a:ext uri="{FF2B5EF4-FFF2-40B4-BE49-F238E27FC236}">
                <a16:creationId xmlns:a16="http://schemas.microsoft.com/office/drawing/2014/main" id="{AED0E4AA-C98B-DD42-868B-5C43EFA9086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08059" y="447675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31" name="Group 31">
            <a:extLst>
              <a:ext uri="{FF2B5EF4-FFF2-40B4-BE49-F238E27FC236}">
                <a16:creationId xmlns:a16="http://schemas.microsoft.com/office/drawing/2014/main" id="{AF6EDC08-B048-D048-998E-FCD0257C3E9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218059" y="4476750"/>
            <a:ext cx="914400" cy="336550"/>
            <a:chOff x="1296" y="3936"/>
            <a:chExt cx="576" cy="212"/>
          </a:xfrm>
        </p:grpSpPr>
        <p:sp>
          <p:nvSpPr>
            <p:cNvPr id="9237" name="Text Box 32">
              <a:extLst>
                <a:ext uri="{FF2B5EF4-FFF2-40B4-BE49-F238E27FC236}">
                  <a16:creationId xmlns:a16="http://schemas.microsoft.com/office/drawing/2014/main" id="{FE05F654-616D-1D4D-9C51-1519EAFDEB7D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38" name="Rectangle 33">
              <a:extLst>
                <a:ext uri="{FF2B5EF4-FFF2-40B4-BE49-F238E27FC236}">
                  <a16:creationId xmlns:a16="http://schemas.microsoft.com/office/drawing/2014/main" id="{EB4D70B5-10DE-8441-BC22-16C158516B6C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32" name="Text Box 34">
            <a:extLst>
              <a:ext uri="{FF2B5EF4-FFF2-40B4-BE49-F238E27FC236}">
                <a16:creationId xmlns:a16="http://schemas.microsoft.com/office/drawing/2014/main" id="{7CAF77D0-8EBF-8146-86D5-9A429FB67CD5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22372" y="4456113"/>
            <a:ext cx="20034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&lt;= pivot (sorted)</a:t>
            </a:r>
          </a:p>
        </p:txBody>
      </p:sp>
      <p:sp>
        <p:nvSpPr>
          <p:cNvPr id="9233" name="Text Box 35">
            <a:extLst>
              <a:ext uri="{FF2B5EF4-FFF2-40B4-BE49-F238E27FC236}">
                <a16:creationId xmlns:a16="http://schemas.microsoft.com/office/drawing/2014/main" id="{CAE1281B-2293-FF40-8EEF-2F82AED86D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10288" y="446607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&gt; pivot (sorted)</a:t>
            </a:r>
          </a:p>
        </p:txBody>
      </p:sp>
      <p:sp>
        <p:nvSpPr>
          <p:cNvPr id="9234" name="Text Box 36">
            <a:extLst>
              <a:ext uri="{FF2B5EF4-FFF2-40B4-BE49-F238E27FC236}">
                <a16:creationId xmlns:a16="http://schemas.microsoft.com/office/drawing/2014/main" id="{F5EECDCC-31A7-A341-8A0A-7160B4DA5E3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69972" y="4845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 dirty="0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35" name="Text Box 37">
            <a:extLst>
              <a:ext uri="{FF2B5EF4-FFF2-40B4-BE49-F238E27FC236}">
                <a16:creationId xmlns:a16="http://schemas.microsoft.com/office/drawing/2014/main" id="{657B7450-AF7F-F54A-AFAC-1DF52529BC5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65972" y="48895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36" name="Text Box 38">
            <a:extLst>
              <a:ext uri="{FF2B5EF4-FFF2-40B4-BE49-F238E27FC236}">
                <a16:creationId xmlns:a16="http://schemas.microsoft.com/office/drawing/2014/main" id="{E3BF8835-DA25-064F-A2BE-1F615DC108E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18059" y="4784725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</p:spTree>
    <p:extLst>
      <p:ext uri="{BB962C8B-B14F-4D97-AF65-F5344CB8AC3E}">
        <p14:creationId xmlns:p14="http://schemas.microsoft.com/office/powerpoint/2010/main" val="25365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F224A9B-CA5C-F045-B0E6-027F9DF5E1C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 Code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229650FE-BAAD-BF40-A402-4C386221ED70}"/>
              </a:ext>
            </a:extLst>
          </p:cNvPr>
          <p:cNvSpPr>
            <a:spLocks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524000"/>
            <a:ext cx="8255000" cy="4724400"/>
          </a:xfrm>
          <a:noFill/>
        </p:spPr>
        <p:txBody>
          <a:bodyPr/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last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kumimoji="0" lang="en-US" altLang="en-US" dirty="0">
              <a:ea typeface="ＭＳ Ｐゴシック" panose="020B0600070205080204" pitchFamily="34" charset="-128"/>
            </a:endParaRP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def quicksort(list, first, last):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if first &lt; last: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 = partition(list, first,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first, q-1)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q+1,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7243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2B0037C-0A22-EB42-927E-9BE7A7D3CBB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Partition Does the Dirty Work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1A3E817-D5A7-B04C-B6E6-FAACB60D15F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rearranges elements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 How many comparisons?  How many swaps?</a:t>
            </a:r>
          </a:p>
          <a:p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How? Two well-known algorithms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this chapter of CLRS, </a:t>
            </a:r>
            <a:r>
              <a:rPr lang="en-US" altLang="en-US" sz="28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Lomuto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the exercises, the original: Hoare</a:t>
            </a:r>
            <a:r>
              <a:rPr lang="fr-FR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algorithm.  (Page 185. Look at on your own.)</a:t>
            </a:r>
          </a:p>
          <a:p>
            <a:pPr lvl="1"/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Important: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in-place!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Both are linear.</a:t>
            </a:r>
          </a:p>
        </p:txBody>
      </p:sp>
    </p:spTree>
    <p:extLst>
      <p:ext uri="{BB962C8B-B14F-4D97-AF65-F5344CB8AC3E}">
        <p14:creationId xmlns:p14="http://schemas.microsoft.com/office/powerpoint/2010/main" val="413350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D75C3A0-8434-1E48-98A2-9907AC42DD1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Strategy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Lomuto</a:t>
            </a:r>
            <a:r>
              <a:rPr lang="fr-FR" altLang="ja-JP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Partition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7C471A22-F8A2-5645-AF5C-4DEF871CF08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4500" y="3761575"/>
            <a:ext cx="8255000" cy="2288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Strategy: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 at next item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a[j]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&gt; pivot, all is well!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&lt; pivot, increment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then swap items at positions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and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done, swap pivot with item at position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i+1</a:t>
            </a:r>
          </a:p>
          <a:p>
            <a:pPr>
              <a:lnSpc>
                <a:spcPct val="80000"/>
              </a:lnSpc>
            </a:pPr>
            <a:r>
              <a:rPr lang="en-US" altLang="en-US" sz="27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Number of comparisons:   n-1</a:t>
            </a:r>
          </a:p>
        </p:txBody>
      </p:sp>
      <p:sp>
        <p:nvSpPr>
          <p:cNvPr id="12291" name="Rectangle 18">
            <a:extLst>
              <a:ext uri="{FF2B5EF4-FFF2-40B4-BE49-F238E27FC236}">
                <a16:creationId xmlns:a16="http://schemas.microsoft.com/office/drawing/2014/main" id="{FF04CAE8-5E9B-704A-B6BE-1036410BA3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39850"/>
            <a:ext cx="8255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Invariant:  At any point: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i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 indexes the right-most element &lt;=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j-1 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indexes the right-most element &gt;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  <a:endParaRPr kumimoji="1"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18" descr="Preview.png">
            <a:extLst>
              <a:ext uri="{FF2B5EF4-FFF2-40B4-BE49-F238E27FC236}">
                <a16:creationId xmlns:a16="http://schemas.microsoft.com/office/drawing/2014/main" id="{3FC76C95-9709-F049-9060-E178434B9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516975"/>
            <a:ext cx="5791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735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37547</TotalTime>
  <Words>2450</Words>
  <Application>Microsoft Macintosh PowerPoint</Application>
  <PresentationFormat>On-screen Show (4:3)</PresentationFormat>
  <Paragraphs>450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Bookman Old Style</vt:lpstr>
      <vt:lpstr>Calibri</vt:lpstr>
      <vt:lpstr>Cambria Math</vt:lpstr>
      <vt:lpstr>Gill Sans MT</vt:lpstr>
      <vt:lpstr>Tahoma</vt:lpstr>
      <vt:lpstr>Times New Roman</vt:lpstr>
      <vt:lpstr>Wingdings</vt:lpstr>
      <vt:lpstr>Wingdings 3</vt:lpstr>
      <vt:lpstr>Origin</vt:lpstr>
      <vt:lpstr>Microsoft Equation</vt:lpstr>
      <vt:lpstr>More Divide and Conquer: Quicksort and Closest Pair of Points</vt:lpstr>
      <vt:lpstr>Quicksort and Partition</vt:lpstr>
      <vt:lpstr>Quicksort: Introduction</vt:lpstr>
      <vt:lpstr>Quicksort’s Strategy</vt:lpstr>
      <vt:lpstr>Quicksort is Divide and Conquer</vt:lpstr>
      <vt:lpstr> Quicksort’s Strategy (a picture)</vt:lpstr>
      <vt:lpstr>Quicksort Code</vt:lpstr>
      <vt:lpstr>Partition Does the Dirty Work</vt:lpstr>
      <vt:lpstr>Strategy for Lomuto’s Partition</vt:lpstr>
      <vt:lpstr>Lomuto’s Partition: Code</vt:lpstr>
      <vt:lpstr>Efficiency of Quicksort</vt:lpstr>
      <vt:lpstr>Worst Case of Quicksort</vt:lpstr>
      <vt:lpstr>Quicksort’s Average Case</vt:lpstr>
      <vt:lpstr>Avoiding Quicksort’s Worst Case</vt:lpstr>
      <vt:lpstr>Tuning Quicksort’s Performance</vt:lpstr>
      <vt:lpstr>Quicksort’s Space Complexity</vt:lpstr>
      <vt:lpstr>Summary: Quicksort</vt:lpstr>
      <vt:lpstr>Closest Pair of Points</vt:lpstr>
      <vt:lpstr>Closest Pair of Points in 2D Space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Spanning the Cut</vt:lpstr>
      <vt:lpstr>Spanning the Cut</vt:lpstr>
      <vt:lpstr>Spanning the Cut</vt:lpstr>
      <vt:lpstr>Spanning the Cut</vt:lpstr>
      <vt:lpstr>Closest Pair of Points: Divide and Conquer</vt:lpstr>
      <vt:lpstr>Closest Pair of Points: Divide and Conquer</vt:lpstr>
      <vt:lpstr>Summary for Closest Pair of Points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492</cp:revision>
  <cp:lastPrinted>2010-02-08T18:40:35Z</cp:lastPrinted>
  <dcterms:created xsi:type="dcterms:W3CDTF">2010-02-08T18:32:44Z</dcterms:created>
  <dcterms:modified xsi:type="dcterms:W3CDTF">2021-02-12T20:22:38Z</dcterms:modified>
</cp:coreProperties>
</file>