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50"/>
  </p:notesMasterIdLst>
  <p:handoutMasterIdLst>
    <p:handoutMasterId r:id="rId51"/>
  </p:handoutMasterIdLst>
  <p:sldIdLst>
    <p:sldId id="447" r:id="rId2"/>
    <p:sldId id="484" r:id="rId3"/>
    <p:sldId id="402" r:id="rId4"/>
    <p:sldId id="401" r:id="rId5"/>
    <p:sldId id="426" r:id="rId6"/>
    <p:sldId id="403" r:id="rId7"/>
    <p:sldId id="470" r:id="rId8"/>
    <p:sldId id="474" r:id="rId9"/>
    <p:sldId id="429" r:id="rId10"/>
    <p:sldId id="451" r:id="rId11"/>
    <p:sldId id="427" r:id="rId12"/>
    <p:sldId id="461" r:id="rId13"/>
    <p:sldId id="462" r:id="rId14"/>
    <p:sldId id="471" r:id="rId15"/>
    <p:sldId id="485" r:id="rId16"/>
    <p:sldId id="463" r:id="rId17"/>
    <p:sldId id="464" r:id="rId18"/>
    <p:sldId id="468" r:id="rId19"/>
    <p:sldId id="472" r:id="rId20"/>
    <p:sldId id="396" r:id="rId21"/>
    <p:sldId id="397" r:id="rId22"/>
    <p:sldId id="399" r:id="rId23"/>
    <p:sldId id="400" r:id="rId24"/>
    <p:sldId id="452" r:id="rId25"/>
    <p:sldId id="448" r:id="rId26"/>
    <p:sldId id="449" r:id="rId27"/>
    <p:sldId id="473" r:id="rId28"/>
    <p:sldId id="475" r:id="rId29"/>
    <p:sldId id="482" r:id="rId30"/>
    <p:sldId id="441" r:id="rId31"/>
    <p:sldId id="435" r:id="rId32"/>
    <p:sldId id="436" r:id="rId33"/>
    <p:sldId id="437" r:id="rId34"/>
    <p:sldId id="456" r:id="rId35"/>
    <p:sldId id="457" r:id="rId36"/>
    <p:sldId id="454" r:id="rId37"/>
    <p:sldId id="455" r:id="rId38"/>
    <p:sldId id="465" r:id="rId39"/>
    <p:sldId id="466" r:id="rId40"/>
    <p:sldId id="434" r:id="rId41"/>
    <p:sldId id="467" r:id="rId42"/>
    <p:sldId id="483" r:id="rId43"/>
    <p:sldId id="476" r:id="rId44"/>
    <p:sldId id="477" r:id="rId45"/>
    <p:sldId id="478" r:id="rId46"/>
    <p:sldId id="481" r:id="rId47"/>
    <p:sldId id="479" r:id="rId48"/>
    <p:sldId id="480" r:id="rId49"/>
  </p:sldIdLst>
  <p:sldSz cx="9144000" cy="6858000" type="screen4x3"/>
  <p:notesSz cx="7315200" cy="9601200"/>
  <p:custDataLst>
    <p:tags r:id="rId52"/>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4" d="100"/>
          <a:sy n="54" d="100"/>
        </p:scale>
        <p:origin x="-1074" y="-84"/>
      </p:cViewPr>
      <p:guideLst>
        <p:guide orient="horz" pos="2920"/>
        <p:guide pos="220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defTabSz="966393">
              <a:defRPr sz="1200">
                <a:ea typeface="+mn-ea"/>
              </a:defRPr>
            </a:lvl1pPr>
          </a:lstStyle>
          <a:p>
            <a:pPr>
              <a:defRPr/>
            </a:pPr>
            <a:endParaRPr lang="en-US"/>
          </a:p>
        </p:txBody>
      </p:sp>
      <p:sp>
        <p:nvSpPr>
          <p:cNvPr id="75779"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algn="r" defTabSz="966393">
              <a:defRPr sz="120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140"/>
            <a:ext cx="3983459"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defTabSz="966393">
              <a:defRPr sz="120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algn="r" defTabSz="966393">
              <a:defRPr sz="1200"/>
            </a:lvl1pPr>
          </a:lstStyle>
          <a:p>
            <a:pPr>
              <a:defRPr/>
            </a:pPr>
            <a:fld id="{CEA9B5E1-EA14-496C-B36E-19A3815EB4B7}" type="slidenum">
              <a:rPr lang="en-US"/>
              <a:pPr>
                <a:defRPr/>
              </a:pPr>
              <a:t>‹#›</a:t>
            </a:fld>
            <a:endParaRPr lang="en-US"/>
          </a:p>
        </p:txBody>
      </p:sp>
    </p:spTree>
    <p:extLst>
      <p:ext uri="{BB962C8B-B14F-4D97-AF65-F5344CB8AC3E}">
        <p14:creationId xmlns:p14="http://schemas.microsoft.com/office/powerpoint/2010/main" val="4041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393">
              <a:defRPr sz="1200">
                <a:ea typeface="+mn-ea"/>
              </a:defRPr>
            </a:lvl1pPr>
          </a:lstStyle>
          <a:p>
            <a:pPr>
              <a:defRPr/>
            </a:pPr>
            <a:endParaRPr lang="en-US"/>
          </a:p>
        </p:txBody>
      </p:sp>
      <p:sp>
        <p:nvSpPr>
          <p:cNvPr id="126979"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393">
              <a:defRPr sz="1200">
                <a:ea typeface="+mn-ea"/>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252" y="4560570"/>
            <a:ext cx="5366697"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393">
              <a:defRPr sz="120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393">
              <a:defRPr sz="1200"/>
            </a:lvl1pPr>
          </a:lstStyle>
          <a:p>
            <a:pPr>
              <a:defRPr/>
            </a:pPr>
            <a:fld id="{31890EBB-E05E-4685-8A9C-8E0AC45FB38E}" type="slidenum">
              <a:rPr lang="en-US"/>
              <a:pPr>
                <a:defRPr/>
              </a:pPr>
              <a:t>‹#›</a:t>
            </a:fld>
            <a:endParaRPr lang="en-US"/>
          </a:p>
        </p:txBody>
      </p:sp>
    </p:spTree>
    <p:extLst>
      <p:ext uri="{BB962C8B-B14F-4D97-AF65-F5344CB8AC3E}">
        <p14:creationId xmlns:p14="http://schemas.microsoft.com/office/powerpoint/2010/main" val="359619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90EBB-E05E-4685-8A9C-8E0AC45FB38E}" type="slidenum">
              <a:rPr lang="en-US" smtClean="0"/>
              <a:pPr>
                <a:defRPr/>
              </a:pPr>
              <a:t>9</a:t>
            </a:fld>
            <a:endParaRPr lang="en-US"/>
          </a:p>
        </p:txBody>
      </p:sp>
    </p:spTree>
    <p:extLst>
      <p:ext uri="{BB962C8B-B14F-4D97-AF65-F5344CB8AC3E}">
        <p14:creationId xmlns:p14="http://schemas.microsoft.com/office/powerpoint/2010/main" val="207031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2E47-C92D-4534-9BB8-6325B253624D}" type="slidenum">
              <a:rPr lang="en-US" smtClean="0"/>
              <a:pPr/>
              <a:t>33</a:t>
            </a:fld>
            <a:endParaRPr lang="en-US"/>
          </a:p>
        </p:txBody>
      </p:sp>
      <p:sp>
        <p:nvSpPr>
          <p:cNvPr id="51203" name="Rectangle 2"/>
          <p:cNvSpPr>
            <a:spLocks noGrp="1" noRot="1" noChangeAspect="1" noChangeArrowheads="1" noTextEdit="1"/>
          </p:cNvSpPr>
          <p:nvPr>
            <p:ph type="sldImg"/>
          </p:nvPr>
        </p:nvSpPr>
        <p:spPr>
          <a:xfrm>
            <a:off x="1258888" y="719138"/>
            <a:ext cx="4800600" cy="3600450"/>
          </a:xfrm>
          <a:ln/>
        </p:spPr>
      </p:sp>
      <p:sp>
        <p:nvSpPr>
          <p:cNvPr id="51204" name="Rectangle 3"/>
          <p:cNvSpPr>
            <a:spLocks noGrp="1" noChangeArrowheads="1"/>
          </p:cNvSpPr>
          <p:nvPr>
            <p:ph type="body" idx="1"/>
          </p:nvPr>
        </p:nvSpPr>
        <p:spPr>
          <a:xfrm>
            <a:off x="975915" y="4558927"/>
            <a:ext cx="5363372" cy="4323828"/>
          </a:xfrm>
          <a:noFill/>
          <a:ln/>
        </p:spPr>
        <p:txBody>
          <a:bodyPr/>
          <a:lstStyle/>
          <a:p>
            <a:r>
              <a:rPr lang="en-US"/>
              <a:t>Will this always finish?  Yes, because we have pennies!</a:t>
            </a:r>
          </a:p>
        </p:txBody>
      </p:sp>
    </p:spTree>
    <p:extLst>
      <p:ext uri="{BB962C8B-B14F-4D97-AF65-F5344CB8AC3E}">
        <p14:creationId xmlns:p14="http://schemas.microsoft.com/office/powerpoint/2010/main" val="185818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E1F8137-5628-489C-8F34-1267C6EC6E68}" type="slidenum">
              <a:rPr lang="en-US" smtClean="0"/>
              <a:pPr/>
              <a:t>37</a:t>
            </a:fld>
            <a:endParaRPr lang="en-US"/>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5915" y="4558927"/>
            <a:ext cx="5363372" cy="4323828"/>
          </a:xfrm>
          <a:noFill/>
          <a:ln/>
        </p:spPr>
        <p:txBody>
          <a:bodyPr/>
          <a:lstStyle/>
          <a:p>
            <a:r>
              <a:rPr lang="en-US" dirty="0"/>
              <a:t>Use a funny name for the 11-cent coin.  Name it after yourself, or call it a “</a:t>
            </a:r>
            <a:r>
              <a:rPr lang="en-US" dirty="0" err="1"/>
              <a:t>Kardashian</a:t>
            </a:r>
            <a:r>
              <a:rPr lang="en-US" dirty="0"/>
              <a:t>” or</a:t>
            </a:r>
            <a:r>
              <a:rPr lang="en-US" baseline="0" dirty="0"/>
              <a:t> a </a:t>
            </a:r>
            <a:r>
              <a:rPr lang="en-US" baseline="0" dirty="0" err="1"/>
              <a:t>Floryan</a:t>
            </a:r>
            <a:r>
              <a:rPr lang="en-US" baseline="0" dirty="0"/>
              <a:t> </a:t>
            </a:r>
            <a:r>
              <a:rPr lang="en-US" dirty="0"/>
              <a:t>or something.</a:t>
            </a:r>
          </a:p>
          <a:p>
            <a:endParaRPr lang="en-US" dirty="0"/>
          </a:p>
          <a:p>
            <a:r>
              <a:rPr lang="en-US" dirty="0"/>
              <a:t>If our set of coins contains a “</a:t>
            </a:r>
            <a:r>
              <a:rPr lang="en-US" dirty="0" err="1"/>
              <a:t>Kardashian</a:t>
            </a:r>
            <a:r>
              <a:rPr lang="en-US" dirty="0"/>
              <a:t>” plus the usual, then our algorithm will return first a </a:t>
            </a:r>
            <a:r>
              <a:rPr lang="en-US" dirty="0" err="1"/>
              <a:t>Kardashian</a:t>
            </a:r>
            <a:r>
              <a:rPr lang="en-US" dirty="0"/>
              <a:t>, then four pennies.  Five coins.  The best answer is a dime and a nickel, or two coins.</a:t>
            </a:r>
          </a:p>
        </p:txBody>
      </p:sp>
    </p:spTree>
    <p:extLst>
      <p:ext uri="{BB962C8B-B14F-4D97-AF65-F5344CB8AC3E}">
        <p14:creationId xmlns:p14="http://schemas.microsoft.com/office/powerpoint/2010/main" val="111627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4886CB5-510A-4EF6-9466-BC7A8F0DDE87}" type="datetime1">
              <a:rPr lang="en-US" smtClean="0"/>
              <a:pPr/>
              <a:t>7/20/2017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26D9103-0C5C-48AC-B68E-3ED2C164704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97853-24B4-4D05-83E4-0AD2E86C55E5}" type="datetime1">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FCDD9E-5768-4705-9537-0C020B1BB310}" type="datetime1">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257C27E-59C2-41CA-9776-94955CBEE440}" type="datetime1">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180747-A137-49C6-9C74-AB7EE86F4904}" type="datetime1">
              <a:rPr lang="en-US" smtClean="0"/>
              <a:pPr/>
              <a:t>7/20/2017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26D9103-0C5C-48AC-B68E-3ED2C164704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BA31D9-ADC1-480D-86A8-1EAFB6A86A35}" type="datetime1">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0AAE9AE-3B2F-4DEA-8C41-BDDF4CDF6F40}" type="datetime1">
              <a:rPr lang="en-US" smtClean="0"/>
              <a:pPr/>
              <a:t>7/20/2017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D9103-0C5C-48AC-B68E-3ED2C164704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252F7F-E8FE-413B-8521-D4ED924C6DE5}" type="datetime1">
              <a:rPr lang="en-US" smtClean="0"/>
              <a:pPr/>
              <a:t>7/20/2017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D9103-0C5C-48AC-B68E-3ED2C164704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B124-70E3-4E4A-90E2-6B55DB7659B3}" type="datetime1">
              <a:rPr lang="en-US" smtClean="0"/>
              <a:pPr/>
              <a:t>7/20/2017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BF4C98-3CD6-4C87-BD40-5718C2628835}" type="datetime1">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6408A8-6B1B-4CDA-875E-7BEECDBA31DF}" type="datetime1">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5AAF07-D2F5-4B3C-B443-40DE8C337A77}" type="datetime1">
              <a:rPr lang="en-US" smtClean="0"/>
              <a:pPr/>
              <a:t>7/20/2017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26D9103-0C5C-48AC-B68E-3ED2C1647047}"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title"/>
          </p:nvPr>
        </p:nvSpPr>
        <p:spPr/>
        <p:txBody>
          <a:bodyPr/>
          <a:lstStyle/>
          <a:p>
            <a:pPr algn="ctr"/>
            <a:r>
              <a:rPr lang="en-US" b="1" dirty="0"/>
              <a:t>CS 4102, Algorithms, Fall 2016</a:t>
            </a:r>
          </a:p>
        </p:txBody>
      </p:sp>
      <p:sp>
        <p:nvSpPr>
          <p:cNvPr id="5123" name="Rectangle 17"/>
          <p:cNvSpPr>
            <a:spLocks noGrp="1" noChangeArrowheads="1"/>
          </p:cNvSpPr>
          <p:nvPr>
            <p:ph sz="quarter" idx="1"/>
          </p:nvPr>
        </p:nvSpPr>
        <p:spPr>
          <a:xfrm>
            <a:off x="1371600" y="3810000"/>
            <a:ext cx="6629400" cy="2133600"/>
          </a:xfrm>
        </p:spPr>
        <p:txBody>
          <a:bodyPr/>
          <a:lstStyle/>
          <a:p>
            <a:pPr>
              <a:lnSpc>
                <a:spcPct val="90000"/>
              </a:lnSpc>
            </a:pPr>
            <a:r>
              <a:rPr lang="en-US" dirty="0"/>
              <a:t>Course Mechanics</a:t>
            </a:r>
          </a:p>
          <a:p>
            <a:pPr>
              <a:lnSpc>
                <a:spcPct val="90000"/>
              </a:lnSpc>
            </a:pPr>
            <a:r>
              <a:rPr lang="en-US" dirty="0"/>
              <a:t>Course content</a:t>
            </a:r>
          </a:p>
          <a:p>
            <a:pPr lvl="1">
              <a:lnSpc>
                <a:spcPct val="90000"/>
              </a:lnSpc>
            </a:pPr>
            <a:r>
              <a:rPr lang="en-US" dirty="0"/>
              <a:t>Topics from earlier classes</a:t>
            </a:r>
          </a:p>
          <a:p>
            <a:pPr lvl="1">
              <a:lnSpc>
                <a:spcPct val="90000"/>
              </a:lnSpc>
            </a:pPr>
            <a:r>
              <a:rPr lang="en-US" dirty="0"/>
              <a:t>CS4102 course learning objectives</a:t>
            </a:r>
          </a:p>
          <a:p>
            <a:pPr>
              <a:lnSpc>
                <a:spcPct val="90000"/>
              </a:lnSpc>
            </a:pPr>
            <a:r>
              <a:rPr lang="en-US" dirty="0"/>
              <a:t>What’s the course all about? A quick tour</a:t>
            </a:r>
          </a:p>
        </p:txBody>
      </p:sp>
      <p:sp>
        <p:nvSpPr>
          <p:cNvPr id="5124" name="Rectangle 18"/>
          <p:cNvSpPr>
            <a:spLocks noChangeArrowheads="1"/>
          </p:cNvSpPr>
          <p:nvPr/>
        </p:nvSpPr>
        <p:spPr bwMode="auto">
          <a:xfrm>
            <a:off x="1447800" y="1752600"/>
            <a:ext cx="6248400" cy="1219200"/>
          </a:xfrm>
          <a:prstGeom prst="rect">
            <a:avLst/>
          </a:prstGeom>
          <a:noFill/>
          <a:ln w="9525">
            <a:noFill/>
            <a:miter lim="800000"/>
            <a:headEnd/>
            <a:tailEnd/>
          </a:ln>
        </p:spPr>
        <p:txBody>
          <a:bodyPr/>
          <a:lstStyle/>
          <a:p>
            <a:pPr marL="533400" indent="-533400" algn="ctr">
              <a:spcBef>
                <a:spcPct val="20000"/>
              </a:spcBef>
              <a:buClr>
                <a:schemeClr val="tx1"/>
              </a:buClr>
            </a:pPr>
            <a:r>
              <a:rPr kumimoji="1" lang="en-US" sz="2800" dirty="0">
                <a:latin typeface="Tahoma" charset="0"/>
              </a:rPr>
              <a:t>Dr. Mark Floryan</a:t>
            </a:r>
          </a:p>
          <a:p>
            <a:pPr marL="533400" indent="-533400" algn="ctr">
              <a:spcBef>
                <a:spcPct val="20000"/>
              </a:spcBef>
              <a:buClr>
                <a:schemeClr val="tx1"/>
              </a:buClr>
            </a:pPr>
            <a:r>
              <a:rPr kumimoji="1" lang="en-US" sz="2800" dirty="0" err="1">
                <a:latin typeface="Tahoma" charset="0"/>
              </a:rPr>
              <a:t>mfloryan@cs.virginia.edu</a:t>
            </a:r>
            <a:endParaRPr kumimoji="1" lang="en-US" sz="2800" dirty="0">
              <a:latin typeface="Tahoma" charset="0"/>
            </a:endParaRPr>
          </a:p>
        </p:txBody>
      </p:sp>
      <p:sp>
        <p:nvSpPr>
          <p:cNvPr id="5" name="Slide Number Placeholder 4"/>
          <p:cNvSpPr>
            <a:spLocks noGrp="1"/>
          </p:cNvSpPr>
          <p:nvPr>
            <p:ph type="sldNum" sz="quarter" idx="12"/>
          </p:nvPr>
        </p:nvSpPr>
        <p:spPr/>
        <p:txBody>
          <a:bodyPr/>
          <a:lstStyle/>
          <a:p>
            <a:fld id="{F26D9103-0C5C-48AC-B68E-3ED2C164704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a:t>Other Classwork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
        <p:nvSpPr>
          <p:cNvPr id="12291" name="Rectangle 3"/>
          <p:cNvSpPr>
            <a:spLocks noGrp="1" noChangeArrowheads="1"/>
          </p:cNvSpPr>
          <p:nvPr>
            <p:ph sz="quarter" idx="1"/>
          </p:nvPr>
        </p:nvSpPr>
        <p:spPr/>
        <p:txBody>
          <a:bodyPr/>
          <a:lstStyle/>
          <a:p>
            <a:r>
              <a:rPr lang="en-US" dirty="0"/>
              <a:t>Homework (worth 45% of your grade):</a:t>
            </a:r>
          </a:p>
          <a:p>
            <a:pPr lvl="1"/>
            <a:r>
              <a:rPr lang="en-US" dirty="0"/>
              <a:t>Will be part (typed) math-style assignments and part programming assignments</a:t>
            </a:r>
          </a:p>
          <a:p>
            <a:pPr lvl="1"/>
            <a:r>
              <a:rPr lang="en-US" dirty="0"/>
              <a:t>This will be the vast majority of your work in this course</a:t>
            </a:r>
          </a:p>
          <a:p>
            <a:pPr lvl="2"/>
            <a:r>
              <a:rPr lang="en-US" dirty="0"/>
              <a:t>So why isn’t it worth more of the grade?</a:t>
            </a:r>
          </a:p>
          <a:p>
            <a:pPr lvl="1"/>
            <a:r>
              <a:rPr lang="en-US" dirty="0"/>
              <a:t>You will have one assignment per week</a:t>
            </a:r>
          </a:p>
          <a:p>
            <a:pPr lvl="2"/>
            <a:r>
              <a:rPr lang="en-US" dirty="0"/>
              <a:t>Won’t have HW on weeks of exams</a:t>
            </a:r>
          </a:p>
          <a:p>
            <a:pPr lvl="2"/>
            <a:r>
              <a:rPr lang="en-US" dirty="0"/>
              <a:t>Due every Friday @ noon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a:t>Does homework help?</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
        <p:nvSpPr>
          <p:cNvPr id="308227" name="Rectangle 3"/>
          <p:cNvSpPr>
            <a:spLocks noGrp="1" noChangeArrowheads="1"/>
          </p:cNvSpPr>
          <p:nvPr>
            <p:ph sz="quarter" idx="1"/>
            <p:custDataLst>
              <p:tags r:id="rId2"/>
            </p:custDataLst>
          </p:nvPr>
        </p:nvSpPr>
        <p:spPr/>
        <p:txBody>
          <a:bodyPr/>
          <a:lstStyle/>
          <a:p>
            <a:r>
              <a:rPr lang="en-US"/>
              <a:t>The Big Question:  How does homework help you learn better?</a:t>
            </a:r>
          </a:p>
          <a:p>
            <a:pPr lvl="1"/>
            <a:r>
              <a:rPr lang="en-US"/>
              <a:t>“Learn better” might mean doing better on exams.</a:t>
            </a:r>
          </a:p>
          <a:p>
            <a:r>
              <a:rPr lang="en-US"/>
              <a:t>Possible student points of view:</a:t>
            </a:r>
          </a:p>
          <a:p>
            <a:pPr lvl="1"/>
            <a:r>
              <a:rPr lang="en-US"/>
              <a:t>Working through problems is better than just reading (or being told) solutions.</a:t>
            </a:r>
          </a:p>
          <a:p>
            <a:pPr lvl="1"/>
            <a:r>
              <a:rPr lang="en-US"/>
              <a:t>Being required to turn it in makes me do it.</a:t>
            </a:r>
          </a:p>
          <a:p>
            <a:pPr lvl="1"/>
            <a:r>
              <a:rPr lang="en-US"/>
              <a:t>I do better on HW than exams so I need a HW score component to help my grade.</a:t>
            </a:r>
          </a:p>
          <a:p>
            <a:pPr lvl="1"/>
            <a:r>
              <a:rPr lang="en-US"/>
              <a:t>I learn better working through problems with others.</a:t>
            </a:r>
          </a:p>
          <a:p>
            <a:pPr lvl="1"/>
            <a:r>
              <a:rPr lang="en-US"/>
              <a:t>I prefer to work alone.  (Perhaps: I don’t like seeing others “slide by” when working groups or pairs.)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a:t>Homework assignments: programming</a:t>
            </a:r>
          </a:p>
        </p:txBody>
      </p:sp>
      <p:sp>
        <p:nvSpPr>
          <p:cNvPr id="14339" name="Content Placeholder 2"/>
          <p:cNvSpPr>
            <a:spLocks noGrp="1"/>
          </p:cNvSpPr>
          <p:nvPr>
            <p:ph sz="quarter" idx="1"/>
          </p:nvPr>
        </p:nvSpPr>
        <p:spPr/>
        <p:txBody>
          <a:bodyPr>
            <a:normAutofit/>
          </a:bodyPr>
          <a:lstStyle/>
          <a:p>
            <a:r>
              <a:rPr lang="en-US" dirty="0"/>
              <a:t>About half of the </a:t>
            </a:r>
            <a:r>
              <a:rPr lang="en-US" dirty="0" err="1"/>
              <a:t>homeworks</a:t>
            </a:r>
            <a:r>
              <a:rPr lang="en-US" dirty="0"/>
              <a:t> will be programming assignments</a:t>
            </a:r>
          </a:p>
          <a:p>
            <a:pPr lvl="1"/>
            <a:r>
              <a:rPr lang="en-US" dirty="0"/>
              <a:t>In ICPC style</a:t>
            </a:r>
          </a:p>
          <a:p>
            <a:pPr lvl="1"/>
            <a:r>
              <a:rPr lang="en-US" dirty="0"/>
              <a:t>One will be assigned on Collab shortly</a:t>
            </a:r>
          </a:p>
          <a:p>
            <a:pPr lvl="2"/>
            <a:r>
              <a:rPr lang="en-US" dirty="0"/>
              <a:t>Nice easy warm-up problem</a:t>
            </a:r>
          </a:p>
          <a:p>
            <a:pPr lvl="2"/>
            <a:r>
              <a:rPr lang="en-US" dirty="0"/>
              <a:t>Due THIS Friday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a:t>Homework assignments: programming</a:t>
            </a:r>
          </a:p>
        </p:txBody>
      </p:sp>
      <p:sp>
        <p:nvSpPr>
          <p:cNvPr id="15363" name="Content Placeholder 2"/>
          <p:cNvSpPr>
            <a:spLocks noGrp="1"/>
          </p:cNvSpPr>
          <p:nvPr>
            <p:ph sz="quarter" idx="1"/>
          </p:nvPr>
        </p:nvSpPr>
        <p:spPr/>
        <p:txBody>
          <a:bodyPr>
            <a:normAutofit/>
          </a:bodyPr>
          <a:lstStyle/>
          <a:p>
            <a:r>
              <a:rPr lang="en-US" dirty="0"/>
              <a:t>You may use any of four programming languages for the </a:t>
            </a:r>
            <a:r>
              <a:rPr lang="en-US" dirty="0" err="1"/>
              <a:t>homeworks</a:t>
            </a:r>
            <a:endParaRPr lang="en-US" dirty="0"/>
          </a:p>
          <a:p>
            <a:pPr lvl="1"/>
            <a:r>
              <a:rPr lang="en-US" dirty="0"/>
              <a:t>I encourage you to use more than one or two.</a:t>
            </a:r>
          </a:p>
          <a:p>
            <a:r>
              <a:rPr lang="en-US" dirty="0"/>
              <a:t>Current languages include: C/C++, Java, Python, Ruby</a:t>
            </a:r>
          </a:p>
          <a:p>
            <a:pPr lvl="1"/>
            <a:r>
              <a:rPr lang="en-US" dirty="0"/>
              <a:t>See </a:t>
            </a:r>
            <a:r>
              <a:rPr lang="en-US" dirty="0" err="1"/>
              <a:t>Collab</a:t>
            </a:r>
            <a:r>
              <a:rPr lang="en-US" dirty="0"/>
              <a:t> for submission requirements, etc.</a:t>
            </a:r>
          </a:p>
          <a:p>
            <a:r>
              <a:rPr lang="en-US" dirty="0"/>
              <a:t>Future ones may be added, depending on demand</a:t>
            </a:r>
          </a:p>
          <a:p>
            <a:r>
              <a:rPr lang="en-US" dirty="0"/>
              <a:t>Be sure to read the language-specific details (in the Collab wiki) for whatever language you are using</a:t>
            </a:r>
          </a:p>
          <a:p>
            <a:pPr lvl="1"/>
            <a:r>
              <a:rPr lang="en-US" dirty="0"/>
              <a:t>Including what to name your program for it to compile and execute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Programming hints</a:t>
            </a:r>
          </a:p>
        </p:txBody>
      </p:sp>
      <p:sp>
        <p:nvSpPr>
          <p:cNvPr id="16387" name="Content Placeholder 2"/>
          <p:cNvSpPr>
            <a:spLocks noGrp="1"/>
          </p:cNvSpPr>
          <p:nvPr>
            <p:ph sz="quarter" idx="1"/>
          </p:nvPr>
        </p:nvSpPr>
        <p:spPr/>
        <p:txBody>
          <a:bodyPr>
            <a:normAutofit lnSpcReduction="10000"/>
          </a:bodyPr>
          <a:lstStyle/>
          <a:p>
            <a:r>
              <a:rPr lang="en-US" dirty="0"/>
              <a:t>Understand the problem!</a:t>
            </a:r>
          </a:p>
          <a:p>
            <a:r>
              <a:rPr lang="en-US" dirty="0"/>
              <a:t>Consider all boundary cases</a:t>
            </a:r>
          </a:p>
          <a:p>
            <a:r>
              <a:rPr lang="en-US" dirty="0"/>
              <a:t>Use pre-existing library code</a:t>
            </a:r>
          </a:p>
          <a:p>
            <a:pPr lvl="1"/>
            <a:r>
              <a:rPr lang="en-US" dirty="0"/>
              <a:t>Number formatting: </a:t>
            </a:r>
            <a:r>
              <a:rPr lang="en-US" dirty="0" err="1"/>
              <a:t>NumberFormat</a:t>
            </a:r>
            <a:r>
              <a:rPr lang="en-US" dirty="0"/>
              <a:t> in Java, </a:t>
            </a:r>
            <a:r>
              <a:rPr lang="en-US" dirty="0" err="1"/>
              <a:t>printf</a:t>
            </a:r>
            <a:r>
              <a:rPr lang="en-US" dirty="0"/>
              <a:t>() in C/C++</a:t>
            </a:r>
          </a:p>
          <a:p>
            <a:pPr lvl="1"/>
            <a:r>
              <a:rPr lang="en-US" dirty="0"/>
              <a:t>Input: Scanner in Java, </a:t>
            </a:r>
            <a:r>
              <a:rPr lang="en-US" dirty="0" err="1"/>
              <a:t>scanf</a:t>
            </a:r>
            <a:r>
              <a:rPr lang="en-US" dirty="0"/>
              <a:t>() in C, </a:t>
            </a:r>
            <a:r>
              <a:rPr lang="en-US" dirty="0" err="1"/>
              <a:t>cin</a:t>
            </a:r>
            <a:r>
              <a:rPr lang="en-US" dirty="0"/>
              <a:t> in C++</a:t>
            </a:r>
          </a:p>
          <a:p>
            <a:r>
              <a:rPr lang="en-US" dirty="0"/>
              <a:t>Know how to handle floating point numbers</a:t>
            </a:r>
          </a:p>
          <a:p>
            <a:pPr lvl="1"/>
            <a:r>
              <a:rPr lang="en-US" dirty="0"/>
              <a:t>Understand float/double precision issues</a:t>
            </a:r>
          </a:p>
          <a:p>
            <a:pPr lvl="1"/>
            <a:r>
              <a:rPr lang="en-US" dirty="0"/>
              <a:t>Rounding, floating-point mod</a:t>
            </a:r>
          </a:p>
          <a:p>
            <a:r>
              <a:rPr lang="en-US" dirty="0"/>
              <a:t>Make sure it works for the provided test cases</a:t>
            </a:r>
          </a:p>
          <a:p>
            <a:r>
              <a:rPr lang="en-US" dirty="0"/>
              <a:t>Then write some of your own</a:t>
            </a:r>
          </a:p>
          <a:p>
            <a:r>
              <a:rPr lang="en-US" dirty="0"/>
              <a:t>Make sure you read the language specific details for submission!!!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FAQ</a:t>
            </a:r>
          </a:p>
        </p:txBody>
      </p:sp>
      <p:sp>
        <p:nvSpPr>
          <p:cNvPr id="3" name="Slide Number Placeholder 2"/>
          <p:cNvSpPr>
            <a:spLocks noGrp="1"/>
          </p:cNvSpPr>
          <p:nvPr>
            <p:ph type="sldNum" sz="quarter" idx="12"/>
          </p:nvPr>
        </p:nvSpPr>
        <p:spPr/>
        <p:txBody>
          <a:bodyPr/>
          <a:lstStyle/>
          <a:p>
            <a:fld id="{F26D9103-0C5C-48AC-B68E-3ED2C1647047}"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a:t>Do I need to write my own sorting methods.</a:t>
            </a:r>
          </a:p>
          <a:p>
            <a:pPr lvl="1"/>
            <a:r>
              <a:rPr lang="en-US" dirty="0"/>
              <a:t>Yes! You should be able to do this, and it is good practice.</a:t>
            </a:r>
          </a:p>
          <a:p>
            <a:pPr lvl="1"/>
            <a:endParaRPr lang="en-US" dirty="0"/>
          </a:p>
          <a:p>
            <a:r>
              <a:rPr lang="en-US" dirty="0"/>
              <a:t>Why aren’t you providing a submission system that tells me if my code passes (damn you Prof. Bloomfield)?</a:t>
            </a:r>
          </a:p>
          <a:p>
            <a:pPr lvl="1"/>
            <a:r>
              <a:rPr lang="en-US" dirty="0"/>
              <a:t>Because now you are an adult programmer. You should be able to write your own test harness and test cases. I’m doing this on purpose so that you have some practice.</a:t>
            </a:r>
          </a:p>
          <a:p>
            <a:pPr lvl="1"/>
            <a:endParaRPr lang="en-US" dirty="0"/>
          </a:p>
          <a:p>
            <a:r>
              <a:rPr lang="en-US" dirty="0"/>
              <a:t>Will you help me debug my code?</a:t>
            </a:r>
          </a:p>
          <a:p>
            <a:pPr lvl="1"/>
            <a:r>
              <a:rPr lang="en-US" dirty="0"/>
              <a:t>No, I won’t. You need to learn how to do this on your own. I’m happy to give you advice on how to approach your debugging problems, but I will not sit down and debug code with you.</a:t>
            </a:r>
          </a:p>
        </p:txBody>
      </p:sp>
    </p:spTree>
    <p:extLst>
      <p:ext uri="{BB962C8B-B14F-4D97-AF65-F5344CB8AC3E}">
        <p14:creationId xmlns:p14="http://schemas.microsoft.com/office/powerpoint/2010/main" val="174970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Homework assignments: written</a:t>
            </a:r>
          </a:p>
        </p:txBody>
      </p:sp>
      <p:sp>
        <p:nvSpPr>
          <p:cNvPr id="17411" name="Content Placeholder 2"/>
          <p:cNvSpPr>
            <a:spLocks noGrp="1"/>
          </p:cNvSpPr>
          <p:nvPr>
            <p:ph sz="quarter" idx="1"/>
          </p:nvPr>
        </p:nvSpPr>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dirty="0"/>
              <a:t>You may not embed images of text or formulas!</a:t>
            </a:r>
          </a:p>
          <a:p>
            <a:endParaRPr lang="en-US" dirty="0"/>
          </a:p>
          <a:p>
            <a:r>
              <a:rPr lang="en-US" dirty="0"/>
              <a:t>First written homework due this Friday</a:t>
            </a:r>
          </a:p>
          <a:p>
            <a:pPr lvl="1"/>
            <a:r>
              <a:rPr lang="en-US" dirty="0"/>
              <a:t>Simple latex practice assignment. No algorithms involved.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Working in groups</a:t>
            </a:r>
          </a:p>
        </p:txBody>
      </p:sp>
      <p:sp>
        <p:nvSpPr>
          <p:cNvPr id="18435" name="Content Placeholder 2"/>
          <p:cNvSpPr>
            <a:spLocks noGrp="1"/>
          </p:cNvSpPr>
          <p:nvPr>
            <p:ph sz="quarter" idx="1"/>
          </p:nvPr>
        </p:nvSpPr>
        <p:spPr/>
        <p:txBody>
          <a:bodyPr>
            <a:normAutofit/>
          </a:bodyPr>
          <a:lstStyle/>
          <a:p>
            <a:r>
              <a:rPr lang="en-US" dirty="0"/>
              <a:t>For the programming homeworks, you may work together in groups of ~5 or less to discuss the algorithmic aspects ONLY</a:t>
            </a:r>
          </a:p>
          <a:p>
            <a:pPr lvl="1"/>
            <a:r>
              <a:rPr lang="en-US" dirty="0"/>
              <a:t>State who you worked with (in code comments)</a:t>
            </a:r>
          </a:p>
          <a:p>
            <a:pPr lvl="1"/>
            <a:r>
              <a:rPr lang="en-US" dirty="0"/>
              <a:t>No looking at another person’s code, or ANY code online. If I catch you doing this, you will receive an F (no leniency!)</a:t>
            </a:r>
          </a:p>
          <a:p>
            <a:r>
              <a:rPr lang="en-US" dirty="0"/>
              <a:t>For the written homeworks, you may work together in groups of ~5 or less, but you MUST:</a:t>
            </a:r>
          </a:p>
          <a:p>
            <a:pPr lvl="1"/>
            <a:r>
              <a:rPr lang="en-US" dirty="0"/>
              <a:t>State who you worked with</a:t>
            </a:r>
          </a:p>
          <a:p>
            <a:pPr lvl="1"/>
            <a:r>
              <a:rPr lang="en-US" dirty="0"/>
              <a:t>Type up your own assignment!</a:t>
            </a:r>
          </a:p>
          <a:p>
            <a:r>
              <a:rPr lang="en-US" dirty="0"/>
              <a:t>Grading will be more lenient for smaller groups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Late policy</a:t>
            </a:r>
          </a:p>
        </p:txBody>
      </p:sp>
      <p:sp>
        <p:nvSpPr>
          <p:cNvPr id="19459" name="Content Placeholder 2"/>
          <p:cNvSpPr>
            <a:spLocks noGrp="1"/>
          </p:cNvSpPr>
          <p:nvPr>
            <p:ph sz="quarter" idx="1"/>
          </p:nvPr>
        </p:nvSpPr>
        <p:spPr>
          <a:xfrm>
            <a:off x="457200" y="1219200"/>
            <a:ext cx="8229600" cy="5410200"/>
          </a:xfrm>
        </p:spPr>
        <p:txBody>
          <a:bodyPr>
            <a:normAutofit lnSpcReduction="10000"/>
          </a:bodyPr>
          <a:lstStyle/>
          <a:p>
            <a:r>
              <a:rPr lang="en-US" sz="2400" dirty="0"/>
              <a:t>You have 5 late days for the ENTIRE semester</a:t>
            </a:r>
          </a:p>
          <a:p>
            <a:pPr lvl="1"/>
            <a:r>
              <a:rPr lang="en-US" sz="2100" dirty="0"/>
              <a:t>Each late day extends the late penalty by 24 hours</a:t>
            </a:r>
          </a:p>
          <a:p>
            <a:pPr lvl="1"/>
            <a:r>
              <a:rPr lang="en-US" sz="2100" dirty="0"/>
              <a:t>They are intended for the foreseen and unforeseen: multiple exams in one week, computer crashes, interview trips, family obligations, competition trips, dog eating your textbook, zodiac signs changing, hurricanes, zombie attacks, last minute trip to burning man, Toy Story 4 comes out, etc.</a:t>
            </a:r>
          </a:p>
          <a:p>
            <a:pPr lvl="1"/>
            <a:r>
              <a:rPr lang="en-US" sz="2100" dirty="0"/>
              <a:t>Thus, there will be no exceptions for “unforeseen” situations – that’s the point of the late days </a:t>
            </a:r>
          </a:p>
          <a:p>
            <a:r>
              <a:rPr lang="en-US" sz="2400" dirty="0"/>
              <a:t>Late days apply to the FIRST assignments that you turn in late.</a:t>
            </a:r>
          </a:p>
          <a:p>
            <a:pPr lvl="1"/>
            <a:r>
              <a:rPr lang="en-US" sz="2000" dirty="0"/>
              <a:t>Thus, you do not specify if you are using late days or not.</a:t>
            </a:r>
          </a:p>
          <a:p>
            <a:pPr lvl="1"/>
            <a:r>
              <a:rPr lang="en-US" sz="2000" dirty="0"/>
              <a:t>You may not use more than 2 late days on a given assignment</a:t>
            </a:r>
          </a:p>
          <a:p>
            <a:r>
              <a:rPr lang="en-US" sz="2400" dirty="0"/>
              <a:t>Without late days, an assignment will receive 33% off per late day (one second to 24 hours)</a:t>
            </a:r>
          </a:p>
          <a:p>
            <a:r>
              <a:rPr lang="en-US" sz="2400" dirty="0"/>
              <a:t>The penalty may not appear until the very end of the semester</a:t>
            </a:r>
          </a:p>
          <a:p>
            <a:endParaRPr lang="en-US" sz="2400"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Lectures</a:t>
            </a:r>
          </a:p>
        </p:txBody>
      </p:sp>
      <p:sp>
        <p:nvSpPr>
          <p:cNvPr id="20483" name="Content Placeholder 2"/>
          <p:cNvSpPr>
            <a:spLocks noGrp="1"/>
          </p:cNvSpPr>
          <p:nvPr>
            <p:ph sz="quarter" idx="1"/>
          </p:nvPr>
        </p:nvSpPr>
        <p:spPr/>
        <p:txBody>
          <a:bodyPr>
            <a:normAutofit/>
          </a:bodyPr>
          <a:lstStyle/>
          <a:p>
            <a:r>
              <a:rPr lang="en-US" dirty="0"/>
              <a:t>Are not required</a:t>
            </a:r>
          </a:p>
          <a:p>
            <a:r>
              <a:rPr lang="en-US" dirty="0"/>
              <a:t>I may take attendance via in-class exercises, attendance quizzes, etc.</a:t>
            </a:r>
          </a:p>
          <a:p>
            <a:r>
              <a:rPr lang="en-US" dirty="0"/>
              <a:t>You agree NOT to use a laptop. If you want to play games or do your homework or whatever, then just don’t come to lecture.</a:t>
            </a:r>
          </a:p>
          <a:p>
            <a:r>
              <a:rPr lang="en-US" dirty="0"/>
              <a:t>Many of the algorithmic solutions will NOT be in slide form, even though this lecture slide set is</a:t>
            </a:r>
          </a:p>
          <a:p>
            <a:pPr lvl="1"/>
            <a:r>
              <a:rPr lang="en-US" dirty="0"/>
              <a:t>You might actually have to take notes!  (gasp!)</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dirty="0"/>
              <a:t>What you know already from CS2150</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
        <p:nvSpPr>
          <p:cNvPr id="21507" name="Rectangle 3"/>
          <p:cNvSpPr>
            <a:spLocks noGrp="1" noChangeArrowheads="1"/>
          </p:cNvSpPr>
          <p:nvPr>
            <p:ph sz="quarter" idx="1"/>
            <p:custDataLst>
              <p:tags r:id="rId2"/>
            </p:custDataLst>
          </p:nvPr>
        </p:nvSpPr>
        <p:spPr/>
        <p:txBody>
          <a:bodyPr/>
          <a:lstStyle/>
          <a:p>
            <a:r>
              <a:rPr lang="en-US"/>
              <a:t>Definition of an algorithm</a:t>
            </a:r>
          </a:p>
          <a:p>
            <a:r>
              <a:rPr lang="en-US"/>
              <a:t>Definition of algorithm “complexity”</a:t>
            </a:r>
          </a:p>
          <a:p>
            <a:r>
              <a:rPr lang="en-US"/>
              <a:t>Measuring worst-case complexity</a:t>
            </a:r>
          </a:p>
          <a:p>
            <a:r>
              <a:rPr lang="en-US"/>
              <a:t>Cost as a function of input size</a:t>
            </a:r>
          </a:p>
          <a:p>
            <a:r>
              <a:rPr lang="en-US"/>
              <a:t>Asymptotic rate of growth: Big-Oh, Big-Theta</a:t>
            </a:r>
          </a:p>
          <a:p>
            <a:r>
              <a:rPr lang="en-US"/>
              <a:t>Relative ordering of rates of growth</a:t>
            </a:r>
          </a:p>
          <a:p>
            <a:r>
              <a:rPr lang="en-US"/>
              <a:t>Analyzing an algorithm's cost:</a:t>
            </a:r>
          </a:p>
          <a:p>
            <a:pPr lvl="1"/>
            <a:r>
              <a:rPr lang="en-US"/>
              <a:t>sequences, loops, if/else, functions, recursion</a:t>
            </a:r>
          </a:p>
          <a:p>
            <a:r>
              <a:rPr lang="en-US"/>
              <a:t>Focus on counting one particular statement or operation; don’t count all statements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457200" y="152400"/>
            <a:ext cx="8686800" cy="990600"/>
          </a:xfrm>
        </p:spPr>
        <p:txBody>
          <a:bodyPr>
            <a:normAutofit/>
          </a:bodyPr>
          <a:lstStyle/>
          <a:p>
            <a:r>
              <a:rPr lang="en-US" dirty="0"/>
              <a:t>What you know already from CS2150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
        <p:nvSpPr>
          <p:cNvPr id="22531" name="Rectangle 3"/>
          <p:cNvSpPr>
            <a:spLocks noGrp="1" noChangeArrowheads="1"/>
          </p:cNvSpPr>
          <p:nvPr>
            <p:ph sz="quarter" idx="1"/>
            <p:custDataLst>
              <p:tags r:id="rId2"/>
            </p:custDataLst>
          </p:nvPr>
        </p:nvSpPr>
        <p:spPr/>
        <p:txBody>
          <a:bodyPr/>
          <a:lstStyle/>
          <a:p>
            <a:r>
              <a:rPr lang="en-US" dirty="0"/>
              <a:t>Problems and their solutions:</a:t>
            </a:r>
          </a:p>
          <a:p>
            <a:pPr lvl="1"/>
            <a:r>
              <a:rPr lang="en-US" dirty="0"/>
              <a:t>Linear data structures vs. tree data structures</a:t>
            </a:r>
          </a:p>
          <a:p>
            <a:pPr lvl="1"/>
            <a:r>
              <a:rPr lang="en-US" dirty="0"/>
              <a:t>Searching: linear/sequential search, binary search (?), hashing</a:t>
            </a:r>
          </a:p>
          <a:p>
            <a:pPr lvl="1"/>
            <a:r>
              <a:rPr lang="en-US" dirty="0"/>
              <a:t>Sorting:  quicksort, </a:t>
            </a:r>
            <a:r>
              <a:rPr lang="en-US" dirty="0" err="1"/>
              <a:t>mergesort</a:t>
            </a:r>
            <a:r>
              <a:rPr lang="en-US" dirty="0"/>
              <a:t> in CS2110 (?)</a:t>
            </a:r>
          </a:p>
          <a:p>
            <a:pPr lvl="1"/>
            <a:r>
              <a:rPr lang="en-US" dirty="0"/>
              <a:t>Priority Queue ADT and Heap Implementation</a:t>
            </a:r>
          </a:p>
          <a:p>
            <a:pPr lvl="1"/>
            <a:r>
              <a:rPr lang="en-US" dirty="0"/>
              <a:t>Graphs: basic definitions, data structures</a:t>
            </a:r>
          </a:p>
          <a:p>
            <a:pPr lvl="1"/>
            <a:r>
              <a:rPr lang="en-US" dirty="0"/>
              <a:t>Shortest-path: undirected and directed</a:t>
            </a:r>
          </a:p>
          <a:p>
            <a:pPr lvl="1"/>
            <a:r>
              <a:rPr lang="en-US" dirty="0"/>
              <a:t>Depth-first and breadth-first search, </a:t>
            </a:r>
            <a:r>
              <a:rPr lang="en-US" dirty="0" err="1"/>
              <a:t>topo</a:t>
            </a:r>
            <a:r>
              <a:rPr lang="en-US" dirty="0"/>
              <a:t>. sorting</a:t>
            </a:r>
          </a:p>
          <a:p>
            <a:pPr lvl="1"/>
            <a:r>
              <a:rPr lang="en-US" dirty="0"/>
              <a:t>Minimum spanning trees:  two algorithms</a:t>
            </a:r>
          </a:p>
          <a:p>
            <a:pPr lvl="1"/>
            <a:r>
              <a:rPr lang="en-US" dirty="0"/>
              <a:t>Huffman Coding</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57200" y="152400"/>
            <a:ext cx="8686800" cy="990600"/>
          </a:xfrm>
        </p:spPr>
        <p:txBody>
          <a:bodyPr>
            <a:normAutofit fontScale="90000"/>
          </a:bodyPr>
          <a:lstStyle/>
          <a:p>
            <a:r>
              <a:rPr lang="en-US" dirty="0"/>
              <a:t>What you know already from all your courses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
        <p:nvSpPr>
          <p:cNvPr id="23555" name="Rectangle 3"/>
          <p:cNvSpPr>
            <a:spLocks noGrp="1" noChangeArrowheads="1"/>
          </p:cNvSpPr>
          <p:nvPr>
            <p:ph sz="quarter" idx="1"/>
            <p:custDataLst>
              <p:tags r:id="rId2"/>
            </p:custDataLst>
          </p:nvPr>
        </p:nvSpPr>
        <p:spPr/>
        <p:txBody>
          <a:bodyPr/>
          <a:lstStyle/>
          <a:p>
            <a:r>
              <a:rPr lang="en-US" dirty="0"/>
              <a:t>Examples of Algorithm design methods:</a:t>
            </a:r>
          </a:p>
          <a:p>
            <a:pPr lvl="1"/>
            <a:r>
              <a:rPr lang="en-US" dirty="0"/>
              <a:t>Divide and Conquer (quicksort, </a:t>
            </a:r>
            <a:r>
              <a:rPr lang="en-US" dirty="0" err="1"/>
              <a:t>mergesort</a:t>
            </a:r>
            <a:r>
              <a:rPr lang="en-US" dirty="0"/>
              <a:t>)</a:t>
            </a:r>
          </a:p>
          <a:p>
            <a:pPr lvl="1"/>
            <a:r>
              <a:rPr lang="en-US" dirty="0"/>
              <a:t>Graphs (shortest paths, MST, traveling salesperson)</a:t>
            </a:r>
          </a:p>
          <a:p>
            <a:pPr lvl="1"/>
            <a:r>
              <a:rPr lang="en-US" dirty="0"/>
              <a:t>Greedy (shortest path, MST, Huffman coding)</a:t>
            </a:r>
          </a:p>
          <a:p>
            <a:pPr lvl="1"/>
            <a:r>
              <a:rPr lang="en-US" dirty="0"/>
              <a:t>Dynamic programming (</a:t>
            </a:r>
            <a:r>
              <a:rPr lang="en-US" dirty="0" err="1"/>
              <a:t>fibonacci</a:t>
            </a:r>
            <a:r>
              <a:rPr lang="en-US" dirty="0"/>
              <a:t> numbers, Floyd-</a:t>
            </a:r>
            <a:r>
              <a:rPr lang="en-US" dirty="0" err="1"/>
              <a:t>Warshall</a:t>
            </a:r>
            <a:r>
              <a:rPr lang="en-US" dirty="0"/>
              <a:t>)</a:t>
            </a:r>
          </a:p>
          <a:p>
            <a:pPr lvl="1"/>
            <a:r>
              <a:rPr lang="en-US" dirty="0"/>
              <a:t>NP-complete (traveling salesperson)</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normAutofit fontScale="90000"/>
          </a:bodyPr>
          <a:lstStyle/>
          <a:p>
            <a:r>
              <a:rPr lang="en-US"/>
              <a:t>What you know already from Discrete Math and Theory of Computation…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dirty="0"/>
              <a:t>From CS2102:</a:t>
            </a:r>
          </a:p>
          <a:p>
            <a:pPr lvl="1"/>
            <a:r>
              <a:rPr lang="en-US" dirty="0"/>
              <a:t>Proofs: induction, contradiction</a:t>
            </a:r>
          </a:p>
          <a:p>
            <a:pPr lvl="2"/>
            <a:r>
              <a:rPr lang="en-US" dirty="0"/>
              <a:t>If you are uncomfortable with these two, review them NOW!</a:t>
            </a:r>
          </a:p>
          <a:p>
            <a:pPr lvl="1"/>
            <a:r>
              <a:rPr lang="en-US" dirty="0"/>
              <a:t>Counting, probability, </a:t>
            </a:r>
            <a:r>
              <a:rPr lang="en-US" dirty="0" err="1"/>
              <a:t>combinatorics</a:t>
            </a:r>
            <a:r>
              <a:rPr lang="en-US" dirty="0"/>
              <a:t>, permutations</a:t>
            </a:r>
          </a:p>
          <a:p>
            <a:endParaRPr lang="en-US" dirty="0"/>
          </a:p>
          <a:p>
            <a:r>
              <a:rPr lang="en-US" dirty="0"/>
              <a:t>From some earlier math class:</a:t>
            </a:r>
          </a:p>
          <a:p>
            <a:pPr lvl="1"/>
            <a:r>
              <a:rPr lang="en-US" dirty="0"/>
              <a:t>Exponents, logarithms, limits, differentiation on polynomials and other simple functions</a:t>
            </a:r>
          </a:p>
          <a:p>
            <a:endParaRPr lang="en-US" dirty="0"/>
          </a:p>
          <a:p>
            <a:r>
              <a:rPr lang="en-US" dirty="0"/>
              <a:t>From CS3102 (if you have taken it)</a:t>
            </a:r>
          </a:p>
          <a:p>
            <a:pPr lvl="1"/>
            <a:r>
              <a:rPr lang="en-US" dirty="0"/>
              <a:t>Maturity in mathematics and computing theory</a:t>
            </a:r>
          </a:p>
          <a:p>
            <a:pPr lvl="1"/>
            <a:r>
              <a:rPr lang="en-US" dirty="0"/>
              <a:t>Ability to do proofs</a:t>
            </a:r>
          </a:p>
          <a:p>
            <a:pPr lvl="1"/>
            <a:r>
              <a:rPr lang="en-US" dirty="0"/>
              <a:t>Abstract models of computation, such as Turing machines</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Will Your Input Change Things?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a:p>
        </p:txBody>
      </p:sp>
      <p:sp>
        <p:nvSpPr>
          <p:cNvPr id="25603" name="Rectangle 3"/>
          <p:cNvSpPr>
            <a:spLocks noGrp="1" noChangeArrowheads="1"/>
          </p:cNvSpPr>
          <p:nvPr>
            <p:ph sz="quarter" idx="1"/>
          </p:nvPr>
        </p:nvSpPr>
        <p:spPr>
          <a:xfrm>
            <a:off x="457200" y="1219200"/>
            <a:ext cx="8229600" cy="5410200"/>
          </a:xfrm>
        </p:spPr>
        <p:txBody>
          <a:bodyPr>
            <a:normAutofit/>
          </a:bodyPr>
          <a:lstStyle/>
          <a:p>
            <a:r>
              <a:rPr lang="en-US" dirty="0"/>
              <a:t>I want your input, but I also really want:</a:t>
            </a:r>
          </a:p>
          <a:p>
            <a:pPr lvl="1"/>
            <a:r>
              <a:rPr lang="en-US" dirty="0"/>
              <a:t>You to learn more, better.</a:t>
            </a:r>
          </a:p>
          <a:p>
            <a:pPr lvl="1"/>
            <a:r>
              <a:rPr lang="en-US" dirty="0"/>
              <a:t>Distinguish student performance for grading.</a:t>
            </a:r>
          </a:p>
          <a:p>
            <a:pPr lvl="1"/>
            <a:r>
              <a:rPr lang="en-US" dirty="0"/>
              <a:t>Maintain some level of course standards.</a:t>
            </a:r>
          </a:p>
          <a:p>
            <a:pPr lvl="2"/>
            <a:r>
              <a:rPr lang="en-US" dirty="0"/>
              <a:t>I can’t let you off easy.</a:t>
            </a:r>
          </a:p>
          <a:p>
            <a:pPr lvl="1"/>
            <a:r>
              <a:rPr lang="en-US" dirty="0"/>
              <a:t>Must make the course run smoothly</a:t>
            </a:r>
          </a:p>
          <a:p>
            <a:pPr lvl="2"/>
            <a:r>
              <a:rPr lang="en-US" dirty="0"/>
              <a:t>E.g. can’t grade HWs if all of them turned in at the end of term!</a:t>
            </a:r>
          </a:p>
          <a:p>
            <a:endParaRPr lang="en-US" dirty="0"/>
          </a:p>
          <a:p>
            <a:r>
              <a:rPr lang="en-US" dirty="0"/>
              <a:t>How to provide input?</a:t>
            </a:r>
          </a:p>
          <a:p>
            <a:pPr lvl="1"/>
            <a:r>
              <a:rPr lang="en-US" dirty="0"/>
              <a:t>You can just speak to me, you know</a:t>
            </a:r>
          </a:p>
          <a:p>
            <a:pPr lvl="1"/>
            <a:r>
              <a:rPr lang="en-US" dirty="0"/>
              <a:t>But if I’m all mean and scary, there is always e-mail</a:t>
            </a:r>
          </a:p>
          <a:p>
            <a:pPr lvl="1"/>
            <a:r>
              <a:rPr lang="en-US" dirty="0"/>
              <a:t>Or speaking to my TAs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a:t>Course Learning Objectives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25</a:t>
            </a:fld>
            <a:endParaRPr lang="en-US"/>
          </a:p>
        </p:txBody>
      </p:sp>
      <p:sp>
        <p:nvSpPr>
          <p:cNvPr id="28675" name="Rectangle 3"/>
          <p:cNvSpPr>
            <a:spLocks noGrp="1" noChangeArrowheads="1"/>
          </p:cNvSpPr>
          <p:nvPr>
            <p:ph sz="quarter" idx="1"/>
            <p:custDataLst>
              <p:tags r:id="rId2"/>
            </p:custDataLst>
          </p:nvPr>
        </p:nvSpPr>
        <p:spPr/>
        <p:txBody>
          <a:bodyPr>
            <a:normAutofit fontScale="92500"/>
          </a:bodyPr>
          <a:lstStyle/>
          <a:p>
            <a:r>
              <a:rPr lang="en-US"/>
              <a:t>At the end of the course, students will:</a:t>
            </a:r>
          </a:p>
          <a:p>
            <a:r>
              <a:rPr lang="en-US"/>
              <a:t>Comprehend fundamental ideas in algorithm analysis, including:</a:t>
            </a:r>
          </a:p>
          <a:p>
            <a:pPr lvl="1"/>
            <a:r>
              <a:rPr lang="en-US"/>
              <a:t>time and space complexity; identifying and counting basic operations; order classes and asymptotic growth; lower bounds; optimal algorithms.</a:t>
            </a:r>
          </a:p>
          <a:p>
            <a:r>
              <a:rPr lang="en-US"/>
              <a:t>Apply these fundamental ideas to analyze and evaluate important problems and algorithms in computing, including:</a:t>
            </a:r>
          </a:p>
          <a:p>
            <a:pPr lvl="1"/>
            <a:r>
              <a:rPr lang="en-US"/>
              <a:t>search, sorting, graph problems, and optimization problems.</a:t>
            </a:r>
          </a:p>
          <a:p>
            <a:r>
              <a:rPr lang="en-US"/>
              <a:t>Apply appropriate mathematical techniques in evaluation and analysis, including:</a:t>
            </a:r>
          </a:p>
          <a:p>
            <a:pPr lvl="1"/>
            <a:r>
              <a:rPr lang="en-US"/>
              <a:t>limits, logarithms, exponents, summations, recurrence relations, lower-bounds proofs and other proofs.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a:t>At the end of the course, students will:</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26</a:t>
            </a:fld>
            <a:endParaRPr lang="en-US"/>
          </a:p>
        </p:txBody>
      </p:sp>
      <p:sp>
        <p:nvSpPr>
          <p:cNvPr id="29699" name="Rectangle 3"/>
          <p:cNvSpPr>
            <a:spLocks noGrp="1" noChangeArrowheads="1"/>
          </p:cNvSpPr>
          <p:nvPr>
            <p:ph sz="quarter" idx="1"/>
            <p:custDataLst>
              <p:tags r:id="rId2"/>
            </p:custDataLst>
          </p:nvPr>
        </p:nvSpPr>
        <p:spPr/>
        <p:txBody>
          <a:bodyPr/>
          <a:lstStyle/>
          <a:p>
            <a:r>
              <a:rPr lang="en-US"/>
              <a:t>Comprehend, apply and evaluate the use of algorithm design techniques such as:</a:t>
            </a:r>
          </a:p>
          <a:p>
            <a:pPr lvl="1"/>
            <a:r>
              <a:rPr lang="en-US"/>
              <a:t>divide and conquer, the greedy approach, dynamic programming, and exhaustive or brute-force solutions.</a:t>
            </a:r>
          </a:p>
          <a:p>
            <a:r>
              <a:rPr lang="en-US"/>
              <a:t>Comprehend the fundamental ideas related to the problem classes NP and NP-complete, including:</a:t>
            </a:r>
          </a:p>
          <a:p>
            <a:pPr lvl="1"/>
            <a:r>
              <a:rPr lang="en-US"/>
              <a:t>their definitions, their theoretical implications, Cook's theorem, etc. Be exposed to the design of polynomial reductions used to prove membership in NP-complete.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Homework 1 &amp; reading</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a:p>
        </p:txBody>
      </p:sp>
      <p:sp>
        <p:nvSpPr>
          <p:cNvPr id="44035" name="Content Placeholder 2"/>
          <p:cNvSpPr>
            <a:spLocks noGrp="1"/>
          </p:cNvSpPr>
          <p:nvPr>
            <p:ph sz="quarter" idx="1"/>
          </p:nvPr>
        </p:nvSpPr>
        <p:spPr/>
        <p:txBody>
          <a:bodyPr/>
          <a:lstStyle/>
          <a:p>
            <a:r>
              <a:rPr lang="en-US" dirty="0"/>
              <a:t>The Change problem, described next</a:t>
            </a:r>
          </a:p>
          <a:p>
            <a:r>
              <a:rPr lang="en-US" dirty="0"/>
              <a:t>This is intended to be an ‘easy’ algorithm</a:t>
            </a:r>
          </a:p>
          <a:p>
            <a:r>
              <a:rPr lang="en-US" dirty="0"/>
              <a:t>You will submit your code (zip file) on </a:t>
            </a:r>
            <a:r>
              <a:rPr lang="en-US" dirty="0" err="1"/>
              <a:t>collab</a:t>
            </a:r>
            <a:r>
              <a:rPr lang="en-US" dirty="0"/>
              <a:t>.</a:t>
            </a:r>
          </a:p>
          <a:p>
            <a:r>
              <a:rPr lang="en-US" dirty="0"/>
              <a:t>You will submit your </a:t>
            </a:r>
            <a:r>
              <a:rPr lang="en-US" dirty="0" err="1"/>
              <a:t>writeup</a:t>
            </a:r>
            <a:r>
              <a:rPr lang="en-US" dirty="0"/>
              <a:t> as both a .</a:t>
            </a:r>
            <a:r>
              <a:rPr lang="en-US" dirty="0" err="1"/>
              <a:t>tex</a:t>
            </a:r>
            <a:r>
              <a:rPr lang="en-US" dirty="0"/>
              <a:t> and .pdf file on </a:t>
            </a:r>
            <a:r>
              <a:rPr lang="en-US" dirty="0" err="1"/>
              <a:t>collab</a:t>
            </a:r>
            <a:endParaRPr lang="en-US" dirty="0"/>
          </a:p>
          <a:p>
            <a:endParaRPr lang="en-US" dirty="0"/>
          </a:p>
          <a:p>
            <a:r>
              <a:rPr lang="en-US" dirty="0"/>
              <a:t>Practice </a:t>
            </a:r>
            <a:r>
              <a:rPr lang="en-US" dirty="0" err="1"/>
              <a:t>LaTeX</a:t>
            </a:r>
            <a:r>
              <a:rPr lang="en-US" dirty="0"/>
              <a:t> </a:t>
            </a:r>
            <a:r>
              <a:rPr lang="en-US" dirty="0" err="1"/>
              <a:t>writeup</a:t>
            </a:r>
            <a:endParaRPr lang="en-US" dirty="0"/>
          </a:p>
          <a:p>
            <a:pPr lvl="1"/>
            <a:r>
              <a:rPr lang="en-US" dirty="0"/>
              <a:t>Yes, you have two (gasp!) </a:t>
            </a:r>
            <a:r>
              <a:rPr lang="en-US" dirty="0" err="1"/>
              <a:t>howeworks</a:t>
            </a:r>
            <a:r>
              <a:rPr lang="en-US" dirty="0"/>
              <a:t> the first week!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Concerns?  Wrath to vent?</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a:p>
        </p:txBody>
      </p:sp>
      <p:sp>
        <p:nvSpPr>
          <p:cNvPr id="7" name="Content Placeholder 6"/>
          <p:cNvSpPr>
            <a:spLocks noGrp="1"/>
          </p:cNvSpPr>
          <p:nvPr>
            <p:ph sz="quarter"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first algorithm: making change</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dirty="0"/>
              <a:t>General Info</a:t>
            </a:r>
          </a:p>
        </p:txBody>
      </p:sp>
      <p:sp>
        <p:nvSpPr>
          <p:cNvPr id="6147" name="Rectangle 3"/>
          <p:cNvSpPr>
            <a:spLocks noGrp="1" noChangeArrowheads="1"/>
          </p:cNvSpPr>
          <p:nvPr>
            <p:ph sz="quarter" idx="1"/>
            <p:custDataLst>
              <p:tags r:id="rId2"/>
            </p:custDataLst>
          </p:nvPr>
        </p:nvSpPr>
        <p:spPr>
          <a:xfrm>
            <a:off x="381000" y="1371600"/>
            <a:ext cx="8255000" cy="4800600"/>
          </a:xfrm>
        </p:spPr>
        <p:txBody>
          <a:bodyPr>
            <a:normAutofit fontScale="85000" lnSpcReduction="20000"/>
          </a:bodyPr>
          <a:lstStyle/>
          <a:p>
            <a:r>
              <a:rPr lang="en-US" dirty="0"/>
              <a:t>See beginning of course memo for general information</a:t>
            </a:r>
          </a:p>
          <a:p>
            <a:r>
              <a:rPr lang="en-US" dirty="0"/>
              <a:t>Pre-requisites:</a:t>
            </a:r>
          </a:p>
          <a:p>
            <a:pPr lvl="1"/>
            <a:r>
              <a:rPr lang="en-US" dirty="0"/>
              <a:t>CS 2150 is </a:t>
            </a:r>
            <a:r>
              <a:rPr lang="en-US" u="sng" dirty="0"/>
              <a:t>absolutely</a:t>
            </a:r>
            <a:r>
              <a:rPr lang="en-US" dirty="0"/>
              <a:t> required (with C- or better)</a:t>
            </a:r>
          </a:p>
          <a:p>
            <a:pPr lvl="1"/>
            <a:r>
              <a:rPr lang="en-US" dirty="0"/>
              <a:t>Math topics: proof by induction, proof by contradiction, exponents, logarithms, limits, simple differentiations (covered in APMA 1090 or MATH 1210 or MATH 1310)</a:t>
            </a:r>
          </a:p>
          <a:p>
            <a:r>
              <a:rPr lang="en-US" dirty="0"/>
              <a:t>Teaching Assistants</a:t>
            </a:r>
          </a:p>
          <a:p>
            <a:pPr lvl="1"/>
            <a:r>
              <a:rPr lang="en-US" dirty="0"/>
              <a:t>Graduates (3):</a:t>
            </a:r>
          </a:p>
          <a:p>
            <a:pPr lvl="2"/>
            <a:r>
              <a:rPr lang="en-US" dirty="0" err="1"/>
              <a:t>Mahluji</a:t>
            </a:r>
            <a:r>
              <a:rPr lang="en-US" dirty="0"/>
              <a:t> Far</a:t>
            </a:r>
          </a:p>
          <a:p>
            <a:pPr lvl="1"/>
            <a:r>
              <a:rPr lang="en-US" dirty="0"/>
              <a:t>Undergraduates (4)</a:t>
            </a:r>
          </a:p>
          <a:p>
            <a:pPr lvl="2"/>
            <a:r>
              <a:rPr lang="en-US" dirty="0"/>
              <a:t>Pam </a:t>
            </a:r>
            <a:r>
              <a:rPr lang="en-US" dirty="0" err="1"/>
              <a:t>Gregoretti</a:t>
            </a:r>
            <a:r>
              <a:rPr lang="en-US" dirty="0"/>
              <a:t>, Joseph Tobin, </a:t>
            </a:r>
            <a:r>
              <a:rPr lang="en-US" dirty="0" err="1"/>
              <a:t>Zophie</a:t>
            </a:r>
            <a:r>
              <a:rPr lang="en-US" dirty="0"/>
              <a:t> </a:t>
            </a:r>
            <a:r>
              <a:rPr lang="en-US" dirty="0" err="1"/>
              <a:t>Quan</a:t>
            </a:r>
            <a:r>
              <a:rPr lang="en-US" dirty="0"/>
              <a:t>, Qian </a:t>
            </a:r>
            <a:r>
              <a:rPr lang="en-US" dirty="0" err="1"/>
              <a:t>Xiong</a:t>
            </a:r>
            <a:r>
              <a:rPr lang="en-US" dirty="0"/>
              <a:t>, probably more…</a:t>
            </a:r>
          </a:p>
          <a:p>
            <a:pPr lvl="1"/>
            <a:r>
              <a:rPr lang="en-US" dirty="0"/>
              <a:t>Both will hold office hours, which will start next week</a:t>
            </a:r>
          </a:p>
          <a:p>
            <a:pPr lvl="2"/>
            <a:r>
              <a:rPr lang="en-US" dirty="0"/>
              <a:t>Locations and hours TBA</a:t>
            </a:r>
          </a:p>
          <a:p>
            <a:pPr lvl="1"/>
            <a:r>
              <a:rPr lang="en-US" dirty="0"/>
              <a:t>Also, we’ll use Piazza for questions</a:t>
            </a:r>
          </a:p>
          <a:p>
            <a:pPr lvl="2"/>
            <a:r>
              <a:rPr lang="en-US" dirty="0"/>
              <a:t>Post all questions about HW, topics, </a:t>
            </a:r>
            <a:r>
              <a:rPr lang="en-US" dirty="0" err="1"/>
              <a:t>etc</a:t>
            </a:r>
            <a:r>
              <a:rPr lang="en-US" dirty="0"/>
              <a:t>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a:t>OK… But What’s It Really All About?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30</a:t>
            </a:fld>
            <a:endParaRPr lang="en-US"/>
          </a:p>
        </p:txBody>
      </p:sp>
      <p:sp>
        <p:nvSpPr>
          <p:cNvPr id="30723" name="Rectangle 3"/>
          <p:cNvSpPr>
            <a:spLocks noGrp="1" noChangeArrowheads="1"/>
          </p:cNvSpPr>
          <p:nvPr>
            <p:ph sz="quarter" idx="1"/>
            <p:custDataLst>
              <p:tags r:id="rId2"/>
            </p:custDataLst>
          </p:nvPr>
        </p:nvSpPr>
        <p:spPr/>
        <p:txBody>
          <a:bodyPr/>
          <a:lstStyle/>
          <a:p>
            <a:r>
              <a:rPr lang="en-US"/>
              <a:t>Let’s illustrate some ideas you’ll see throughout the course</a:t>
            </a:r>
          </a:p>
          <a:p>
            <a:pPr lvl="1"/>
            <a:r>
              <a:rPr lang="en-US"/>
              <a:t>Using one example</a:t>
            </a:r>
          </a:p>
          <a:p>
            <a:r>
              <a:rPr lang="en-US"/>
              <a:t>Concepts:</a:t>
            </a:r>
          </a:p>
          <a:p>
            <a:pPr lvl="1"/>
            <a:r>
              <a:rPr lang="en-US"/>
              <a:t>Describing an algorithm</a:t>
            </a:r>
          </a:p>
          <a:p>
            <a:pPr lvl="1"/>
            <a:r>
              <a:rPr lang="en-US"/>
              <a:t>Measuring algorithm efficiency</a:t>
            </a:r>
          </a:p>
          <a:p>
            <a:pPr lvl="1"/>
            <a:r>
              <a:rPr lang="en-US"/>
              <a:t>Families or types of problems</a:t>
            </a:r>
          </a:p>
          <a:p>
            <a:pPr lvl="1"/>
            <a:r>
              <a:rPr lang="en-US"/>
              <a:t>Algorithm design strategies</a:t>
            </a:r>
          </a:p>
          <a:p>
            <a:pPr lvl="2"/>
            <a:r>
              <a:rPr lang="en-US"/>
              <a:t>Alternative strategies</a:t>
            </a:r>
          </a:p>
          <a:p>
            <a:pPr lvl="1"/>
            <a:r>
              <a:rPr lang="en-US"/>
              <a:t>Lower bounds and optimal algorithms</a:t>
            </a:r>
          </a:p>
          <a:p>
            <a:pPr lvl="1"/>
            <a:r>
              <a:rPr lang="en-US"/>
              <a:t>Problems that seem very hard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normAutofit fontScale="90000"/>
          </a:bodyPr>
          <a:lstStyle/>
          <a:p>
            <a:r>
              <a:rPr lang="en-US"/>
              <a:t>Everyone Already Knows Many Algorithms!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31</a:t>
            </a:fld>
            <a:endParaRPr lang="en-US"/>
          </a:p>
        </p:txBody>
      </p:sp>
      <p:sp>
        <p:nvSpPr>
          <p:cNvPr id="316419" name="Rectangle 3"/>
          <p:cNvSpPr>
            <a:spLocks noGrp="1" noChangeArrowheads="1"/>
          </p:cNvSpPr>
          <p:nvPr>
            <p:ph sz="quarter" idx="1"/>
            <p:custDataLst>
              <p:tags r:id="rId2"/>
            </p:custDataLst>
          </p:nvPr>
        </p:nvSpPr>
        <p:spPr/>
        <p:txBody>
          <a:bodyPr/>
          <a:lstStyle/>
          <a:p>
            <a:r>
              <a:rPr lang="en-US"/>
              <a:t>Worked retail? You know how to make change!</a:t>
            </a:r>
          </a:p>
          <a:p>
            <a:r>
              <a:rPr lang="en-US"/>
              <a:t>Example:</a:t>
            </a:r>
          </a:p>
          <a:p>
            <a:pPr lvl="1"/>
            <a:r>
              <a:rPr lang="en-US"/>
              <a:t>My item costs $4.37.  I give you a five dollar bill.  What do you give me in change?</a:t>
            </a:r>
          </a:p>
          <a:p>
            <a:pPr lvl="1"/>
            <a:r>
              <a:rPr lang="en-US"/>
              <a:t>Answer: two quarters, a dime, three pennies</a:t>
            </a:r>
          </a:p>
          <a:p>
            <a:pPr lvl="1"/>
            <a:r>
              <a:rPr lang="en-US"/>
              <a:t>Why? How do we figure that out?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a:t>Making Change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32</a:t>
            </a:fld>
            <a:endParaRPr lang="en-US"/>
          </a:p>
        </p:txBody>
      </p:sp>
      <p:sp>
        <p:nvSpPr>
          <p:cNvPr id="32771" name="Rectangle 3"/>
          <p:cNvSpPr>
            <a:spLocks noGrp="1" noChangeArrowheads="1"/>
          </p:cNvSpPr>
          <p:nvPr>
            <p:ph sz="quarter" idx="1"/>
            <p:custDataLst>
              <p:tags r:id="rId2"/>
            </p:custDataLst>
          </p:nvPr>
        </p:nvSpPr>
        <p:spPr/>
        <p:txBody>
          <a:bodyPr>
            <a:normAutofit lnSpcReduction="10000"/>
          </a:bodyPr>
          <a:lstStyle/>
          <a:p>
            <a:r>
              <a:rPr lang="en-US"/>
              <a:t>The problem: </a:t>
            </a:r>
          </a:p>
          <a:p>
            <a:pPr lvl="1"/>
            <a:r>
              <a:rPr lang="en-US"/>
              <a:t>Give back the right amount of change, and…</a:t>
            </a:r>
          </a:p>
          <a:p>
            <a:pPr lvl="1"/>
            <a:r>
              <a:rPr lang="en-US"/>
              <a:t>Return the fewest number of coins!</a:t>
            </a:r>
          </a:p>
          <a:p>
            <a:r>
              <a:rPr lang="en-US"/>
              <a:t>Inputs: the dollar-amount to return</a:t>
            </a:r>
          </a:p>
          <a:p>
            <a:pPr lvl="1"/>
            <a:r>
              <a:rPr lang="en-US"/>
              <a:t>Also, the set of possible coins. (Do we have half-dollars?  That affects the answer we give.)</a:t>
            </a:r>
          </a:p>
          <a:p>
            <a:r>
              <a:rPr lang="en-US"/>
              <a:t>Output: a set of coins</a:t>
            </a:r>
          </a:p>
          <a:p>
            <a:endParaRPr lang="en-US"/>
          </a:p>
          <a:p>
            <a:r>
              <a:rPr lang="en-US"/>
              <a:t>Note this problem statement is simply a transformation</a:t>
            </a:r>
          </a:p>
          <a:p>
            <a:pPr lvl="1"/>
            <a:r>
              <a:rPr lang="en-US"/>
              <a:t>Given input, generate output with certain properties</a:t>
            </a:r>
          </a:p>
          <a:p>
            <a:pPr lvl="1"/>
            <a:r>
              <a:rPr lang="en-US"/>
              <a:t>No statement about how to do it.</a:t>
            </a:r>
          </a:p>
          <a:p>
            <a:r>
              <a:rPr lang="en-US"/>
              <a:t>Can you describe the algorithm you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A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33</a:t>
            </a:fld>
            <a:endParaRPr lang="en-US"/>
          </a:p>
        </p:txBody>
      </p:sp>
      <p:sp>
        <p:nvSpPr>
          <p:cNvPr id="318467" name="Rectangle 3"/>
          <p:cNvSpPr>
            <a:spLocks noGrp="1" noChangeArrowheads="1"/>
          </p:cNvSpPr>
          <p:nvPr>
            <p:ph sz="quarter" idx="1"/>
            <p:custDataLst>
              <p:tags r:id="rId2"/>
            </p:custDataLst>
          </p:nvPr>
        </p:nvSpPr>
        <p:spPr/>
        <p:txBody>
          <a:bodyPr/>
          <a:lstStyle/>
          <a:p>
            <a:pPr marL="514350" indent="-514350">
              <a:buFont typeface="+mj-lt"/>
              <a:buAutoNum type="arabicPeriod"/>
            </a:pPr>
            <a:r>
              <a:rPr lang="en-US" dirty="0"/>
              <a:t>Consider the largest coin</a:t>
            </a:r>
          </a:p>
          <a:p>
            <a:pPr marL="514350" indent="-514350">
              <a:buFont typeface="+mj-lt"/>
              <a:buAutoNum type="arabicPeriod"/>
            </a:pPr>
            <a:r>
              <a:rPr lang="en-US" dirty="0"/>
              <a:t>How many go into the amount left?</a:t>
            </a:r>
          </a:p>
          <a:p>
            <a:pPr marL="514350" indent="-514350">
              <a:buFont typeface="+mj-lt"/>
              <a:buAutoNum type="arabicPeriod"/>
            </a:pPr>
            <a:r>
              <a:rPr lang="en-US" dirty="0"/>
              <a:t>Add that many of that coin to the output</a:t>
            </a:r>
          </a:p>
          <a:p>
            <a:pPr marL="514350" indent="-514350">
              <a:buFont typeface="+mj-lt"/>
              <a:buAutoNum type="arabicPeriod"/>
            </a:pPr>
            <a:r>
              <a:rPr lang="en-US" dirty="0"/>
              <a:t>Subtract the amount for those coins from the amount left to return</a:t>
            </a:r>
          </a:p>
          <a:p>
            <a:pPr marL="514350" indent="-514350">
              <a:buFont typeface="+mj-lt"/>
              <a:buAutoNum type="arabicPeriod"/>
            </a:pPr>
            <a:r>
              <a:rPr lang="en-US" dirty="0"/>
              <a:t>If the amount left is zero, done!</a:t>
            </a:r>
          </a:p>
          <a:p>
            <a:pPr marL="514350" indent="-514350">
              <a:buFont typeface="+mj-lt"/>
              <a:buAutoNum type="arabicPeriod"/>
            </a:pPr>
            <a:r>
              <a:rPr lang="en-US" dirty="0"/>
              <a:t>If not, consider next largest coin, and go back to Step 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Is this a “good”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34</a:t>
            </a:fld>
            <a:endParaRPr lang="en-US"/>
          </a:p>
        </p:txBody>
      </p:sp>
      <p:sp>
        <p:nvSpPr>
          <p:cNvPr id="353283" name="Rectangle 3"/>
          <p:cNvSpPr>
            <a:spLocks noGrp="1" noChangeArrowheads="1"/>
          </p:cNvSpPr>
          <p:nvPr>
            <p:ph sz="quarter" idx="1"/>
          </p:nvPr>
        </p:nvSpPr>
        <p:spPr/>
        <p:txBody>
          <a:bodyPr/>
          <a:lstStyle/>
          <a:p>
            <a:r>
              <a:rPr lang="en-US" dirty="0"/>
              <a:t>What makes an algorithm “good”?</a:t>
            </a:r>
          </a:p>
          <a:p>
            <a:pPr lvl="1"/>
            <a:r>
              <a:rPr lang="en-US" dirty="0"/>
              <a:t>Good time </a:t>
            </a:r>
            <a:r>
              <a:rPr lang="en-US" i="1" dirty="0"/>
              <a:t>complexity</a:t>
            </a:r>
            <a:r>
              <a:rPr lang="en-US" dirty="0"/>
              <a:t>.  (Maybe space complexity.)</a:t>
            </a:r>
          </a:p>
          <a:p>
            <a:pPr lvl="1"/>
            <a:r>
              <a:rPr lang="en-US" dirty="0"/>
              <a:t>Better than any other algorithm</a:t>
            </a:r>
          </a:p>
          <a:p>
            <a:pPr lvl="1"/>
            <a:r>
              <a:rPr lang="en-US" dirty="0"/>
              <a:t>Easy to understand</a:t>
            </a:r>
          </a:p>
          <a:p>
            <a:r>
              <a:rPr lang="en-US" dirty="0"/>
              <a:t>How could we measure how much work an algorithm does?</a:t>
            </a:r>
          </a:p>
          <a:p>
            <a:pPr lvl="1"/>
            <a:r>
              <a:rPr lang="en-US" dirty="0"/>
              <a:t>Code it and time it.  Issues?</a:t>
            </a:r>
          </a:p>
          <a:p>
            <a:pPr lvl="1"/>
            <a:r>
              <a:rPr lang="en-US" dirty="0"/>
              <a:t>Count how many “instructions” it does before implementing it</a:t>
            </a:r>
          </a:p>
          <a:p>
            <a:pPr lvl="1"/>
            <a:r>
              <a:rPr lang="en-US" dirty="0"/>
              <a:t>Computer scientists count basic operations, and use a rough measure of this: order class, e.g. O(n </a:t>
            </a:r>
            <a:r>
              <a:rPr lang="en-US" dirty="0" err="1"/>
              <a:t>lg</a:t>
            </a:r>
            <a:r>
              <a:rPr lang="en-US" dirty="0"/>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2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Evaluating Our Greedy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35</a:t>
            </a:fld>
            <a:endParaRPr lang="en-US"/>
          </a:p>
        </p:txBody>
      </p:sp>
      <p:sp>
        <p:nvSpPr>
          <p:cNvPr id="354307" name="Rectangle 3"/>
          <p:cNvSpPr>
            <a:spLocks noGrp="1" noChangeArrowheads="1"/>
          </p:cNvSpPr>
          <p:nvPr>
            <p:ph sz="quarter" idx="1"/>
          </p:nvPr>
        </p:nvSpPr>
        <p:spPr/>
        <p:txBody>
          <a:bodyPr/>
          <a:lstStyle/>
          <a:p>
            <a:r>
              <a:rPr lang="en-US" dirty="0"/>
              <a:t>How much work does it do?</a:t>
            </a:r>
          </a:p>
          <a:p>
            <a:pPr lvl="1"/>
            <a:r>
              <a:rPr lang="en-US" dirty="0"/>
              <a:t>Say C is the amount of change, and N is the number of coins in our coin-set</a:t>
            </a:r>
          </a:p>
          <a:p>
            <a:pPr lvl="1"/>
            <a:r>
              <a:rPr lang="en-US" dirty="0"/>
              <a:t>Loop at most N times, and inside the loop we do:</a:t>
            </a:r>
          </a:p>
          <a:p>
            <a:pPr lvl="2"/>
            <a:r>
              <a:rPr lang="en-US" dirty="0"/>
              <a:t>A division</a:t>
            </a:r>
          </a:p>
          <a:p>
            <a:pPr lvl="2"/>
            <a:r>
              <a:rPr lang="en-US" dirty="0"/>
              <a:t>Add something to the output list</a:t>
            </a:r>
          </a:p>
          <a:p>
            <a:pPr lvl="2"/>
            <a:r>
              <a:rPr lang="en-US" dirty="0"/>
              <a:t>A subtraction, and a test</a:t>
            </a:r>
          </a:p>
          <a:p>
            <a:pPr lvl="1"/>
            <a:r>
              <a:rPr lang="en-US" dirty="0"/>
              <a:t>We say this is O(N), or linear in terms of the size of the coin-set</a:t>
            </a:r>
          </a:p>
          <a:p>
            <a:r>
              <a:rPr lang="en-US" dirty="0"/>
              <a:t>Could we do better?</a:t>
            </a:r>
          </a:p>
          <a:p>
            <a:pPr lvl="1"/>
            <a:r>
              <a:rPr lang="en-US" dirty="0"/>
              <a:t>Is this an </a:t>
            </a:r>
            <a:r>
              <a:rPr lang="en-US" i="1" dirty="0"/>
              <a:t>optimal algorithm</a:t>
            </a:r>
            <a:r>
              <a:rPr lang="en-US" dirty="0"/>
              <a:t>?</a:t>
            </a:r>
          </a:p>
          <a:p>
            <a:pPr lvl="1"/>
            <a:r>
              <a:rPr lang="en-US" dirty="0"/>
              <a:t>We need to do a proof somehow to show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a:t>You’re Being Greedy!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36</a:t>
            </a:fld>
            <a:endParaRPr lang="en-US"/>
          </a:p>
        </p:txBody>
      </p:sp>
      <p:sp>
        <p:nvSpPr>
          <p:cNvPr id="36867" name="Rectangle 3"/>
          <p:cNvSpPr>
            <a:spLocks noGrp="1" noChangeArrowheads="1"/>
          </p:cNvSpPr>
          <p:nvPr>
            <p:ph sz="quarter" idx="1"/>
            <p:custDataLst>
              <p:tags r:id="rId2"/>
            </p:custDataLst>
          </p:nvPr>
        </p:nvSpPr>
        <p:spPr/>
        <p:txBody>
          <a:bodyPr>
            <a:normAutofit fontScale="92500"/>
          </a:bodyPr>
          <a:lstStyle/>
          <a:p>
            <a:r>
              <a:rPr lang="en-US" dirty="0"/>
              <a:t>This algorithm is an example of a family of algorithms called </a:t>
            </a:r>
            <a:r>
              <a:rPr lang="en-US" i="1" dirty="0"/>
              <a:t>greedy algorithms</a:t>
            </a:r>
          </a:p>
          <a:p>
            <a:r>
              <a:rPr lang="en-US" dirty="0"/>
              <a:t>Suitable for optimization problems</a:t>
            </a:r>
          </a:p>
          <a:p>
            <a:pPr lvl="1"/>
            <a:r>
              <a:rPr lang="en-US" dirty="0"/>
              <a:t>There are many </a:t>
            </a:r>
            <a:r>
              <a:rPr lang="en-US" i="1" dirty="0"/>
              <a:t>feasible answers </a:t>
            </a:r>
            <a:r>
              <a:rPr lang="en-US" dirty="0"/>
              <a:t>that add up to the right amount, but one is optimal or best (fewest coins)</a:t>
            </a:r>
          </a:p>
          <a:p>
            <a:r>
              <a:rPr lang="en-US" dirty="0"/>
              <a:t>Immediately greedy: at each step, choose what looks best now.  No “look-ahead” into the future!</a:t>
            </a:r>
          </a:p>
          <a:p>
            <a:endParaRPr lang="en-US" dirty="0"/>
          </a:p>
          <a:p>
            <a:r>
              <a:rPr lang="en-US" dirty="0"/>
              <a:t>What’s an optimization problem?</a:t>
            </a:r>
          </a:p>
          <a:p>
            <a:pPr lvl="1"/>
            <a:r>
              <a:rPr lang="en-US" dirty="0"/>
              <a:t>Some subset or combination of values satisfies problem constraints (feasible solutions)</a:t>
            </a:r>
          </a:p>
          <a:p>
            <a:pPr lvl="1"/>
            <a:r>
              <a:rPr lang="en-US" dirty="0"/>
              <a:t>But, a way of comparing these.  One is best: the optimal solution</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a:t>Does Greed Pay Off?</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37</a:t>
            </a:fld>
            <a:endParaRPr lang="en-US"/>
          </a:p>
        </p:txBody>
      </p:sp>
      <p:sp>
        <p:nvSpPr>
          <p:cNvPr id="351235" name="Rectangle 3"/>
          <p:cNvSpPr>
            <a:spLocks noGrp="1" noChangeArrowheads="1"/>
          </p:cNvSpPr>
          <p:nvPr>
            <p:ph sz="quarter" idx="1"/>
            <p:custDataLst>
              <p:tags r:id="rId2"/>
            </p:custDataLst>
          </p:nvPr>
        </p:nvSpPr>
        <p:spPr/>
        <p:txBody>
          <a:bodyPr/>
          <a:lstStyle/>
          <a:p>
            <a:r>
              <a:rPr lang="en-US"/>
              <a:t>Greedy algorithms are often efficient.</a:t>
            </a:r>
          </a:p>
          <a:p>
            <a:r>
              <a:rPr lang="en-US"/>
              <a:t>Are they always right? Always find the optimal answer?</a:t>
            </a:r>
          </a:p>
          <a:p>
            <a:pPr lvl="1"/>
            <a:r>
              <a:rPr lang="en-US"/>
              <a:t>For some problems.</a:t>
            </a:r>
          </a:p>
          <a:p>
            <a:pPr lvl="1"/>
            <a:r>
              <a:rPr lang="en-US"/>
              <a:t>Not for checkers or chess!</a:t>
            </a:r>
          </a:p>
          <a:p>
            <a:pPr lvl="1"/>
            <a:r>
              <a:rPr lang="en-US"/>
              <a:t>Always for coin-changing problem? Depends on coin values</a:t>
            </a:r>
          </a:p>
          <a:p>
            <a:pPr lvl="2"/>
            <a:r>
              <a:rPr lang="en-US"/>
              <a:t>Say we had a 11-cent coin</a:t>
            </a:r>
          </a:p>
          <a:p>
            <a:pPr lvl="2"/>
            <a:r>
              <a:rPr lang="en-US"/>
              <a:t>What happens if we need to return 15 cents?</a:t>
            </a:r>
          </a:p>
          <a:p>
            <a:pPr lvl="1"/>
            <a:r>
              <a:rPr lang="en-US"/>
              <a:t>So how do we know?</a:t>
            </a:r>
          </a:p>
          <a:p>
            <a:r>
              <a:rPr lang="en-US"/>
              <a:t>In the real world:</a:t>
            </a:r>
          </a:p>
          <a:p>
            <a:pPr lvl="1"/>
            <a:r>
              <a:rPr lang="en-US"/>
              <a:t>Many optimization problems</a:t>
            </a:r>
          </a:p>
          <a:p>
            <a:pPr lvl="1"/>
            <a:r>
              <a:rPr lang="en-US"/>
              <a:t>Many good greedy solutions to some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12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2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2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1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Formal algorithmic description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38</a:t>
            </a:fld>
            <a:endParaRPr lang="en-US"/>
          </a:p>
        </p:txBody>
      </p:sp>
      <p:sp>
        <p:nvSpPr>
          <p:cNvPr id="38915" name="Content Placeholder 2"/>
          <p:cNvSpPr>
            <a:spLocks noGrp="1"/>
          </p:cNvSpPr>
          <p:nvPr>
            <p:ph sz="quarter" idx="1"/>
          </p:nvPr>
        </p:nvSpPr>
        <p:spPr/>
        <p:txBody>
          <a:bodyPr/>
          <a:lstStyle/>
          <a:p>
            <a:r>
              <a:rPr lang="en-US" i="1" dirty="0"/>
              <a:t>All</a:t>
            </a:r>
            <a:r>
              <a:rPr lang="en-US" dirty="0"/>
              <a:t> algorithms in this course must have the following components:</a:t>
            </a:r>
          </a:p>
          <a:p>
            <a:pPr lvl="1"/>
            <a:r>
              <a:rPr lang="en-US" dirty="0"/>
              <a:t>Problem description (1 line max)</a:t>
            </a:r>
          </a:p>
          <a:p>
            <a:pPr lvl="1"/>
            <a:r>
              <a:rPr lang="en-US" dirty="0"/>
              <a:t>Inputs</a:t>
            </a:r>
          </a:p>
          <a:p>
            <a:pPr lvl="1"/>
            <a:r>
              <a:rPr lang="en-US" dirty="0"/>
              <a:t>Outputs</a:t>
            </a:r>
          </a:p>
          <a:p>
            <a:pPr lvl="1"/>
            <a:r>
              <a:rPr lang="en-US" dirty="0"/>
              <a:t>Assumptions</a:t>
            </a:r>
          </a:p>
          <a:p>
            <a:pPr lvl="1"/>
            <a:r>
              <a:rPr lang="en-US" dirty="0"/>
              <a:t>Strategy overview</a:t>
            </a:r>
          </a:p>
          <a:p>
            <a:pPr lvl="2"/>
            <a:r>
              <a:rPr lang="en-US" dirty="0"/>
              <a:t>1 or 2 sentences outlining the basic strategy, including the name of the method you are going to use for the algorithm</a:t>
            </a:r>
          </a:p>
          <a:p>
            <a:pPr lvl="1"/>
            <a:r>
              <a:rPr lang="en-US" dirty="0"/>
              <a:t>Algorithm description</a:t>
            </a:r>
          </a:p>
          <a:p>
            <a:pPr lvl="2"/>
            <a:r>
              <a:rPr lang="en-US" dirty="0"/>
              <a:t>If listed in English (as opposed to pseudo-code), then it should be listed in steps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Change solution (greedy)</a:t>
            </a:r>
          </a:p>
        </p:txBody>
      </p:sp>
      <p:sp>
        <p:nvSpPr>
          <p:cNvPr id="39939" name="Content Placeholder 2"/>
          <p:cNvSpPr>
            <a:spLocks noGrp="1"/>
          </p:cNvSpPr>
          <p:nvPr>
            <p:ph sz="quarter" idx="1"/>
          </p:nvPr>
        </p:nvSpPr>
        <p:spPr/>
        <p:txBody>
          <a:bodyPr/>
          <a:lstStyle/>
          <a:p>
            <a:pPr>
              <a:lnSpc>
                <a:spcPct val="90000"/>
              </a:lnSpc>
            </a:pPr>
            <a:r>
              <a:rPr lang="en-US" sz="2400" b="1"/>
              <a:t>Problem description:</a:t>
            </a:r>
            <a:r>
              <a:rPr lang="en-US" sz="2400"/>
              <a:t> providing coin change of a given amount in the fewest number of coins</a:t>
            </a:r>
          </a:p>
          <a:p>
            <a:pPr>
              <a:lnSpc>
                <a:spcPct val="90000"/>
              </a:lnSpc>
            </a:pPr>
            <a:r>
              <a:rPr lang="en-US" sz="2400" b="1"/>
              <a:t>Inputs:</a:t>
            </a:r>
            <a:r>
              <a:rPr lang="en-US" sz="2400"/>
              <a:t> the dollar-amount to return.  Perhaps the possible set of coins, if it is non-obvious.</a:t>
            </a:r>
          </a:p>
          <a:p>
            <a:pPr>
              <a:lnSpc>
                <a:spcPct val="90000"/>
              </a:lnSpc>
            </a:pPr>
            <a:r>
              <a:rPr lang="en-US" sz="2400" b="1"/>
              <a:t>Output:</a:t>
            </a:r>
            <a:r>
              <a:rPr lang="en-US" sz="2400"/>
              <a:t> a set of coins that obtains the desired amount of change in the fewest number of coins</a:t>
            </a:r>
          </a:p>
          <a:p>
            <a:pPr>
              <a:lnSpc>
                <a:spcPct val="90000"/>
              </a:lnSpc>
            </a:pPr>
            <a:r>
              <a:rPr lang="en-US" sz="2400" b="1"/>
              <a:t>Assumptions:</a:t>
            </a:r>
            <a:r>
              <a:rPr lang="en-US" sz="2400"/>
              <a:t> If the coins are not stated, then they are the standard quarter, dime, nickel, and penny.  All inputs are non-negative, and dollar amounts are ignored.</a:t>
            </a:r>
          </a:p>
          <a:p>
            <a:pPr>
              <a:lnSpc>
                <a:spcPct val="90000"/>
              </a:lnSpc>
            </a:pPr>
            <a:r>
              <a:rPr lang="en-US" sz="2400" b="1"/>
              <a:t>Strategy:</a:t>
            </a:r>
            <a:r>
              <a:rPr lang="en-US" sz="2400"/>
              <a:t> a greedy algorithm that uses the largest coins first</a:t>
            </a:r>
          </a:p>
          <a:p>
            <a:pPr>
              <a:lnSpc>
                <a:spcPct val="90000"/>
              </a:lnSpc>
            </a:pPr>
            <a:r>
              <a:rPr lang="en-US" sz="2400" b="1"/>
              <a:t>Description:</a:t>
            </a:r>
            <a:r>
              <a:rPr lang="en-US" sz="2400"/>
              <a:t> Issue the largest coin (quarters) until the amount left is less than the amount of a quarter ($0.25).  Repeat with decreasing coin sizes (dimes, nickels, pennies).</a:t>
            </a:r>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dirty="0"/>
              <a:t>Expectations</a:t>
            </a:r>
          </a:p>
        </p:txBody>
      </p:sp>
      <p:sp>
        <p:nvSpPr>
          <p:cNvPr id="8195" name="Rectangle 3"/>
          <p:cNvSpPr>
            <a:spLocks noGrp="1" noChangeArrowheads="1"/>
          </p:cNvSpPr>
          <p:nvPr>
            <p:ph sz="quarter" idx="1"/>
            <p:custDataLst>
              <p:tags r:id="rId2"/>
            </p:custDataLst>
          </p:nvPr>
        </p:nvSpPr>
        <p:spPr/>
        <p:txBody>
          <a:bodyPr>
            <a:normAutofit/>
          </a:bodyPr>
          <a:lstStyle/>
          <a:p>
            <a:r>
              <a:rPr lang="en-US" dirty="0"/>
              <a:t>For a given week/unit, I will post:</a:t>
            </a:r>
          </a:p>
          <a:p>
            <a:pPr lvl="1"/>
            <a:r>
              <a:rPr lang="en-US" dirty="0"/>
              <a:t>The slides for that unit</a:t>
            </a:r>
          </a:p>
          <a:p>
            <a:pPr lvl="1"/>
            <a:r>
              <a:rPr lang="en-US" dirty="0"/>
              <a:t>Any proofs that we are doing in class so you can review them</a:t>
            </a:r>
          </a:p>
          <a:p>
            <a:pPr lvl="1"/>
            <a:endParaRPr lang="en-US" dirty="0"/>
          </a:p>
          <a:p>
            <a:r>
              <a:rPr lang="en-US" dirty="0"/>
              <a:t>This will allow us to:</a:t>
            </a:r>
          </a:p>
          <a:p>
            <a:pPr lvl="1"/>
            <a:r>
              <a:rPr lang="en-US" dirty="0"/>
              <a:t>Have more interesting class sessions than just lecturing</a:t>
            </a:r>
          </a:p>
          <a:p>
            <a:pPr lvl="1"/>
            <a:r>
              <a:rPr lang="en-US" dirty="0"/>
              <a:t>A more successful educational experience (better grades)</a:t>
            </a:r>
          </a:p>
          <a:p>
            <a:endParaRPr lang="en-US" dirty="0"/>
          </a:p>
          <a:p>
            <a:r>
              <a:rPr lang="en-US" dirty="0"/>
              <a:t>Let’s all live up to our expectations (the high ones)!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Another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40</a:t>
            </a:fld>
            <a:endParaRPr lang="en-US"/>
          </a:p>
        </p:txBody>
      </p:sp>
      <p:sp>
        <p:nvSpPr>
          <p:cNvPr id="315395" name="Rectangle 3"/>
          <p:cNvSpPr>
            <a:spLocks noGrp="1" noChangeArrowheads="1"/>
          </p:cNvSpPr>
          <p:nvPr>
            <p:ph sz="quarter" idx="1"/>
            <p:custDataLst>
              <p:tags r:id="rId2"/>
            </p:custDataLst>
          </p:nvPr>
        </p:nvSpPr>
        <p:spPr/>
        <p:txBody>
          <a:bodyPr/>
          <a:lstStyle/>
          <a:p>
            <a:r>
              <a:rPr lang="en-US" dirty="0"/>
              <a:t>Give me another way to do this?</a:t>
            </a:r>
          </a:p>
          <a:p>
            <a:endParaRPr lang="en-US" dirty="0"/>
          </a:p>
          <a:p>
            <a:r>
              <a:rPr lang="en-US" dirty="0"/>
              <a:t>Brute force:</a:t>
            </a:r>
          </a:p>
          <a:p>
            <a:pPr lvl="1"/>
            <a:r>
              <a:rPr lang="en-US" dirty="0"/>
              <a:t>Generate all possible combinations of coins that add up to the required amount</a:t>
            </a:r>
          </a:p>
          <a:p>
            <a:pPr lvl="1"/>
            <a:r>
              <a:rPr lang="en-US" dirty="0"/>
              <a:t>From these, choose the one with smallest number</a:t>
            </a:r>
          </a:p>
          <a:p>
            <a:r>
              <a:rPr lang="en-US" dirty="0"/>
              <a:t>What would you say about this approach?</a:t>
            </a:r>
          </a:p>
          <a:p>
            <a:endParaRPr lang="en-US" dirty="0"/>
          </a:p>
          <a:p>
            <a:r>
              <a:rPr lang="en-US" dirty="0"/>
              <a:t>There are other ways to solve this problem</a:t>
            </a:r>
          </a:p>
          <a:p>
            <a:pPr lvl="1"/>
            <a:r>
              <a:rPr lang="en-US" i="1" dirty="0"/>
              <a:t>Dynamic programming</a:t>
            </a:r>
            <a:r>
              <a:rPr lang="en-US" dirty="0"/>
              <a:t>: build a table of solutions to small </a:t>
            </a:r>
            <a:r>
              <a:rPr lang="en-US" dirty="0" err="1"/>
              <a:t>subproblems</a:t>
            </a:r>
            <a:r>
              <a:rPr lang="en-US" dirty="0"/>
              <a:t>, work your way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5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Change solution (brute-force)</a:t>
            </a:r>
          </a:p>
        </p:txBody>
      </p:sp>
      <p:sp>
        <p:nvSpPr>
          <p:cNvPr id="3" name="Content Placeholder 2"/>
          <p:cNvSpPr>
            <a:spLocks noGrp="1"/>
          </p:cNvSpPr>
          <p:nvPr>
            <p:ph sz="quarter" idx="1"/>
          </p:nvPr>
        </p:nvSpPr>
        <p:spPr>
          <a:xfrm>
            <a:off x="457200" y="1219200"/>
            <a:ext cx="8229600" cy="5410200"/>
          </a:xfrm>
        </p:spPr>
        <p:txBody>
          <a:bodyPr>
            <a:normAutofit/>
          </a:bodyPr>
          <a:lstStyle/>
          <a:p>
            <a:pPr>
              <a:lnSpc>
                <a:spcPct val="90000"/>
              </a:lnSpc>
              <a:defRPr/>
            </a:pPr>
            <a:r>
              <a:rPr lang="en-US" sz="2400" b="1" dirty="0">
                <a:solidFill>
                  <a:schemeClr val="bg1">
                    <a:lumMod val="75000"/>
                  </a:schemeClr>
                </a:solidFill>
              </a:rPr>
              <a:t>Problem description:</a:t>
            </a:r>
            <a:r>
              <a:rPr lang="en-US" sz="2400" dirty="0">
                <a:solidFill>
                  <a:schemeClr val="bg1">
                    <a:lumMod val="75000"/>
                  </a:schemeClr>
                </a:solidFill>
              </a:rPr>
              <a:t> providing coin change of a given amount in the fewest number of coins</a:t>
            </a:r>
          </a:p>
          <a:p>
            <a:pPr>
              <a:lnSpc>
                <a:spcPct val="90000"/>
              </a:lnSpc>
              <a:defRPr/>
            </a:pPr>
            <a:r>
              <a:rPr lang="en-US" sz="2400" b="1" dirty="0">
                <a:solidFill>
                  <a:schemeClr val="bg1">
                    <a:lumMod val="75000"/>
                  </a:schemeClr>
                </a:solidFill>
              </a:rPr>
              <a:t>Inputs:</a:t>
            </a:r>
            <a:r>
              <a:rPr lang="en-US" sz="2400" dirty="0">
                <a:solidFill>
                  <a:schemeClr val="bg1">
                    <a:lumMod val="75000"/>
                  </a:schemeClr>
                </a:solidFill>
              </a:rPr>
              <a:t> the dollar-amount to return.  Perhaps the possible set of coins, if it is non-obvious.</a:t>
            </a:r>
          </a:p>
          <a:p>
            <a:pPr>
              <a:lnSpc>
                <a:spcPct val="90000"/>
              </a:lnSpc>
              <a:defRPr/>
            </a:pPr>
            <a:r>
              <a:rPr lang="en-US" sz="2400" b="1" dirty="0">
                <a:solidFill>
                  <a:schemeClr val="bg1">
                    <a:lumMod val="75000"/>
                  </a:schemeClr>
                </a:solidFill>
              </a:rPr>
              <a:t>Output:</a:t>
            </a:r>
            <a:r>
              <a:rPr lang="en-US" sz="2400" dirty="0">
                <a:solidFill>
                  <a:schemeClr val="bg1">
                    <a:lumMod val="75000"/>
                  </a:schemeClr>
                </a:solidFill>
              </a:rPr>
              <a:t> a set of coins that obtains the desired amount of change in the fewest number of coins</a:t>
            </a:r>
          </a:p>
          <a:p>
            <a:pPr>
              <a:lnSpc>
                <a:spcPct val="90000"/>
              </a:lnSpc>
              <a:defRPr/>
            </a:pPr>
            <a:r>
              <a:rPr lang="en-US" sz="2400" b="1" dirty="0">
                <a:solidFill>
                  <a:schemeClr val="bg1">
                    <a:lumMod val="75000"/>
                  </a:schemeClr>
                </a:solidFill>
              </a:rPr>
              <a:t>Assumptions:</a:t>
            </a:r>
            <a:r>
              <a:rPr lang="en-US" sz="2400" dirty="0">
                <a:solidFill>
                  <a:schemeClr val="bg1">
                    <a:lumMod val="75000"/>
                  </a:schemeClr>
                </a:solidFill>
              </a:rPr>
              <a:t> If the coins are not stated, then they are the standard quarter, dime, nickel, and penny.  All inputs are non-negative, and dollar amounts are ignored.</a:t>
            </a:r>
          </a:p>
          <a:p>
            <a:pPr>
              <a:lnSpc>
                <a:spcPct val="90000"/>
              </a:lnSpc>
              <a:defRPr/>
            </a:pPr>
            <a:r>
              <a:rPr lang="en-US" sz="2400" b="1" dirty="0"/>
              <a:t>Strategy:</a:t>
            </a:r>
            <a:r>
              <a:rPr lang="en-US" sz="2400" dirty="0"/>
              <a:t> a brute-force algorithm that considers every possibility and picks the one with the fewest number of coins</a:t>
            </a:r>
          </a:p>
          <a:p>
            <a:pPr>
              <a:lnSpc>
                <a:spcPct val="90000"/>
              </a:lnSpc>
              <a:defRPr/>
            </a:pPr>
            <a:r>
              <a:rPr lang="en-US" sz="2400" b="1" dirty="0"/>
              <a:t>Description:</a:t>
            </a:r>
            <a:r>
              <a:rPr lang="en-US" sz="2400" dirty="0"/>
              <a:t> Consider every possible combination of coins that add to the given amount (done via a depth-first search).  Return the one with the fewest number of coins.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Motivating problems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Interval scheduling</a:t>
            </a:r>
          </a:p>
        </p:txBody>
      </p:sp>
      <p:sp>
        <p:nvSpPr>
          <p:cNvPr id="3" name="Content Placeholder 2"/>
          <p:cNvSpPr>
            <a:spLocks noGrp="1"/>
          </p:cNvSpPr>
          <p:nvPr>
            <p:ph sz="quarter" idx="1"/>
          </p:nvPr>
        </p:nvSpPr>
        <p:spPr/>
        <p:txBody>
          <a:bodyPr/>
          <a:lstStyle/>
          <a:p>
            <a:r>
              <a:rPr lang="en-US" dirty="0"/>
              <a:t>Interval scheduling</a:t>
            </a:r>
          </a:p>
          <a:p>
            <a:pPr lvl="1"/>
            <a:r>
              <a:rPr lang="en-US" dirty="0"/>
              <a:t>Given a series of requests, each with a start time and end time, maximize the number of requests scheduled</a:t>
            </a:r>
          </a:p>
          <a:p>
            <a:pPr lvl="1"/>
            <a:r>
              <a:rPr lang="en-US" dirty="0"/>
              <a:t>This is solved by a </a:t>
            </a:r>
            <a:r>
              <a:rPr lang="en-US" i="1" dirty="0"/>
              <a:t>greedy </a:t>
            </a:r>
            <a:r>
              <a:rPr lang="en-US" dirty="0"/>
              <a:t>algorithm</a:t>
            </a:r>
          </a:p>
          <a:p>
            <a:pPr lvl="1"/>
            <a:r>
              <a:rPr lang="en-US" dirty="0"/>
              <a:t>Most of the CS 2150 algorithms you’ve seen are greedy algorithms: </a:t>
            </a:r>
            <a:r>
              <a:rPr lang="en-US" dirty="0" err="1"/>
              <a:t>Dijkstra’s</a:t>
            </a:r>
            <a:r>
              <a:rPr lang="en-US" dirty="0"/>
              <a:t> shortest path, both MST algorithms, etc.</a:t>
            </a:r>
          </a:p>
          <a:p>
            <a:endParaRPr lang="en-US" dirty="0"/>
          </a:p>
        </p:txBody>
      </p:sp>
      <p:pic>
        <p:nvPicPr>
          <p:cNvPr id="4"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763000" cy="685800"/>
          </a:xfrm>
        </p:spPr>
        <p:txBody>
          <a:bodyPr>
            <a:normAutofit fontScale="90000"/>
          </a:bodyPr>
          <a:lstStyle/>
          <a:p>
            <a:r>
              <a:rPr lang="en-US" dirty="0"/>
              <a:t>Motivating problem: Weighted interval scheduling</a:t>
            </a:r>
          </a:p>
        </p:txBody>
      </p:sp>
      <p:sp>
        <p:nvSpPr>
          <p:cNvPr id="3" name="Content Placeholder 2"/>
          <p:cNvSpPr>
            <a:spLocks noGrp="1"/>
          </p:cNvSpPr>
          <p:nvPr>
            <p:ph sz="quarter" idx="1"/>
          </p:nvPr>
        </p:nvSpPr>
        <p:spPr/>
        <p:txBody>
          <a:bodyPr/>
          <a:lstStyle/>
          <a:p>
            <a:r>
              <a:rPr lang="en-US" dirty="0"/>
              <a:t>Weighted interval scheduling</a:t>
            </a:r>
          </a:p>
          <a:p>
            <a:pPr lvl="1"/>
            <a:r>
              <a:rPr lang="en-US" dirty="0"/>
              <a:t>Same as the regular interval scheduling, but in addition each request has a cost associated with it</a:t>
            </a:r>
          </a:p>
          <a:p>
            <a:pPr lvl="1"/>
            <a:r>
              <a:rPr lang="en-US" dirty="0"/>
              <a:t>The goal is to maximize the cost from scheduling the items</a:t>
            </a:r>
          </a:p>
          <a:p>
            <a:pPr lvl="1"/>
            <a:r>
              <a:rPr lang="en-US" dirty="0"/>
              <a:t>This is solved by </a:t>
            </a:r>
            <a:r>
              <a:rPr lang="en-US" i="1" dirty="0"/>
              <a:t>dynamic programming</a:t>
            </a:r>
          </a:p>
        </p:txBody>
      </p:sp>
      <p:pic>
        <p:nvPicPr>
          <p:cNvPr id="5"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26D9103-0C5C-48AC-B68E-3ED2C1647047}"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Bipartite matching</a:t>
            </a:r>
          </a:p>
        </p:txBody>
      </p:sp>
      <p:sp>
        <p:nvSpPr>
          <p:cNvPr id="3" name="Content Placeholder 2"/>
          <p:cNvSpPr>
            <a:spLocks noGrp="1"/>
          </p:cNvSpPr>
          <p:nvPr>
            <p:ph sz="quarter" idx="1"/>
          </p:nvPr>
        </p:nvSpPr>
        <p:spPr/>
        <p:txBody>
          <a:bodyPr/>
          <a:lstStyle/>
          <a:p>
            <a:r>
              <a:rPr lang="en-US" dirty="0"/>
              <a:t>Bipartite matching</a:t>
            </a:r>
          </a:p>
          <a:p>
            <a:pPr lvl="1"/>
            <a:r>
              <a:rPr lang="en-US" dirty="0"/>
              <a:t>Given a graph </a:t>
            </a:r>
            <a:r>
              <a:rPr lang="en-US" i="1" dirty="0"/>
              <a:t>G</a:t>
            </a:r>
            <a:r>
              <a:rPr lang="en-US" dirty="0"/>
              <a:t>, find the maximum sub-graph of </a:t>
            </a:r>
            <a:r>
              <a:rPr lang="en-US" i="1" dirty="0"/>
              <a:t>G</a:t>
            </a:r>
            <a:r>
              <a:rPr lang="en-US" dirty="0"/>
              <a:t> that partitions </a:t>
            </a:r>
            <a:r>
              <a:rPr lang="en-US" i="1" dirty="0"/>
              <a:t>G</a:t>
            </a:r>
            <a:r>
              <a:rPr lang="en-US" dirty="0"/>
              <a:t> into sets </a:t>
            </a:r>
            <a:r>
              <a:rPr lang="en-US" i="1" dirty="0"/>
              <a:t>X</a:t>
            </a:r>
            <a:r>
              <a:rPr lang="en-US" dirty="0"/>
              <a:t> and </a:t>
            </a:r>
            <a:r>
              <a:rPr lang="en-US" i="1" dirty="0"/>
              <a:t>Y</a:t>
            </a:r>
            <a:r>
              <a:rPr lang="en-US" dirty="0"/>
              <a:t> such that no node from </a:t>
            </a:r>
            <a:r>
              <a:rPr lang="en-US" i="1" dirty="0"/>
              <a:t>X</a:t>
            </a:r>
            <a:r>
              <a:rPr lang="en-US" dirty="0"/>
              <a:t> is connected to a node in </a:t>
            </a:r>
            <a:r>
              <a:rPr lang="en-US" i="1" dirty="0"/>
              <a:t>Y</a:t>
            </a:r>
            <a:r>
              <a:rPr lang="en-US" dirty="0"/>
              <a:t>, and vise-versa</a:t>
            </a:r>
          </a:p>
          <a:p>
            <a:pPr lvl="1" algn="l"/>
            <a:r>
              <a:rPr lang="en-US" dirty="0"/>
              <a:t>Example: given a series of requests, and </a:t>
            </a:r>
            <a:br>
              <a:rPr lang="en-US" dirty="0"/>
            </a:br>
            <a:r>
              <a:rPr lang="en-US" dirty="0"/>
              <a:t>entities that can handle each request </a:t>
            </a:r>
            <a:br>
              <a:rPr lang="en-US" dirty="0"/>
            </a:br>
            <a:r>
              <a:rPr lang="en-US" dirty="0"/>
              <a:t>(such people, computers, etc.), find the </a:t>
            </a:r>
            <a:br>
              <a:rPr lang="en-US" dirty="0"/>
            </a:br>
            <a:r>
              <a:rPr lang="en-US" dirty="0"/>
              <a:t>optimal matching of requests to entities</a:t>
            </a:r>
          </a:p>
          <a:p>
            <a:pPr lvl="1" algn="l"/>
            <a:r>
              <a:rPr lang="en-US" dirty="0"/>
              <a:t>This is a </a:t>
            </a:r>
            <a:r>
              <a:rPr lang="en-US" i="1" dirty="0"/>
              <a:t>network flow </a:t>
            </a:r>
            <a:r>
              <a:rPr lang="en-US" dirty="0"/>
              <a:t>problem</a:t>
            </a:r>
          </a:p>
          <a:p>
            <a:pPr lvl="1"/>
            <a:endParaRPr lang="en-US" dirty="0"/>
          </a:p>
          <a:p>
            <a:pPr lvl="1"/>
            <a:endParaRPr lang="en-US" dirty="0" err="1"/>
          </a:p>
        </p:txBody>
      </p:sp>
      <p:pic>
        <p:nvPicPr>
          <p:cNvPr id="4" name="Picture 2" descr="C:\WINDOWS\Desktop\Oh_type\kleinberg_GIF_01to10\kleinberg_01F05.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t="5229" b="17647"/>
          <a:stretch>
            <a:fillRect/>
          </a:stretch>
        </p:blipFill>
        <p:spPr bwMode="auto">
          <a:xfrm>
            <a:off x="5394406" y="3124200"/>
            <a:ext cx="3749594"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Sorting</a:t>
            </a:r>
          </a:p>
        </p:txBody>
      </p:sp>
      <p:sp>
        <p:nvSpPr>
          <p:cNvPr id="3" name="Slide Number Placeholder 2"/>
          <p:cNvSpPr>
            <a:spLocks noGrp="1"/>
          </p:cNvSpPr>
          <p:nvPr>
            <p:ph type="sldNum" sz="quarter" idx="12"/>
          </p:nvPr>
        </p:nvSpPr>
        <p:spPr/>
        <p:txBody>
          <a:bodyPr/>
          <a:lstStyle/>
          <a:p>
            <a:fld id="{F26D9103-0C5C-48AC-B68E-3ED2C1647047}" type="slidenum">
              <a:rPr lang="en-US" smtClean="0"/>
              <a:pPr/>
              <a:t>46</a:t>
            </a:fld>
            <a:endParaRPr lang="en-US"/>
          </a:p>
        </p:txBody>
      </p:sp>
      <p:sp>
        <p:nvSpPr>
          <p:cNvPr id="4" name="Content Placeholder 3"/>
          <p:cNvSpPr>
            <a:spLocks noGrp="1"/>
          </p:cNvSpPr>
          <p:nvPr>
            <p:ph sz="quarter" idx="1"/>
          </p:nvPr>
        </p:nvSpPr>
        <p:spPr/>
        <p:txBody>
          <a:bodyPr/>
          <a:lstStyle/>
          <a:p>
            <a:r>
              <a:rPr lang="en-US" dirty="0"/>
              <a:t>How do you implement a general-purpose sort that is as efficient as possible in both space and time, and is </a:t>
            </a:r>
            <a:r>
              <a:rPr lang="en-US" i="1" dirty="0"/>
              <a:t>stable</a:t>
            </a:r>
            <a:r>
              <a:rPr lang="en-US" dirty="0"/>
              <a:t>?</a:t>
            </a:r>
          </a:p>
          <a:p>
            <a:r>
              <a:rPr lang="en-US" dirty="0"/>
              <a:t>One solution is merge-sort</a:t>
            </a:r>
          </a:p>
          <a:p>
            <a:pPr lvl="1" algn="l"/>
            <a:r>
              <a:rPr lang="en-US" dirty="0"/>
              <a:t>We’ll see later why </a:t>
            </a:r>
            <a:r>
              <a:rPr lang="en-US" dirty="0" err="1"/>
              <a:t>quicksort</a:t>
            </a:r>
            <a:r>
              <a:rPr lang="en-US" dirty="0"/>
              <a:t>, </a:t>
            </a:r>
            <a:br>
              <a:rPr lang="en-US" dirty="0"/>
            </a:br>
            <a:r>
              <a:rPr lang="en-US" dirty="0" err="1"/>
              <a:t>heapsort</a:t>
            </a:r>
            <a:r>
              <a:rPr lang="en-US" dirty="0"/>
              <a:t>, and radix sort are </a:t>
            </a:r>
            <a:br>
              <a:rPr lang="en-US" dirty="0"/>
            </a:br>
            <a:r>
              <a:rPr lang="en-US" dirty="0"/>
              <a:t>not sufficient</a:t>
            </a:r>
          </a:p>
          <a:p>
            <a:pPr algn="l"/>
            <a:r>
              <a:rPr lang="en-US" dirty="0"/>
              <a:t>This is an application </a:t>
            </a:r>
            <a:br>
              <a:rPr lang="en-US" dirty="0"/>
            </a:br>
            <a:r>
              <a:rPr lang="en-US" dirty="0"/>
              <a:t>of both </a:t>
            </a:r>
            <a:r>
              <a:rPr lang="en-US" i="1" dirty="0"/>
              <a:t>sorting</a:t>
            </a:r>
            <a:r>
              <a:rPr lang="en-US" dirty="0"/>
              <a:t> and </a:t>
            </a:r>
            <a:br>
              <a:rPr lang="en-US" dirty="0"/>
            </a:br>
            <a:r>
              <a:rPr lang="en-US" i="1" dirty="0"/>
              <a:t>divide and conquer</a:t>
            </a:r>
            <a:endParaRPr lang="en-US" dirty="0"/>
          </a:p>
        </p:txBody>
      </p:sp>
      <p:pic>
        <p:nvPicPr>
          <p:cNvPr id="5" name="Picture 4" descr="500px-Merge_sort_algorithm_diagram.svg.png"/>
          <p:cNvPicPr>
            <a:picLocks noChangeAspect="1"/>
          </p:cNvPicPr>
          <p:nvPr/>
        </p:nvPicPr>
        <p:blipFill>
          <a:blip r:embed="rId2">
            <a:clrChange>
              <a:clrFrom>
                <a:srgbClr val="FFFFFF"/>
              </a:clrFrom>
              <a:clrTo>
                <a:srgbClr val="FFFFFF">
                  <a:alpha val="0"/>
                </a:srgbClr>
              </a:clrTo>
            </a:clrChange>
          </a:blip>
          <a:stretch>
            <a:fillRect/>
          </a:stretch>
        </p:blipFill>
        <p:spPr>
          <a:xfrm>
            <a:off x="4152900" y="2133600"/>
            <a:ext cx="4762500" cy="45815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Independent set</a:t>
            </a:r>
          </a:p>
        </p:txBody>
      </p:sp>
      <p:sp>
        <p:nvSpPr>
          <p:cNvPr id="3" name="Content Placeholder 2"/>
          <p:cNvSpPr>
            <a:spLocks noGrp="1"/>
          </p:cNvSpPr>
          <p:nvPr>
            <p:ph sz="quarter" idx="1"/>
          </p:nvPr>
        </p:nvSpPr>
        <p:spPr/>
        <p:txBody>
          <a:bodyPr/>
          <a:lstStyle/>
          <a:p>
            <a:r>
              <a:rPr lang="en-US" dirty="0"/>
              <a:t>Independent set</a:t>
            </a:r>
          </a:p>
          <a:p>
            <a:pPr lvl="1"/>
            <a:r>
              <a:rPr lang="en-US" dirty="0"/>
              <a:t>Given a graph </a:t>
            </a:r>
            <a:r>
              <a:rPr lang="en-US" i="1" dirty="0"/>
              <a:t>G</a:t>
            </a:r>
            <a:r>
              <a:rPr lang="en-US" dirty="0"/>
              <a:t>, find the maximum size subset </a:t>
            </a:r>
            <a:r>
              <a:rPr lang="en-US" i="1" dirty="0"/>
              <a:t>X</a:t>
            </a:r>
            <a:r>
              <a:rPr lang="en-US" dirty="0"/>
              <a:t> of </a:t>
            </a:r>
            <a:r>
              <a:rPr lang="en-US" i="1" dirty="0"/>
              <a:t>G</a:t>
            </a:r>
            <a:r>
              <a:rPr lang="en-US" dirty="0"/>
              <a:t> such that no two nodes in </a:t>
            </a:r>
            <a:r>
              <a:rPr lang="en-US" i="1" dirty="0"/>
              <a:t>X</a:t>
            </a:r>
            <a:r>
              <a:rPr lang="en-US" dirty="0"/>
              <a:t> are connected to each other</a:t>
            </a:r>
          </a:p>
          <a:p>
            <a:pPr lvl="1" algn="l"/>
            <a:r>
              <a:rPr lang="en-US" dirty="0"/>
              <a:t>This is a </a:t>
            </a:r>
            <a:r>
              <a:rPr lang="en-US" i="1" dirty="0"/>
              <a:t>NP-complete</a:t>
            </a:r>
            <a:r>
              <a:rPr lang="en-US" dirty="0"/>
              <a:t> </a:t>
            </a:r>
            <a:br>
              <a:rPr lang="en-US" dirty="0"/>
            </a:br>
            <a:r>
              <a:rPr lang="en-US" dirty="0"/>
              <a:t>problem</a:t>
            </a:r>
          </a:p>
          <a:p>
            <a:pPr lvl="1" algn="l"/>
            <a:r>
              <a:rPr lang="en-US" dirty="0"/>
              <a:t>You’ve seen TSP (travelling </a:t>
            </a:r>
            <a:br>
              <a:rPr lang="en-US" dirty="0"/>
            </a:br>
            <a:r>
              <a:rPr lang="en-US" dirty="0"/>
              <a:t>salesperson problem) in CS </a:t>
            </a:r>
            <a:br>
              <a:rPr lang="en-US" dirty="0"/>
            </a:br>
            <a:r>
              <a:rPr lang="en-US" dirty="0"/>
              <a:t>2150, which is a </a:t>
            </a:r>
            <a:br>
              <a:rPr lang="en-US" dirty="0"/>
            </a:br>
            <a:r>
              <a:rPr lang="en-US" dirty="0"/>
              <a:t>NP-complete problem</a:t>
            </a:r>
          </a:p>
        </p:txBody>
      </p:sp>
      <p:pic>
        <p:nvPicPr>
          <p:cNvPr id="4" name="Picture 2" descr="C:\WINDOWS\Desktop\Oh_type\kleinberg_GIF_01to10\kleinberg_01F06.gif"/>
          <p:cNvPicPr preferRelativeResize="0">
            <a:picLocks noChangeAspect="1" noChangeArrowheads="1"/>
          </p:cNvPicPr>
          <p:nvPr>
            <p:custDataLst>
              <p:tags r:id="rId1"/>
            </p:custDataLst>
          </p:nvPr>
        </p:nvPicPr>
        <p:blipFill>
          <a:blip r:embed="rId3"/>
          <a:srcRect l="6671" t="9150" r="4827" b="28105"/>
          <a:stretch>
            <a:fillRect/>
          </a:stretch>
        </p:blipFill>
        <p:spPr bwMode="auto">
          <a:xfrm>
            <a:off x="4495800" y="2895600"/>
            <a:ext cx="41910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Motivating problem: Competitive facility location</a:t>
            </a:r>
          </a:p>
        </p:txBody>
      </p:sp>
      <p:sp>
        <p:nvSpPr>
          <p:cNvPr id="3" name="Content Placeholder 2"/>
          <p:cNvSpPr>
            <a:spLocks noGrp="1"/>
          </p:cNvSpPr>
          <p:nvPr>
            <p:ph sz="quarter" idx="1"/>
          </p:nvPr>
        </p:nvSpPr>
        <p:spPr/>
        <p:txBody>
          <a:bodyPr/>
          <a:lstStyle/>
          <a:p>
            <a:r>
              <a:rPr lang="en-US" dirty="0"/>
              <a:t>Competitive facility location</a:t>
            </a:r>
          </a:p>
          <a:p>
            <a:pPr lvl="1"/>
            <a:r>
              <a:rPr lang="en-US" dirty="0"/>
              <a:t>Consider a graph G, where two ‘players’ choose nodes in alternating order.  No two nodes can be chosen (by either side) if a connecting node is already chosen.  Choose the winning strategy for your player.</a:t>
            </a:r>
          </a:p>
          <a:p>
            <a:pPr lvl="1"/>
            <a:r>
              <a:rPr lang="en-US" dirty="0"/>
              <a:t>This is a </a:t>
            </a:r>
            <a:r>
              <a:rPr lang="en-US" i="1" dirty="0"/>
              <a:t>PSPACE problem</a:t>
            </a:r>
            <a:r>
              <a:rPr lang="en-US" dirty="0"/>
              <a:t>, which are harder than NP-complete problems</a:t>
            </a:r>
          </a:p>
        </p:txBody>
      </p:sp>
      <p:pic>
        <p:nvPicPr>
          <p:cNvPr id="4" name="Picture 2" descr="C:\WINDOWS\Desktop\Oh_type\kleinberg_GIF_01to10\kleinberg_01F07.gif"/>
          <p:cNvPicPr preferRelativeResize="0">
            <a:picLocks noChangeAspect="1" noChangeArrowheads="1"/>
          </p:cNvPicPr>
          <p:nvPr>
            <p:custDataLst>
              <p:tags r:id="rId1"/>
            </p:custDataLst>
          </p:nvPr>
        </p:nvPicPr>
        <p:blipFill>
          <a:blip r:embed="rId3"/>
          <a:srcRect b="37527"/>
          <a:stretch>
            <a:fillRect/>
          </a:stretch>
        </p:blipFill>
        <p:spPr bwMode="auto">
          <a:xfrm>
            <a:off x="533400" y="4800600"/>
            <a:ext cx="7772400" cy="914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a:t>Expectations</a:t>
            </a:r>
          </a:p>
        </p:txBody>
      </p:sp>
      <p:sp>
        <p:nvSpPr>
          <p:cNvPr id="307203"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dirty="0"/>
              <a:t>General Info</a:t>
            </a:r>
          </a:p>
        </p:txBody>
      </p:sp>
      <p:sp>
        <p:nvSpPr>
          <p:cNvPr id="7171" name="Rectangle 3"/>
          <p:cNvSpPr>
            <a:spLocks noGrp="1" noChangeArrowheads="1"/>
          </p:cNvSpPr>
          <p:nvPr>
            <p:ph sz="quarter" idx="1"/>
            <p:custDataLst>
              <p:tags r:id="rId2"/>
            </p:custDataLst>
          </p:nvPr>
        </p:nvSpPr>
        <p:spPr/>
        <p:txBody>
          <a:bodyPr/>
          <a:lstStyle/>
          <a:p>
            <a:r>
              <a:rPr lang="en-US" dirty="0"/>
              <a:t>Required Textbook:</a:t>
            </a:r>
          </a:p>
          <a:p>
            <a:pPr lvl="1"/>
            <a:r>
              <a:rPr lang="en-US" dirty="0"/>
              <a:t>Introduction to Algorithms, 3</a:t>
            </a:r>
            <a:r>
              <a:rPr lang="en-US" baseline="30000" dirty="0"/>
              <a:t>rd</a:t>
            </a:r>
            <a:r>
              <a:rPr lang="en-US" dirty="0"/>
              <a:t> edition, by </a:t>
            </a:r>
            <a:r>
              <a:rPr lang="en-US" dirty="0" err="1"/>
              <a:t>Cormen</a:t>
            </a:r>
            <a:r>
              <a:rPr lang="en-US" dirty="0"/>
              <a:t>, et. al.</a:t>
            </a:r>
          </a:p>
          <a:p>
            <a:r>
              <a:rPr lang="en-US" dirty="0"/>
              <a:t>Other references:</a:t>
            </a:r>
          </a:p>
          <a:p>
            <a:pPr lvl="1"/>
            <a:r>
              <a:rPr lang="en-US" dirty="0"/>
              <a:t>Your CS2150 textbook</a:t>
            </a:r>
          </a:p>
          <a:p>
            <a:pPr lvl="1"/>
            <a:r>
              <a:rPr lang="en-US" dirty="0"/>
              <a:t>Discrete Math textbook / references</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Textbook</a:t>
            </a:r>
          </a:p>
        </p:txBody>
      </p:sp>
      <p:sp>
        <p:nvSpPr>
          <p:cNvPr id="10244" name="Content Placeholder 5"/>
          <p:cNvSpPr>
            <a:spLocks noGrp="1"/>
          </p:cNvSpPr>
          <p:nvPr>
            <p:ph sz="quarter" idx="1"/>
          </p:nvPr>
        </p:nvSpPr>
        <p:spPr/>
        <p:txBody>
          <a:bodyPr>
            <a:normAutofit/>
          </a:bodyPr>
          <a:lstStyle/>
          <a:p>
            <a:pPr algn="l"/>
            <a:r>
              <a:rPr lang="en-US" dirty="0"/>
              <a:t>Introduction to Algorithms by </a:t>
            </a:r>
            <a:r>
              <a:rPr lang="en-US" dirty="0" err="1"/>
              <a:t>Cormen</a:t>
            </a:r>
            <a:r>
              <a:rPr lang="en-US" dirty="0"/>
              <a:t>, et. al.</a:t>
            </a:r>
          </a:p>
          <a:p>
            <a:pPr lvl="1" algn="l"/>
            <a:r>
              <a:rPr lang="en-US" dirty="0"/>
              <a:t>ISBN 0262033844</a:t>
            </a:r>
          </a:p>
          <a:p>
            <a:pPr algn="l"/>
            <a:r>
              <a:rPr lang="en-US" dirty="0"/>
              <a:t>We will follow selected section of the textbook, but many lecture examples will not follow the textbook examples</a:t>
            </a:r>
          </a:p>
          <a:p>
            <a:endParaRPr lang="en-US" dirty="0"/>
          </a:p>
        </p:txBody>
      </p:sp>
      <p:pic>
        <p:nvPicPr>
          <p:cNvPr id="7" name="Content Placeholder 6" descr="cormen-cover.jpg"/>
          <p:cNvPicPr>
            <a:picLocks noGrp="1" noChangeAspect="1"/>
          </p:cNvPicPr>
          <p:nvPr>
            <p:ph sz="quarter" idx="2"/>
          </p:nvPr>
        </p:nvPicPr>
        <p:blipFill>
          <a:blip r:embed="rId2"/>
          <a:stretch>
            <a:fillRect/>
          </a:stretch>
        </p:blipFill>
        <p:spPr>
          <a:xfrm>
            <a:off x="4632325" y="1399060"/>
            <a:ext cx="4041775" cy="4571055"/>
          </a:xfrm>
        </p:spPr>
      </p:pic>
      <p:sp>
        <p:nvSpPr>
          <p:cNvPr id="8" name="Slide Number Placeholder 7"/>
          <p:cNvSpPr>
            <a:spLocks noGrp="1"/>
          </p:cNvSpPr>
          <p:nvPr>
            <p:ph type="sldNum" sz="quarter" idx="12"/>
          </p:nvPr>
        </p:nvSpPr>
        <p:spPr/>
        <p:txBody>
          <a:bodyPr/>
          <a:lstStyle/>
          <a:p>
            <a:fld id="{F26D9103-0C5C-48AC-B68E-3ED2C164704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Topics (not in order!) to be covered this semester</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a:t>Course introduction</a:t>
            </a:r>
          </a:p>
          <a:p>
            <a:r>
              <a:rPr lang="en-US" dirty="0"/>
              <a:t>Algorithm analysis and design (chapter 2)</a:t>
            </a:r>
          </a:p>
          <a:p>
            <a:r>
              <a:rPr lang="en-US" dirty="0"/>
              <a:t>Divide and conquer (chapter 4)</a:t>
            </a:r>
          </a:p>
          <a:p>
            <a:r>
              <a:rPr lang="en-US" dirty="0"/>
              <a:t>Sorting (chapters 6-8)</a:t>
            </a:r>
          </a:p>
          <a:p>
            <a:r>
              <a:rPr lang="en-US" dirty="0"/>
              <a:t>Dynamic programming (chapter 15)</a:t>
            </a:r>
          </a:p>
          <a:p>
            <a:r>
              <a:rPr lang="en-US" dirty="0"/>
              <a:t>Greedy algorithms (chapter 16)</a:t>
            </a:r>
          </a:p>
          <a:p>
            <a:r>
              <a:rPr lang="en-US" dirty="0"/>
              <a:t>Advanced data structures (chapters 18-21)</a:t>
            </a:r>
          </a:p>
          <a:p>
            <a:r>
              <a:rPr lang="en-US" dirty="0"/>
              <a:t>Graphs  (chapters 22-24)</a:t>
            </a:r>
          </a:p>
          <a:p>
            <a:r>
              <a:rPr lang="en-US" dirty="0"/>
              <a:t>Network flow (chapter 26)</a:t>
            </a:r>
          </a:p>
          <a:p>
            <a:r>
              <a:rPr lang="en-US" dirty="0"/>
              <a:t>NP (chapter 34)</a:t>
            </a:r>
          </a:p>
          <a:p>
            <a:r>
              <a:rPr lang="en-US" dirty="0"/>
              <a:t>PSPACE (not in the textbook)</a:t>
            </a:r>
          </a:p>
          <a:p>
            <a:pPr lvl="1"/>
            <a:r>
              <a:rPr lang="en-US" dirty="0"/>
              <a:t>We didn’t actually get to this one last semester</a:t>
            </a:r>
          </a:p>
          <a:p>
            <a:r>
              <a:rPr lang="en-US" dirty="0"/>
              <a:t>Artificial Intelligence Algorithms (not in the textbook)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dirty="0"/>
              <a:t>Exam Info</a:t>
            </a:r>
          </a:p>
        </p:txBody>
      </p:sp>
      <p:sp>
        <p:nvSpPr>
          <p:cNvPr id="11267" name="Rectangle 3"/>
          <p:cNvSpPr>
            <a:spLocks noGrp="1" noChangeArrowheads="1"/>
          </p:cNvSpPr>
          <p:nvPr>
            <p:ph sz="quarter" idx="1"/>
            <p:custDataLst>
              <p:tags r:id="rId2"/>
            </p:custDataLst>
          </p:nvPr>
        </p:nvSpPr>
        <p:spPr/>
        <p:txBody>
          <a:bodyPr>
            <a:normAutofit/>
          </a:bodyPr>
          <a:lstStyle/>
          <a:p>
            <a:r>
              <a:rPr lang="en-US" dirty="0"/>
              <a:t>Three exams (55% total):</a:t>
            </a:r>
          </a:p>
          <a:p>
            <a:pPr lvl="1"/>
            <a:r>
              <a:rPr lang="en-US" dirty="0"/>
              <a:t>Exam 1	15%	Thursday, Sep. 29, in class</a:t>
            </a:r>
          </a:p>
          <a:p>
            <a:pPr lvl="1"/>
            <a:r>
              <a:rPr lang="en-US" dirty="0"/>
              <a:t>Exam 2	15%	Tuesday, Nov. 1, in class</a:t>
            </a:r>
          </a:p>
          <a:p>
            <a:pPr lvl="1" algn="l"/>
            <a:r>
              <a:rPr lang="en-US" dirty="0"/>
              <a:t>Final	25%	TBD </a:t>
            </a:r>
            <a:br>
              <a:rPr lang="en-US" dirty="0"/>
            </a:br>
            <a:endParaRPr lang="en-US" dirty="0"/>
          </a:p>
          <a:p>
            <a:pPr lvl="1"/>
            <a:r>
              <a:rPr lang="en-US" dirty="0"/>
              <a:t>Final is (roughly) half on topics after the last midterm, and (roughly) half on earlier topics.</a:t>
            </a:r>
          </a:p>
          <a:p>
            <a:pPr>
              <a:buNone/>
            </a:pP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34641</TotalTime>
  <Words>3493</Words>
  <Application>Microsoft Office PowerPoint</Application>
  <PresentationFormat>On-screen Show (4:3)</PresentationFormat>
  <Paragraphs>436</Paragraphs>
  <Slides>48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Bookman Old Style</vt:lpstr>
      <vt:lpstr>Gill Sans MT</vt:lpstr>
      <vt:lpstr>Tahoma</vt:lpstr>
      <vt:lpstr>Times New Roman</vt:lpstr>
      <vt:lpstr>Wingdings</vt:lpstr>
      <vt:lpstr>Wingdings 3</vt:lpstr>
      <vt:lpstr>Origin</vt:lpstr>
      <vt:lpstr>CS 4102, Algorithms, Fall 2016</vt:lpstr>
      <vt:lpstr>Course introduction</vt:lpstr>
      <vt:lpstr>General Info</vt:lpstr>
      <vt:lpstr>Expectations</vt:lpstr>
      <vt:lpstr>Expectations</vt:lpstr>
      <vt:lpstr>General Info</vt:lpstr>
      <vt:lpstr>Textbook</vt:lpstr>
      <vt:lpstr>Topics (not in order!) to be covered this semester</vt:lpstr>
      <vt:lpstr>Exam Info</vt:lpstr>
      <vt:lpstr>Other Classwork</vt:lpstr>
      <vt:lpstr>Does homework help?</vt:lpstr>
      <vt:lpstr>Homework assignments: programming</vt:lpstr>
      <vt:lpstr>Homework assignments: programming</vt:lpstr>
      <vt:lpstr>Programming hints</vt:lpstr>
      <vt:lpstr>Programming FAQ</vt:lpstr>
      <vt:lpstr>Homework assignments: written</vt:lpstr>
      <vt:lpstr>Working in groups</vt:lpstr>
      <vt:lpstr>Late policy</vt:lpstr>
      <vt:lpstr>Lectures</vt:lpstr>
      <vt:lpstr>What you know already from CS2150</vt:lpstr>
      <vt:lpstr>What you know already from CS2150 (2)</vt:lpstr>
      <vt:lpstr>What you know already from all your courses</vt:lpstr>
      <vt:lpstr>What you know already from Discrete Math and Theory of Computation…</vt:lpstr>
      <vt:lpstr>Will Your Input Change Things?</vt:lpstr>
      <vt:lpstr>Course Learning Objectives</vt:lpstr>
      <vt:lpstr>At the end of the course, students will:</vt:lpstr>
      <vt:lpstr>Homework 1 &amp; reading</vt:lpstr>
      <vt:lpstr>Questions?  Concerns?  Wrath to vent?</vt:lpstr>
      <vt:lpstr>A first algorithm: making change</vt:lpstr>
      <vt:lpstr>OK… But What’s It Really All About?</vt:lpstr>
      <vt:lpstr>Everyone Already Knows Many Algorithms! </vt:lpstr>
      <vt:lpstr>Making Change</vt:lpstr>
      <vt:lpstr>A Change Algorithm</vt:lpstr>
      <vt:lpstr>Is this a “good” algorithm?</vt:lpstr>
      <vt:lpstr>Evaluating Our Greedy Algorithm</vt:lpstr>
      <vt:lpstr>You’re Being Greedy!</vt:lpstr>
      <vt:lpstr>Does Greed Pay Off?</vt:lpstr>
      <vt:lpstr>Formal algorithmic description</vt:lpstr>
      <vt:lpstr>Change solution (greedy)</vt:lpstr>
      <vt:lpstr>Another Change Algorithm</vt:lpstr>
      <vt:lpstr>Change solution (brute-force)</vt:lpstr>
      <vt:lpstr>Motivating problems</vt:lpstr>
      <vt:lpstr>Motivating problem: Interval scheduling</vt:lpstr>
      <vt:lpstr>Motivating problem: Weighted interval scheduling</vt:lpstr>
      <vt:lpstr>Motivating problem: Bipartite matching</vt:lpstr>
      <vt:lpstr>Motivating problem: Sorting</vt:lpstr>
      <vt:lpstr>Motivating problem: Independent set</vt:lpstr>
      <vt:lpstr>Motivating problem: Competitive facility location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Maya Kumazawa</cp:lastModifiedBy>
  <cp:revision>407</cp:revision>
  <cp:lastPrinted>1999-12-17T13:56:08Z</cp:lastPrinted>
  <dcterms:created xsi:type="dcterms:W3CDTF">2010-01-20T18:12:12Z</dcterms:created>
  <dcterms:modified xsi:type="dcterms:W3CDTF">2017-07-20T18:56:55Z</dcterms:modified>
</cp:coreProperties>
</file>