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2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3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notesSlides/notesSlide6.xml" ContentType="application/vnd.openxmlformats-officedocument.presentationml.notesSlide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7"/>
  </p:notesMasterIdLst>
  <p:handoutMasterIdLst>
    <p:handoutMasterId r:id="rId108"/>
  </p:handoutMasterIdLst>
  <p:sldIdLst>
    <p:sldId id="256" r:id="rId2"/>
    <p:sldId id="333" r:id="rId3"/>
    <p:sldId id="257" r:id="rId4"/>
    <p:sldId id="262" r:id="rId5"/>
    <p:sldId id="263" r:id="rId6"/>
    <p:sldId id="450" r:id="rId7"/>
    <p:sldId id="489" r:id="rId8"/>
    <p:sldId id="510" r:id="rId9"/>
    <p:sldId id="511" r:id="rId10"/>
    <p:sldId id="512" r:id="rId11"/>
    <p:sldId id="513" r:id="rId12"/>
    <p:sldId id="514" r:id="rId13"/>
    <p:sldId id="517" r:id="rId14"/>
    <p:sldId id="518" r:id="rId15"/>
    <p:sldId id="519" r:id="rId16"/>
    <p:sldId id="520" r:id="rId17"/>
    <p:sldId id="491" r:id="rId18"/>
    <p:sldId id="449" r:id="rId19"/>
    <p:sldId id="492" r:id="rId20"/>
    <p:sldId id="451" r:id="rId21"/>
    <p:sldId id="421" r:id="rId22"/>
    <p:sldId id="267" r:id="rId23"/>
    <p:sldId id="507" r:id="rId24"/>
    <p:sldId id="268" r:id="rId25"/>
    <p:sldId id="269" r:id="rId26"/>
    <p:sldId id="270" r:id="rId27"/>
    <p:sldId id="271" r:id="rId28"/>
    <p:sldId id="454" r:id="rId29"/>
    <p:sldId id="455" r:id="rId30"/>
    <p:sldId id="506" r:id="rId31"/>
    <p:sldId id="337" r:id="rId32"/>
    <p:sldId id="415" r:id="rId33"/>
    <p:sldId id="416" r:id="rId34"/>
    <p:sldId id="417" r:id="rId35"/>
    <p:sldId id="445" r:id="rId36"/>
    <p:sldId id="509" r:id="rId37"/>
    <p:sldId id="446" r:id="rId38"/>
    <p:sldId id="447" r:id="rId39"/>
    <p:sldId id="452" r:id="rId40"/>
    <p:sldId id="440" r:id="rId41"/>
    <p:sldId id="441" r:id="rId42"/>
    <p:sldId id="442" r:id="rId43"/>
    <p:sldId id="443" r:id="rId44"/>
    <p:sldId id="444" r:id="rId45"/>
    <p:sldId id="418" r:id="rId46"/>
    <p:sldId id="317" r:id="rId47"/>
    <p:sldId id="437" r:id="rId48"/>
    <p:sldId id="438" r:id="rId49"/>
    <p:sldId id="439" r:id="rId50"/>
    <p:sldId id="321" r:id="rId51"/>
    <p:sldId id="322" r:id="rId52"/>
    <p:sldId id="323" r:id="rId53"/>
    <p:sldId id="473" r:id="rId54"/>
    <p:sldId id="474" r:id="rId55"/>
    <p:sldId id="324" r:id="rId56"/>
    <p:sldId id="426" r:id="rId57"/>
    <p:sldId id="273" r:id="rId58"/>
    <p:sldId id="456" r:id="rId59"/>
    <p:sldId id="457" r:id="rId60"/>
    <p:sldId id="276" r:id="rId61"/>
    <p:sldId id="277" r:id="rId62"/>
    <p:sldId id="278" r:id="rId63"/>
    <p:sldId id="280" r:id="rId64"/>
    <p:sldId id="279" r:id="rId65"/>
    <p:sldId id="458" r:id="rId66"/>
    <p:sldId id="282" r:id="rId67"/>
    <p:sldId id="459" r:id="rId68"/>
    <p:sldId id="283" r:id="rId69"/>
    <p:sldId id="460" r:id="rId70"/>
    <p:sldId id="463" r:id="rId71"/>
    <p:sldId id="493" r:id="rId72"/>
    <p:sldId id="494" r:id="rId73"/>
    <p:sldId id="495" r:id="rId74"/>
    <p:sldId id="496" r:id="rId75"/>
    <p:sldId id="497" r:id="rId76"/>
    <p:sldId id="498" r:id="rId77"/>
    <p:sldId id="499" r:id="rId78"/>
    <p:sldId id="500" r:id="rId79"/>
    <p:sldId id="501" r:id="rId80"/>
    <p:sldId id="502" r:id="rId81"/>
    <p:sldId id="508" r:id="rId82"/>
    <p:sldId id="503" r:id="rId83"/>
    <p:sldId id="504" r:id="rId84"/>
    <p:sldId id="505" r:id="rId85"/>
    <p:sldId id="419" r:id="rId86"/>
    <p:sldId id="428" r:id="rId87"/>
    <p:sldId id="429" r:id="rId88"/>
    <p:sldId id="430" r:id="rId89"/>
    <p:sldId id="432" r:id="rId90"/>
    <p:sldId id="434" r:id="rId91"/>
    <p:sldId id="435" r:id="rId92"/>
    <p:sldId id="326" r:id="rId93"/>
    <p:sldId id="327" r:id="rId94"/>
    <p:sldId id="328" r:id="rId95"/>
    <p:sldId id="329" r:id="rId96"/>
    <p:sldId id="330" r:id="rId97"/>
    <p:sldId id="331" r:id="rId98"/>
    <p:sldId id="482" r:id="rId99"/>
    <p:sldId id="427" r:id="rId100"/>
    <p:sldId id="483" r:id="rId101"/>
    <p:sldId id="486" r:id="rId102"/>
    <p:sldId id="487" r:id="rId103"/>
    <p:sldId id="488" r:id="rId104"/>
    <p:sldId id="484" r:id="rId105"/>
    <p:sldId id="485" r:id="rId10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07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39C69B7-417B-4BD0-9D02-E377F17E5B94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A06BB3C-2368-4F68-9C0E-BE741D13AC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05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5E48A9A-F837-438A-94D6-5DC1877F053B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FBDA255-44CE-407F-ACE3-5B33B7F3EF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9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D2E47-C92D-4534-9BB8-6325B253624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/>
              <a:t>Will this always finish?  Yes, because we have pennies!</a:t>
            </a:r>
          </a:p>
        </p:txBody>
      </p:sp>
    </p:spTree>
    <p:extLst>
      <p:ext uri="{BB962C8B-B14F-4D97-AF65-F5344CB8AC3E}">
        <p14:creationId xmlns:p14="http://schemas.microsoft.com/office/powerpoint/2010/main" val="24383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79B5F-A22B-4049-B456-587BD3D5757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Pick one node as the root,</a:t>
            </a:r>
          </a:p>
          <a:p>
            <a:pPr eaLnBrk="1" hangingPunct="1"/>
            <a:r>
              <a:rPr lang="en-US"/>
              <a:t>Incrementally add edges that connect a “new” vertex to the tree.</a:t>
            </a:r>
          </a:p>
          <a:p>
            <a:pPr eaLnBrk="1" hangingPunct="1"/>
            <a:r>
              <a:rPr lang="en-US"/>
              <a:t>Pick the edge (u,v) where u is in the tree, v is not AND </a:t>
            </a:r>
          </a:p>
          <a:p>
            <a:pPr eaLnBrk="1" hangingPunct="1"/>
            <a:r>
              <a:rPr lang="en-US"/>
              <a:t>	where the edge weight is the smallest of all edges (where u is in the tree and v is not).</a:t>
            </a:r>
          </a:p>
        </p:txBody>
      </p:sp>
    </p:spTree>
    <p:extLst>
      <p:ext uri="{BB962C8B-B14F-4D97-AF65-F5344CB8AC3E}">
        <p14:creationId xmlns:p14="http://schemas.microsoft.com/office/powerpoint/2010/main" val="163496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BB3A84-340F-4C09-91DC-CFCF1045DE19}" type="slidenum">
              <a:rPr lang="en-US"/>
              <a:pPr/>
              <a:t>40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81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Pages 433-435 of </a:t>
            </a:r>
            <a:r>
              <a:rPr lang="en-US" dirty="0" err="1"/>
              <a:t>Cormen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A255-44CE-407F-ACE3-5B33B7F3EF7F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6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/>
              <a:t>Pages 433-435 of </a:t>
            </a:r>
            <a:r>
              <a:rPr lang="en-US" dirty="0" err="1"/>
              <a:t>Cormen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A255-44CE-407F-ACE3-5B33B7F3EF7F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27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1D0E06-6B38-402A-80F4-A70DBD984D0C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21196"/>
          </a:xfrm>
          <a:noFill/>
          <a:ln/>
        </p:spPr>
        <p:txBody>
          <a:bodyPr/>
          <a:lstStyle/>
          <a:p>
            <a:pPr eaLnBrk="1" hangingPunct="1"/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03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0C93941-150A-4117-8299-C96AA5C8A0E2}" type="datetime1">
              <a:rPr lang="en-US" smtClean="0"/>
              <a:pPr/>
              <a:t>8/30/2016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3B93-6F19-4850-9193-862FE4CB67AE}" type="datetime1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ED09-5993-45AE-A76D-0704E1927BD9}" type="datetime1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157F-1184-4AF9-8DF7-6037A56DB12C}" type="datetime1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11972B4-CC0C-4B26-AB0D-351A1E8BFFDF}" type="datetime1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4F6A-39C2-4140-A22D-04F0E56C3B8A}" type="datetime1">
              <a:rPr lang="en-US" smtClean="0"/>
              <a:pPr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17A6-54DA-401A-8B90-753A2EF3A38D}" type="datetime1">
              <a:rPr lang="en-US" smtClean="0"/>
              <a:pPr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863E-9D7D-47B9-A9F2-8D1DB5A1667F}" type="datetime1">
              <a:rPr lang="en-US" smtClean="0"/>
              <a:pPr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92F8-7FED-4D6B-AB21-95F766E93F8D}" type="datetime1">
              <a:rPr lang="en-US" smtClean="0"/>
              <a:pPr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0BE4-7772-413F-9A58-30595AE5D128}" type="datetime1">
              <a:rPr lang="en-US" smtClean="0"/>
              <a:pPr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0062-DA66-4DF5-B913-5FB0D45CA4BF}" type="datetime1">
              <a:rPr lang="en-US" smtClean="0"/>
              <a:pPr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D7C1BE-CCE1-4CFE-ABFC-EE12DD7ACAAA}" type="datetime1">
              <a:rPr lang="en-US" smtClean="0"/>
              <a:pPr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7.xml"/><Relationship Id="rId1" Type="http://schemas.openxmlformats.org/officeDocument/2006/relationships/tags" Target="../tags/tag256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9.xml"/><Relationship Id="rId1" Type="http://schemas.openxmlformats.org/officeDocument/2006/relationships/tags" Target="../tags/tag258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3" Type="http://schemas.openxmlformats.org/officeDocument/2006/relationships/tags" Target="../tags/tag27.xml"/><Relationship Id="rId21" Type="http://schemas.openxmlformats.org/officeDocument/2006/relationships/tags" Target="../tags/tag45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tags" Target="../tags/tag44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23" Type="http://schemas.openxmlformats.org/officeDocument/2006/relationships/notesSlide" Target="../notesSlides/notesSlide2.xml"/><Relationship Id="rId10" Type="http://schemas.openxmlformats.org/officeDocument/2006/relationships/tags" Target="../tags/tag34.xml"/><Relationship Id="rId19" Type="http://schemas.openxmlformats.org/officeDocument/2006/relationships/tags" Target="../tags/tag43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26" Type="http://schemas.openxmlformats.org/officeDocument/2006/relationships/tags" Target="../tags/tag73.xml"/><Relationship Id="rId39" Type="http://schemas.openxmlformats.org/officeDocument/2006/relationships/tags" Target="../tags/tag86.xml"/><Relationship Id="rId3" Type="http://schemas.openxmlformats.org/officeDocument/2006/relationships/tags" Target="../tags/tag50.xml"/><Relationship Id="rId21" Type="http://schemas.openxmlformats.org/officeDocument/2006/relationships/tags" Target="../tags/tag68.xml"/><Relationship Id="rId34" Type="http://schemas.openxmlformats.org/officeDocument/2006/relationships/tags" Target="../tags/tag81.xml"/><Relationship Id="rId42" Type="http://schemas.openxmlformats.org/officeDocument/2006/relationships/tags" Target="../tags/tag89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tags" Target="../tags/tag72.xml"/><Relationship Id="rId33" Type="http://schemas.openxmlformats.org/officeDocument/2006/relationships/tags" Target="../tags/tag80.xml"/><Relationship Id="rId38" Type="http://schemas.openxmlformats.org/officeDocument/2006/relationships/tags" Target="../tags/tag85.xml"/><Relationship Id="rId46" Type="http://schemas.openxmlformats.org/officeDocument/2006/relationships/slideLayout" Target="../slideLayouts/slideLayout7.xml"/><Relationship Id="rId2" Type="http://schemas.openxmlformats.org/officeDocument/2006/relationships/tags" Target="../tags/tag49.xml"/><Relationship Id="rId16" Type="http://schemas.openxmlformats.org/officeDocument/2006/relationships/tags" Target="../tags/tag63.xml"/><Relationship Id="rId20" Type="http://schemas.openxmlformats.org/officeDocument/2006/relationships/tags" Target="../tags/tag67.xml"/><Relationship Id="rId29" Type="http://schemas.openxmlformats.org/officeDocument/2006/relationships/tags" Target="../tags/tag76.xml"/><Relationship Id="rId41" Type="http://schemas.openxmlformats.org/officeDocument/2006/relationships/tags" Target="../tags/tag88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tags" Target="../tags/tag71.xml"/><Relationship Id="rId32" Type="http://schemas.openxmlformats.org/officeDocument/2006/relationships/tags" Target="../tags/tag79.xml"/><Relationship Id="rId37" Type="http://schemas.openxmlformats.org/officeDocument/2006/relationships/tags" Target="../tags/tag84.xml"/><Relationship Id="rId40" Type="http://schemas.openxmlformats.org/officeDocument/2006/relationships/tags" Target="../tags/tag87.xml"/><Relationship Id="rId45" Type="http://schemas.openxmlformats.org/officeDocument/2006/relationships/tags" Target="../tags/tag92.xml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tags" Target="../tags/tag70.xml"/><Relationship Id="rId28" Type="http://schemas.openxmlformats.org/officeDocument/2006/relationships/tags" Target="../tags/tag75.xml"/><Relationship Id="rId36" Type="http://schemas.openxmlformats.org/officeDocument/2006/relationships/tags" Target="../tags/tag83.xml"/><Relationship Id="rId10" Type="http://schemas.openxmlformats.org/officeDocument/2006/relationships/tags" Target="../tags/tag57.xml"/><Relationship Id="rId19" Type="http://schemas.openxmlformats.org/officeDocument/2006/relationships/tags" Target="../tags/tag66.xml"/><Relationship Id="rId31" Type="http://schemas.openxmlformats.org/officeDocument/2006/relationships/tags" Target="../tags/tag78.xml"/><Relationship Id="rId44" Type="http://schemas.openxmlformats.org/officeDocument/2006/relationships/tags" Target="../tags/tag91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tags" Target="../tags/tag69.xml"/><Relationship Id="rId27" Type="http://schemas.openxmlformats.org/officeDocument/2006/relationships/tags" Target="../tags/tag74.xml"/><Relationship Id="rId30" Type="http://schemas.openxmlformats.org/officeDocument/2006/relationships/tags" Target="../tags/tag77.xml"/><Relationship Id="rId35" Type="http://schemas.openxmlformats.org/officeDocument/2006/relationships/tags" Target="../tags/tag82.xml"/><Relationship Id="rId43" Type="http://schemas.openxmlformats.org/officeDocument/2006/relationships/tags" Target="../tags/tag9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4" Type="http://schemas.openxmlformats.org/officeDocument/2006/relationships/notesSlide" Target="../notesSlides/notesSlide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tags" Target="../tags/tag127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16.xml"/><Relationship Id="rId16" Type="http://schemas.openxmlformats.org/officeDocument/2006/relationships/tags" Target="../tags/tag130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5" Type="http://schemas.openxmlformats.org/officeDocument/2006/relationships/tags" Target="../tags/tag119.xml"/><Relationship Id="rId15" Type="http://schemas.openxmlformats.org/officeDocument/2006/relationships/tags" Target="../tags/tag129.xml"/><Relationship Id="rId10" Type="http://schemas.openxmlformats.org/officeDocument/2006/relationships/tags" Target="../tags/tag124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tags" Target="../tags/tag128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13" Type="http://schemas.openxmlformats.org/officeDocument/2006/relationships/tags" Target="../tags/tag143.xml"/><Relationship Id="rId18" Type="http://schemas.openxmlformats.org/officeDocument/2006/relationships/tags" Target="../tags/tag148.xml"/><Relationship Id="rId26" Type="http://schemas.openxmlformats.org/officeDocument/2006/relationships/tags" Target="../tags/tag156.xml"/><Relationship Id="rId39" Type="http://schemas.openxmlformats.org/officeDocument/2006/relationships/tags" Target="../tags/tag169.xml"/><Relationship Id="rId3" Type="http://schemas.openxmlformats.org/officeDocument/2006/relationships/tags" Target="../tags/tag133.xml"/><Relationship Id="rId21" Type="http://schemas.openxmlformats.org/officeDocument/2006/relationships/tags" Target="../tags/tag151.xml"/><Relationship Id="rId34" Type="http://schemas.openxmlformats.org/officeDocument/2006/relationships/tags" Target="../tags/tag164.xml"/><Relationship Id="rId42" Type="http://schemas.openxmlformats.org/officeDocument/2006/relationships/tags" Target="../tags/tag172.xml"/><Relationship Id="rId7" Type="http://schemas.openxmlformats.org/officeDocument/2006/relationships/tags" Target="../tags/tag137.xml"/><Relationship Id="rId12" Type="http://schemas.openxmlformats.org/officeDocument/2006/relationships/tags" Target="../tags/tag142.xml"/><Relationship Id="rId17" Type="http://schemas.openxmlformats.org/officeDocument/2006/relationships/tags" Target="../tags/tag147.xml"/><Relationship Id="rId25" Type="http://schemas.openxmlformats.org/officeDocument/2006/relationships/tags" Target="../tags/tag155.xml"/><Relationship Id="rId33" Type="http://schemas.openxmlformats.org/officeDocument/2006/relationships/tags" Target="../tags/tag163.xml"/><Relationship Id="rId38" Type="http://schemas.openxmlformats.org/officeDocument/2006/relationships/tags" Target="../tags/tag168.xml"/><Relationship Id="rId46" Type="http://schemas.openxmlformats.org/officeDocument/2006/relationships/slideLayout" Target="../slideLayouts/slideLayout2.xml"/><Relationship Id="rId2" Type="http://schemas.openxmlformats.org/officeDocument/2006/relationships/tags" Target="../tags/tag132.xml"/><Relationship Id="rId16" Type="http://schemas.openxmlformats.org/officeDocument/2006/relationships/tags" Target="../tags/tag146.xml"/><Relationship Id="rId20" Type="http://schemas.openxmlformats.org/officeDocument/2006/relationships/tags" Target="../tags/tag150.xml"/><Relationship Id="rId29" Type="http://schemas.openxmlformats.org/officeDocument/2006/relationships/tags" Target="../tags/tag159.xml"/><Relationship Id="rId41" Type="http://schemas.openxmlformats.org/officeDocument/2006/relationships/tags" Target="../tags/tag171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tags" Target="../tags/tag141.xml"/><Relationship Id="rId24" Type="http://schemas.openxmlformats.org/officeDocument/2006/relationships/tags" Target="../tags/tag154.xml"/><Relationship Id="rId32" Type="http://schemas.openxmlformats.org/officeDocument/2006/relationships/tags" Target="../tags/tag162.xml"/><Relationship Id="rId37" Type="http://schemas.openxmlformats.org/officeDocument/2006/relationships/tags" Target="../tags/tag167.xml"/><Relationship Id="rId40" Type="http://schemas.openxmlformats.org/officeDocument/2006/relationships/tags" Target="../tags/tag170.xml"/><Relationship Id="rId45" Type="http://schemas.openxmlformats.org/officeDocument/2006/relationships/tags" Target="../tags/tag175.xml"/><Relationship Id="rId5" Type="http://schemas.openxmlformats.org/officeDocument/2006/relationships/tags" Target="../tags/tag135.xml"/><Relationship Id="rId15" Type="http://schemas.openxmlformats.org/officeDocument/2006/relationships/tags" Target="../tags/tag145.xml"/><Relationship Id="rId23" Type="http://schemas.openxmlformats.org/officeDocument/2006/relationships/tags" Target="../tags/tag153.xml"/><Relationship Id="rId28" Type="http://schemas.openxmlformats.org/officeDocument/2006/relationships/tags" Target="../tags/tag158.xml"/><Relationship Id="rId36" Type="http://schemas.openxmlformats.org/officeDocument/2006/relationships/tags" Target="../tags/tag166.xml"/><Relationship Id="rId10" Type="http://schemas.openxmlformats.org/officeDocument/2006/relationships/tags" Target="../tags/tag140.xml"/><Relationship Id="rId19" Type="http://schemas.openxmlformats.org/officeDocument/2006/relationships/tags" Target="../tags/tag149.xml"/><Relationship Id="rId31" Type="http://schemas.openxmlformats.org/officeDocument/2006/relationships/tags" Target="../tags/tag161.xml"/><Relationship Id="rId44" Type="http://schemas.openxmlformats.org/officeDocument/2006/relationships/tags" Target="../tags/tag174.xml"/><Relationship Id="rId4" Type="http://schemas.openxmlformats.org/officeDocument/2006/relationships/tags" Target="../tags/tag134.xml"/><Relationship Id="rId9" Type="http://schemas.openxmlformats.org/officeDocument/2006/relationships/tags" Target="../tags/tag139.xml"/><Relationship Id="rId14" Type="http://schemas.openxmlformats.org/officeDocument/2006/relationships/tags" Target="../tags/tag144.xml"/><Relationship Id="rId22" Type="http://schemas.openxmlformats.org/officeDocument/2006/relationships/tags" Target="../tags/tag152.xml"/><Relationship Id="rId27" Type="http://schemas.openxmlformats.org/officeDocument/2006/relationships/tags" Target="../tags/tag157.xml"/><Relationship Id="rId30" Type="http://schemas.openxmlformats.org/officeDocument/2006/relationships/tags" Target="../tags/tag160.xml"/><Relationship Id="rId35" Type="http://schemas.openxmlformats.org/officeDocument/2006/relationships/tags" Target="../tags/tag165.xml"/><Relationship Id="rId43" Type="http://schemas.openxmlformats.org/officeDocument/2006/relationships/tags" Target="../tags/tag17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4.xml"/><Relationship Id="rId1" Type="http://schemas.openxmlformats.org/officeDocument/2006/relationships/tags" Target="../tags/tag18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6.xml"/><Relationship Id="rId1" Type="http://schemas.openxmlformats.org/officeDocument/2006/relationships/tags" Target="../tags/tag18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13" Type="http://schemas.openxmlformats.org/officeDocument/2006/relationships/tags" Target="../tags/tag203.xml"/><Relationship Id="rId3" Type="http://schemas.openxmlformats.org/officeDocument/2006/relationships/tags" Target="../tags/tag193.xml"/><Relationship Id="rId7" Type="http://schemas.openxmlformats.org/officeDocument/2006/relationships/tags" Target="../tags/tag197.xml"/><Relationship Id="rId12" Type="http://schemas.openxmlformats.org/officeDocument/2006/relationships/tags" Target="../tags/tag202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92.xml"/><Relationship Id="rId16" Type="http://schemas.openxmlformats.org/officeDocument/2006/relationships/tags" Target="../tags/tag206.xml"/><Relationship Id="rId1" Type="http://schemas.openxmlformats.org/officeDocument/2006/relationships/tags" Target="../tags/tag191.xml"/><Relationship Id="rId6" Type="http://schemas.openxmlformats.org/officeDocument/2006/relationships/tags" Target="../tags/tag196.xml"/><Relationship Id="rId11" Type="http://schemas.openxmlformats.org/officeDocument/2006/relationships/tags" Target="../tags/tag201.xml"/><Relationship Id="rId5" Type="http://schemas.openxmlformats.org/officeDocument/2006/relationships/tags" Target="../tags/tag195.xml"/><Relationship Id="rId15" Type="http://schemas.openxmlformats.org/officeDocument/2006/relationships/tags" Target="../tags/tag205.xml"/><Relationship Id="rId10" Type="http://schemas.openxmlformats.org/officeDocument/2006/relationships/tags" Target="../tags/tag200.xml"/><Relationship Id="rId4" Type="http://schemas.openxmlformats.org/officeDocument/2006/relationships/tags" Target="../tags/tag194.xml"/><Relationship Id="rId9" Type="http://schemas.openxmlformats.org/officeDocument/2006/relationships/tags" Target="../tags/tag199.xml"/><Relationship Id="rId14" Type="http://schemas.openxmlformats.org/officeDocument/2006/relationships/tags" Target="../tags/tag20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tags" Target="../tags/tag219.xml"/><Relationship Id="rId18" Type="http://schemas.openxmlformats.org/officeDocument/2006/relationships/tags" Target="../tags/tag224.xml"/><Relationship Id="rId26" Type="http://schemas.openxmlformats.org/officeDocument/2006/relationships/tags" Target="../tags/tag232.xml"/><Relationship Id="rId3" Type="http://schemas.openxmlformats.org/officeDocument/2006/relationships/tags" Target="../tags/tag209.xml"/><Relationship Id="rId21" Type="http://schemas.openxmlformats.org/officeDocument/2006/relationships/tags" Target="../tags/tag227.xml"/><Relationship Id="rId34" Type="http://schemas.openxmlformats.org/officeDocument/2006/relationships/slideLayout" Target="../slideLayouts/slideLayout12.xml"/><Relationship Id="rId7" Type="http://schemas.openxmlformats.org/officeDocument/2006/relationships/tags" Target="../tags/tag213.xml"/><Relationship Id="rId12" Type="http://schemas.openxmlformats.org/officeDocument/2006/relationships/tags" Target="../tags/tag218.xml"/><Relationship Id="rId17" Type="http://schemas.openxmlformats.org/officeDocument/2006/relationships/tags" Target="../tags/tag223.xml"/><Relationship Id="rId25" Type="http://schemas.openxmlformats.org/officeDocument/2006/relationships/tags" Target="../tags/tag231.xml"/><Relationship Id="rId33" Type="http://schemas.openxmlformats.org/officeDocument/2006/relationships/tags" Target="../tags/tag239.xml"/><Relationship Id="rId2" Type="http://schemas.openxmlformats.org/officeDocument/2006/relationships/tags" Target="../tags/tag208.xml"/><Relationship Id="rId16" Type="http://schemas.openxmlformats.org/officeDocument/2006/relationships/tags" Target="../tags/tag222.xml"/><Relationship Id="rId20" Type="http://schemas.openxmlformats.org/officeDocument/2006/relationships/tags" Target="../tags/tag226.xml"/><Relationship Id="rId29" Type="http://schemas.openxmlformats.org/officeDocument/2006/relationships/tags" Target="../tags/tag235.xml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11" Type="http://schemas.openxmlformats.org/officeDocument/2006/relationships/tags" Target="../tags/tag217.xml"/><Relationship Id="rId24" Type="http://schemas.openxmlformats.org/officeDocument/2006/relationships/tags" Target="../tags/tag230.xml"/><Relationship Id="rId32" Type="http://schemas.openxmlformats.org/officeDocument/2006/relationships/tags" Target="../tags/tag238.xml"/><Relationship Id="rId5" Type="http://schemas.openxmlformats.org/officeDocument/2006/relationships/tags" Target="../tags/tag211.xml"/><Relationship Id="rId15" Type="http://schemas.openxmlformats.org/officeDocument/2006/relationships/tags" Target="../tags/tag221.xml"/><Relationship Id="rId23" Type="http://schemas.openxmlformats.org/officeDocument/2006/relationships/tags" Target="../tags/tag229.xml"/><Relationship Id="rId28" Type="http://schemas.openxmlformats.org/officeDocument/2006/relationships/tags" Target="../tags/tag234.xml"/><Relationship Id="rId10" Type="http://schemas.openxmlformats.org/officeDocument/2006/relationships/tags" Target="../tags/tag216.xml"/><Relationship Id="rId19" Type="http://schemas.openxmlformats.org/officeDocument/2006/relationships/tags" Target="../tags/tag225.xml"/><Relationship Id="rId31" Type="http://schemas.openxmlformats.org/officeDocument/2006/relationships/tags" Target="../tags/tag237.xml"/><Relationship Id="rId4" Type="http://schemas.openxmlformats.org/officeDocument/2006/relationships/tags" Target="../tags/tag210.xml"/><Relationship Id="rId9" Type="http://schemas.openxmlformats.org/officeDocument/2006/relationships/tags" Target="../tags/tag215.xml"/><Relationship Id="rId14" Type="http://schemas.openxmlformats.org/officeDocument/2006/relationships/tags" Target="../tags/tag220.xml"/><Relationship Id="rId22" Type="http://schemas.openxmlformats.org/officeDocument/2006/relationships/tags" Target="../tags/tag228.xml"/><Relationship Id="rId27" Type="http://schemas.openxmlformats.org/officeDocument/2006/relationships/tags" Target="../tags/tag233.xml"/><Relationship Id="rId30" Type="http://schemas.openxmlformats.org/officeDocument/2006/relationships/tags" Target="../tags/tag23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2.xml"/><Relationship Id="rId1" Type="http://schemas.openxmlformats.org/officeDocument/2006/relationships/tags" Target="../tags/tag24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5.xml"/><Relationship Id="rId1" Type="http://schemas.openxmlformats.org/officeDocument/2006/relationships/tags" Target="../tags/tag24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7.xml"/><Relationship Id="rId1" Type="http://schemas.openxmlformats.org/officeDocument/2006/relationships/tags" Target="../tags/tag246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9.xml"/><Relationship Id="rId1" Type="http://schemas.openxmlformats.org/officeDocument/2006/relationships/tags" Target="../tags/tag248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3.xml"/><Relationship Id="rId1" Type="http://schemas.openxmlformats.org/officeDocument/2006/relationships/tags" Target="../tags/tag25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5.xml"/><Relationship Id="rId1" Type="http://schemas.openxmlformats.org/officeDocument/2006/relationships/tags" Target="../tags/tag25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 4102: Algorithms</a:t>
            </a:r>
          </a:p>
          <a:p>
            <a:r>
              <a:rPr lang="en-US" dirty="0"/>
              <a:t>Mark </a:t>
            </a:r>
            <a:r>
              <a:rPr lang="en-US" dirty="0" err="1"/>
              <a:t>Floryan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Consider the largest coin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go into the amount left?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that many of that coin to the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Subtract the amount for those coins from the amount left to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amount left is zero, done!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not, consider next largest coin, and go back to Step 2</a:t>
            </a:r>
          </a:p>
        </p:txBody>
      </p:sp>
    </p:spTree>
    <p:extLst>
      <p:ext uri="{BB962C8B-B14F-4D97-AF65-F5344CB8AC3E}">
        <p14:creationId xmlns:p14="http://schemas.microsoft.com/office/powerpoint/2010/main" val="410833360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 we saw:</a:t>
            </a:r>
          </a:p>
          <a:p>
            <a:pPr lvl="1"/>
            <a:r>
              <a:rPr lang="en-US" dirty="0"/>
              <a:t>Coin change</a:t>
            </a:r>
          </a:p>
          <a:p>
            <a:pPr lvl="1"/>
            <a:r>
              <a:rPr lang="en-US" dirty="0"/>
              <a:t>Knapsack algorithm</a:t>
            </a:r>
          </a:p>
          <a:p>
            <a:pPr lvl="1"/>
            <a:r>
              <a:rPr lang="en-US" dirty="0"/>
              <a:t>Interval scheduling</a:t>
            </a:r>
          </a:p>
          <a:p>
            <a:pPr lvl="1"/>
            <a:r>
              <a:rPr lang="en-US" dirty="0"/>
              <a:t>Prim’s MST</a:t>
            </a:r>
          </a:p>
          <a:p>
            <a:pPr lvl="1"/>
            <a:r>
              <a:rPr lang="en-US" dirty="0" err="1"/>
              <a:t>Kruskal’s</a:t>
            </a:r>
            <a:r>
              <a:rPr lang="en-US" dirty="0"/>
              <a:t> MST</a:t>
            </a:r>
          </a:p>
          <a:p>
            <a:pPr lvl="1"/>
            <a:r>
              <a:rPr lang="en-US" dirty="0" err="1"/>
              <a:t>Dijkstra’s</a:t>
            </a:r>
            <a:r>
              <a:rPr lang="en-US" dirty="0"/>
              <a:t> shortest path</a:t>
            </a:r>
          </a:p>
          <a:p>
            <a:pPr lvl="1"/>
            <a:r>
              <a:rPr lang="en-US" dirty="0"/>
              <a:t>Huffman Codes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Greedy Method: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1741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 problems: terminology</a:t>
            </a:r>
          </a:p>
          <a:p>
            <a:pPr lvl="1"/>
            <a:r>
              <a:rPr lang="en-US" dirty="0"/>
              <a:t>Solutions judged on some criteria: </a:t>
            </a:r>
            <a:r>
              <a:rPr lang="en-US" i="1" dirty="0"/>
              <a:t>Objective function</a:t>
            </a:r>
          </a:p>
          <a:p>
            <a:pPr lvl="2"/>
            <a:r>
              <a:rPr lang="en-US" dirty="0"/>
              <a:t>Example:  Sum of edge weights in path is smallest</a:t>
            </a:r>
          </a:p>
          <a:p>
            <a:pPr lvl="1"/>
            <a:r>
              <a:rPr lang="en-US" dirty="0"/>
              <a:t>A solution must meet certain constraints: A solution is </a:t>
            </a:r>
            <a:r>
              <a:rPr lang="en-US" i="1" dirty="0"/>
              <a:t>feasible</a:t>
            </a:r>
          </a:p>
          <a:p>
            <a:pPr lvl="2"/>
            <a:r>
              <a:rPr lang="en-US" dirty="0"/>
              <a:t>Example: All edges in solution are in graph, form a simple path</a:t>
            </a:r>
          </a:p>
          <a:p>
            <a:pPr lvl="1"/>
            <a:r>
              <a:rPr lang="en-US" dirty="0"/>
              <a:t>One (or more) feasible solutions that scores highest (by the objective function) is the optimal solution(s)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Greedy Method: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strategy:</a:t>
            </a:r>
          </a:p>
          <a:p>
            <a:pPr lvl="1"/>
            <a:r>
              <a:rPr lang="en-US" dirty="0"/>
              <a:t>Build solution by stages, adding one item to partial solution found so far</a:t>
            </a:r>
          </a:p>
          <a:p>
            <a:pPr lvl="1"/>
            <a:r>
              <a:rPr lang="en-US" dirty="0"/>
              <a:t>At each stage, make locally optimal choice based on the </a:t>
            </a:r>
            <a:r>
              <a:rPr lang="en-US" dirty="0">
                <a:solidFill>
                  <a:srgbClr val="FF0000"/>
                </a:solidFill>
              </a:rPr>
              <a:t>greedy rule </a:t>
            </a:r>
            <a:r>
              <a:rPr lang="en-US" dirty="0"/>
              <a:t>(sometimes called the </a:t>
            </a:r>
            <a:r>
              <a:rPr lang="en-US" dirty="0">
                <a:solidFill>
                  <a:srgbClr val="FF0000"/>
                </a:solidFill>
              </a:rPr>
              <a:t>selection function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Locally optimal, i.e. best given what info we have now</a:t>
            </a:r>
          </a:p>
          <a:p>
            <a:pPr lvl="1"/>
            <a:r>
              <a:rPr lang="en-US" dirty="0"/>
              <a:t>Irrevocable, a choice can’t be un-done</a:t>
            </a:r>
          </a:p>
          <a:p>
            <a:pPr lvl="1"/>
            <a:r>
              <a:rPr lang="en-US" dirty="0"/>
              <a:t>Sequence of locally optimal choices leads to globally optimal solution (hopefully)</a:t>
            </a:r>
          </a:p>
          <a:p>
            <a:pPr lvl="2"/>
            <a:r>
              <a:rPr lang="en-US" dirty="0"/>
              <a:t>Must prove this for a given problem!</a:t>
            </a:r>
          </a:p>
          <a:p>
            <a:pPr lvl="2"/>
            <a:r>
              <a:rPr lang="en-US" dirty="0"/>
              <a:t>Approximation algorithms, heuristics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them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greedy algorithm, how do you show it is optimal?</a:t>
            </a:r>
          </a:p>
          <a:p>
            <a:pPr lvl="1"/>
            <a:r>
              <a:rPr lang="en-US" dirty="0"/>
              <a:t>As opposed to other types of algorithms (divide-and-conquer , etc.)</a:t>
            </a:r>
          </a:p>
          <a:p>
            <a:r>
              <a:rPr lang="en-US" dirty="0"/>
              <a:t>One way is to compare the solution given with an optimal solution</a:t>
            </a:r>
          </a:p>
          <a:p>
            <a:r>
              <a:rPr lang="en-US" dirty="0"/>
              <a:t>Another way is through induction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Proving a greedy algorithm is correct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Show that it fulfills the greedy-choice property</a:t>
            </a:r>
          </a:p>
          <a:p>
            <a:pPr lvl="1"/>
            <a:r>
              <a:rPr lang="en-US" dirty="0"/>
              <a:t>Does making a greedy choice at any arbitrary point yield an optimal solution?</a:t>
            </a:r>
          </a:p>
          <a:p>
            <a:pPr lvl="1"/>
            <a:r>
              <a:rPr lang="en-US" dirty="0"/>
              <a:t>Consider an optimal solution to a sub-problem</a:t>
            </a:r>
          </a:p>
          <a:p>
            <a:pPr lvl="2"/>
            <a:r>
              <a:rPr lang="en-US" dirty="0"/>
              <a:t>Show that making the greedy choice will yield an optimal solution to the overall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Show that it has optimal sub-structure</a:t>
            </a:r>
          </a:p>
          <a:p>
            <a:pPr lvl="1"/>
            <a:r>
              <a:rPr lang="en-US" dirty="0"/>
              <a:t>Show that a solution to a problem contains optimal solutions to sub-problems</a:t>
            </a:r>
          </a:p>
          <a:p>
            <a:endParaRPr lang="en-US" dirty="0"/>
          </a:p>
          <a:p>
            <a:r>
              <a:rPr lang="en-US" dirty="0"/>
              <a:t>Or use a general proof that compares !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Proving that an algorithm makes a </a:t>
            </a:r>
            <a:r>
              <a:rPr lang="en-US" i="1" dirty="0"/>
              <a:t>greedy choice</a:t>
            </a:r>
            <a:r>
              <a:rPr lang="en-US" dirty="0"/>
              <a:t> at each stage is </a:t>
            </a:r>
            <a:r>
              <a:rPr lang="en-US" b="1" dirty="0"/>
              <a:t>NOT</a:t>
            </a:r>
            <a:r>
              <a:rPr lang="en-US" dirty="0"/>
              <a:t> the same as showing that the algorithm has the </a:t>
            </a:r>
            <a:r>
              <a:rPr lang="en-US" i="1" dirty="0"/>
              <a:t>greedy choice property</a:t>
            </a:r>
            <a:endParaRPr lang="en-US" dirty="0"/>
          </a:p>
          <a:p>
            <a:pPr lvl="1"/>
            <a:r>
              <a:rPr lang="en-US" dirty="0"/>
              <a:t>The first is a property of the algorithm designed</a:t>
            </a:r>
          </a:p>
          <a:p>
            <a:pPr lvl="1"/>
            <a:r>
              <a:rPr lang="en-US" dirty="0"/>
              <a:t>The second shows that making the greedy choice </a:t>
            </a:r>
            <a:r>
              <a:rPr lang="en-US" b="1" dirty="0"/>
              <a:t>will </a:t>
            </a:r>
            <a:r>
              <a:rPr lang="en-US" dirty="0"/>
              <a:t>yield an optimal solution to the overall problem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a “good”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53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makes an algorithm “good”?</a:t>
            </a:r>
          </a:p>
          <a:p>
            <a:pPr lvl="1"/>
            <a:r>
              <a:rPr lang="en-US" dirty="0"/>
              <a:t>Good time </a:t>
            </a:r>
            <a:r>
              <a:rPr lang="en-US" i="1" dirty="0"/>
              <a:t>complexity</a:t>
            </a:r>
            <a:r>
              <a:rPr lang="en-US" dirty="0"/>
              <a:t>.  (Maybe space complexity.)</a:t>
            </a:r>
          </a:p>
          <a:p>
            <a:pPr lvl="1"/>
            <a:r>
              <a:rPr lang="en-US" dirty="0"/>
              <a:t>Better than any other algorithm</a:t>
            </a:r>
          </a:p>
          <a:p>
            <a:pPr lvl="1"/>
            <a:r>
              <a:rPr lang="en-US" dirty="0"/>
              <a:t>Easy to understand</a:t>
            </a:r>
          </a:p>
          <a:p>
            <a:r>
              <a:rPr lang="en-US" dirty="0"/>
              <a:t>How could we measure how much work an algorithm does?</a:t>
            </a:r>
          </a:p>
          <a:p>
            <a:pPr lvl="1"/>
            <a:r>
              <a:rPr lang="en-US" dirty="0"/>
              <a:t>Code it and time it.  Issues?</a:t>
            </a:r>
          </a:p>
          <a:p>
            <a:pPr lvl="1"/>
            <a:r>
              <a:rPr lang="en-US" dirty="0"/>
              <a:t>Count how many “instructions” it does before implementing it</a:t>
            </a:r>
          </a:p>
          <a:p>
            <a:pPr lvl="1"/>
            <a:r>
              <a:rPr lang="en-US" dirty="0"/>
              <a:t>Computer scientists count basic operations, and use a rough measure of this: order class, e.g. O(n </a:t>
            </a:r>
            <a:r>
              <a:rPr lang="en-US" dirty="0" err="1"/>
              <a:t>lg</a:t>
            </a:r>
            <a:r>
              <a:rPr lang="en-US" dirty="0"/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48737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Our 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54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much work does it do?</a:t>
            </a:r>
          </a:p>
          <a:p>
            <a:pPr lvl="1"/>
            <a:r>
              <a:rPr lang="en-US" dirty="0"/>
              <a:t>Say C is the amount of change, and N is the number of coins in our coin-set</a:t>
            </a:r>
          </a:p>
          <a:p>
            <a:pPr lvl="1"/>
            <a:r>
              <a:rPr lang="en-US" dirty="0"/>
              <a:t>Loop at most N times, and inside the loop we do:</a:t>
            </a:r>
          </a:p>
          <a:p>
            <a:pPr lvl="2"/>
            <a:r>
              <a:rPr lang="en-US" dirty="0"/>
              <a:t>A division</a:t>
            </a:r>
          </a:p>
          <a:p>
            <a:pPr lvl="2"/>
            <a:r>
              <a:rPr lang="en-US" dirty="0"/>
              <a:t>Add something to the output list</a:t>
            </a:r>
          </a:p>
          <a:p>
            <a:pPr lvl="2"/>
            <a:r>
              <a:rPr lang="en-US" dirty="0"/>
              <a:t>A subtraction, and a test</a:t>
            </a:r>
          </a:p>
          <a:p>
            <a:pPr lvl="1"/>
            <a:r>
              <a:rPr lang="en-US" dirty="0"/>
              <a:t>We say this is O(N), or linear in terms of the size of the coin-set</a:t>
            </a:r>
          </a:p>
          <a:p>
            <a:r>
              <a:rPr lang="en-US" dirty="0"/>
              <a:t>Could we do better?</a:t>
            </a:r>
          </a:p>
          <a:p>
            <a:pPr lvl="1"/>
            <a:r>
              <a:rPr lang="en-US" dirty="0"/>
              <a:t>Is this an </a:t>
            </a:r>
            <a:r>
              <a:rPr lang="en-US" i="1" dirty="0"/>
              <a:t>optimal algorithm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We need to do a proof somehow to show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6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algorithmic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All</a:t>
            </a:r>
            <a:r>
              <a:rPr lang="en-US" dirty="0"/>
              <a:t> algorithms in this course must have the following components:</a:t>
            </a:r>
          </a:p>
          <a:p>
            <a:pPr lvl="1"/>
            <a:r>
              <a:rPr lang="en-US" dirty="0"/>
              <a:t>Problem description (1 line max)</a:t>
            </a:r>
          </a:p>
          <a:p>
            <a:pPr lvl="1"/>
            <a:r>
              <a:rPr lang="en-US" dirty="0"/>
              <a:t>Inputs</a:t>
            </a:r>
          </a:p>
          <a:p>
            <a:pPr lvl="1"/>
            <a:r>
              <a:rPr lang="en-US" dirty="0"/>
              <a:t>Outputs</a:t>
            </a:r>
          </a:p>
          <a:p>
            <a:pPr lvl="1"/>
            <a:r>
              <a:rPr lang="en-US" dirty="0"/>
              <a:t>Assumptions</a:t>
            </a:r>
          </a:p>
          <a:p>
            <a:pPr lvl="1"/>
            <a:r>
              <a:rPr lang="en-US" dirty="0"/>
              <a:t>Strategy overview</a:t>
            </a:r>
          </a:p>
          <a:p>
            <a:pPr lvl="2"/>
            <a:r>
              <a:rPr lang="en-US" dirty="0"/>
              <a:t>1 or 2 sentences outlining the basic strategy, including the name of the method you are going to use for the algorithm</a:t>
            </a:r>
          </a:p>
          <a:p>
            <a:pPr lvl="1"/>
            <a:r>
              <a:rPr lang="en-US" dirty="0"/>
              <a:t>Algorithm description</a:t>
            </a:r>
          </a:p>
          <a:p>
            <a:pPr lvl="2"/>
            <a:r>
              <a:rPr lang="en-US" dirty="0"/>
              <a:t>If listed in English (as opposed to pseudo-code), then it should be listed in steps</a:t>
            </a:r>
          </a:p>
        </p:txBody>
      </p:sp>
    </p:spTree>
    <p:extLst>
      <p:ext uri="{BB962C8B-B14F-4D97-AF65-F5344CB8AC3E}">
        <p14:creationId xmlns:p14="http://schemas.microsoft.com/office/powerpoint/2010/main" val="210721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solution (greedy)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/>
              <a:t>Problem description:</a:t>
            </a:r>
            <a:r>
              <a:rPr lang="en-US" sz="2400"/>
              <a:t> providing coin change of a given amount in the fewest number of coins</a:t>
            </a:r>
          </a:p>
          <a:p>
            <a:pPr>
              <a:lnSpc>
                <a:spcPct val="90000"/>
              </a:lnSpc>
            </a:pPr>
            <a:r>
              <a:rPr lang="en-US" sz="2400" b="1"/>
              <a:t>Inputs:</a:t>
            </a:r>
            <a:r>
              <a:rPr lang="en-US" sz="2400"/>
              <a:t> the dollar-amount to return.  Perhaps the possible set of coins, if it is non-obvious.</a:t>
            </a:r>
          </a:p>
          <a:p>
            <a:pPr>
              <a:lnSpc>
                <a:spcPct val="90000"/>
              </a:lnSpc>
            </a:pPr>
            <a:r>
              <a:rPr lang="en-US" sz="2400" b="1"/>
              <a:t>Output:</a:t>
            </a:r>
            <a:r>
              <a:rPr lang="en-US" sz="2400"/>
              <a:t> a set of coins that obtains the desired amount of change in the fewest number of coins</a:t>
            </a:r>
          </a:p>
          <a:p>
            <a:pPr>
              <a:lnSpc>
                <a:spcPct val="90000"/>
              </a:lnSpc>
            </a:pPr>
            <a:r>
              <a:rPr lang="en-US" sz="2400" b="1"/>
              <a:t>Assumptions:</a:t>
            </a:r>
            <a:r>
              <a:rPr lang="en-US" sz="2400"/>
              <a:t> If the coins are not stated, then they are the standard quarter, dime, nickel, and penny.  All inputs are non-negative, and dollar amounts are ignored.</a:t>
            </a:r>
          </a:p>
          <a:p>
            <a:pPr>
              <a:lnSpc>
                <a:spcPct val="90000"/>
              </a:lnSpc>
            </a:pPr>
            <a:r>
              <a:rPr lang="en-US" sz="2400" b="1"/>
              <a:t>Strategy:</a:t>
            </a:r>
            <a:r>
              <a:rPr lang="en-US" sz="2400"/>
              <a:t> a greedy algorithm that uses the largest coins first</a:t>
            </a:r>
          </a:p>
          <a:p>
            <a:pPr>
              <a:lnSpc>
                <a:spcPct val="90000"/>
              </a:lnSpc>
            </a:pPr>
            <a:r>
              <a:rPr lang="en-US" sz="2400" b="1"/>
              <a:t>Description:</a:t>
            </a:r>
            <a:r>
              <a:rPr lang="en-US" sz="2400"/>
              <a:t> Issue the largest coin (quarters) until the amount left is less than the amount of a quarter ($0.25).  Repeat with decreasing coin sizes (dimes, nickels, pennies).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61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Another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 me another way to do this?</a:t>
            </a:r>
          </a:p>
          <a:p>
            <a:endParaRPr lang="en-US" dirty="0"/>
          </a:p>
          <a:p>
            <a:r>
              <a:rPr lang="en-US" dirty="0"/>
              <a:t>Brute force:</a:t>
            </a:r>
          </a:p>
          <a:p>
            <a:pPr lvl="1"/>
            <a:r>
              <a:rPr lang="en-US" dirty="0"/>
              <a:t>Generate all possible combinations of coins that add up to the required amount</a:t>
            </a:r>
          </a:p>
          <a:p>
            <a:pPr lvl="1"/>
            <a:r>
              <a:rPr lang="en-US" dirty="0"/>
              <a:t>From these, choose the one with smallest number</a:t>
            </a:r>
          </a:p>
          <a:p>
            <a:r>
              <a:rPr lang="en-US" dirty="0"/>
              <a:t>What would you say about this approach?</a:t>
            </a:r>
          </a:p>
          <a:p>
            <a:endParaRPr lang="en-US" dirty="0"/>
          </a:p>
          <a:p>
            <a:r>
              <a:rPr lang="en-US" dirty="0"/>
              <a:t>There are other ways to solve this problem</a:t>
            </a:r>
          </a:p>
          <a:p>
            <a:pPr lvl="1"/>
            <a:r>
              <a:rPr lang="en-US" i="1" dirty="0"/>
              <a:t>Dynamic programming</a:t>
            </a:r>
            <a:r>
              <a:rPr lang="en-US" dirty="0"/>
              <a:t>: build a table of solutions to small </a:t>
            </a:r>
            <a:r>
              <a:rPr lang="en-US" dirty="0" err="1"/>
              <a:t>subproblems</a:t>
            </a:r>
            <a:r>
              <a:rPr lang="en-US" dirty="0"/>
              <a:t>, work your way up</a:t>
            </a:r>
          </a:p>
        </p:txBody>
      </p:sp>
    </p:spTree>
    <p:extLst>
      <p:ext uri="{BB962C8B-B14F-4D97-AF65-F5344CB8AC3E}">
        <p14:creationId xmlns:p14="http://schemas.microsoft.com/office/powerpoint/2010/main" val="112591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solution (brute-force)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Problem description: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providing coin change of a given amount in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Inputs: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the dollar-amount to return.  Perhaps the possible set of coins, if it is non-obvious.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Output: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a set of coins that obtains the desired amount of change in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Assumptions: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If the coins are not stated, then they are the standard quarter, dime, nickel, and penny.  All inputs are non-negative, and dollar amounts are ignored.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/>
              <a:t>Strategy:</a:t>
            </a:r>
            <a:r>
              <a:rPr lang="en-US" sz="2400" dirty="0"/>
              <a:t> a brute-force algorithm that considers every possibility and picks the one with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/>
              <a:t>Description:</a:t>
            </a:r>
            <a:r>
              <a:rPr lang="en-US" sz="2400" dirty="0"/>
              <a:t> Consider every possible combination of coins that add to the given amount (done via a depth-first search).  Return the one with the fewest number of coins.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79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making change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US" sz="2800" dirty="0">
                <a:latin typeface="Lucida Sans Unicode" charset="0"/>
              </a:rPr>
              <a:t>This algorithm makes change for an amount </a:t>
            </a:r>
            <a:r>
              <a:rPr lang="en-US" sz="2800" i="1" dirty="0">
                <a:latin typeface="Lucida Sans Unicode" charset="0"/>
              </a:rPr>
              <a:t>A</a:t>
            </a:r>
            <a:r>
              <a:rPr lang="en-US" sz="2800" dirty="0">
                <a:latin typeface="Lucida Sans Unicode" charset="0"/>
              </a:rPr>
              <a:t> using coins of denominations</a:t>
            </a:r>
          </a:p>
          <a:p>
            <a:pPr algn="l">
              <a:buNone/>
            </a:pPr>
            <a:r>
              <a:rPr lang="en-US" sz="2800" dirty="0">
                <a:latin typeface="Lucida Sans Unicode" charset="0"/>
              </a:rPr>
              <a:t>            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[1] &gt;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[2] &gt; ··· &gt;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</a:t>
            </a:r>
            <a:r>
              <a:rPr lang="en-US" sz="2800" i="1" dirty="0">
                <a:latin typeface="Lucida Sans Unicode" charset="0"/>
              </a:rPr>
              <a:t>n</a:t>
            </a:r>
            <a:r>
              <a:rPr lang="en-US" sz="2800" dirty="0">
                <a:latin typeface="Lucida Sans Unicode" charset="0"/>
              </a:rPr>
              <a:t>] = 1.</a:t>
            </a:r>
          </a:p>
          <a:p>
            <a:endParaRPr lang="en-US" dirty="0"/>
          </a:p>
          <a:p>
            <a:pPr algn="l" defTabSz="457200"/>
            <a:r>
              <a:rPr lang="en-US" dirty="0">
                <a:latin typeface="Lucida Console" charset="0"/>
              </a:rPr>
              <a:t>Input Parameters: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i="1" dirty="0">
                <a:latin typeface="Lucida Console" charset="0"/>
              </a:rPr>
              <a:t>, A</a:t>
            </a:r>
          </a:p>
          <a:p>
            <a:pPr algn="l" defTabSz="457200"/>
            <a:r>
              <a:rPr lang="en-US" dirty="0">
                <a:latin typeface="Lucida Console" charset="0"/>
              </a:rPr>
              <a:t>Output Parameters: None</a:t>
            </a:r>
          </a:p>
          <a:p>
            <a:pPr algn="l" defTabSz="457200"/>
            <a:endParaRPr lang="en-US" dirty="0">
              <a:latin typeface="Lucida Console" charset="0"/>
            </a:endParaRPr>
          </a:p>
          <a:p>
            <a:pPr algn="l" defTabSz="457200"/>
            <a:r>
              <a:rPr lang="en-US" i="1" dirty="0" err="1">
                <a:latin typeface="Lucida Console" charset="0"/>
              </a:rPr>
              <a:t>greedy_coin_change</a:t>
            </a:r>
            <a:r>
              <a:rPr lang="en-US" dirty="0">
                <a:latin typeface="Lucida Console" charset="0"/>
              </a:rPr>
              <a:t>(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, 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) {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 	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= 1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  while (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&gt; 0) {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  	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>
                <a:latin typeface="Lucida Console" charset="0"/>
              </a:rPr>
              <a:t>A </a:t>
            </a:r>
            <a:r>
              <a:rPr lang="en-US" dirty="0">
                <a:latin typeface="Lucida Console" charset="0"/>
              </a:rPr>
              <a:t>/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  	</a:t>
            </a:r>
            <a:r>
              <a:rPr lang="en-US" i="1" dirty="0" err="1">
                <a:latin typeface="Lucida Console" charset="0"/>
              </a:rPr>
              <a:t>println</a:t>
            </a:r>
            <a:r>
              <a:rPr lang="en-US" dirty="0">
                <a:latin typeface="Lucida Console" charset="0"/>
              </a:rPr>
              <a:t>(“use ” + 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+ “ coins of denomination ” +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])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  	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- 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*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  	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+ 1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 	}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Prove that the provided making change algorithm is optimal for denominations 1, 5, and 10</a:t>
            </a:r>
          </a:p>
          <a:p>
            <a:endParaRPr lang="en-US" dirty="0"/>
          </a:p>
          <a:p>
            <a:r>
              <a:rPr lang="en-US" dirty="0"/>
              <a:t>Via induction, and on board --&gt;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 </a:t>
            </a:r>
            <a:br>
              <a:rPr lang="en-US" dirty="0"/>
            </a:br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2133600" cy="4937760"/>
          </a:xfrm>
        </p:spPr>
        <p:txBody>
          <a:bodyPr/>
          <a:lstStyle/>
          <a:p>
            <a:pPr algn="l"/>
            <a:r>
              <a:rPr lang="en-US" dirty="0"/>
              <a:t>Formal proof of the change problem</a:t>
            </a:r>
          </a:p>
          <a:p>
            <a:pPr algn="l"/>
            <a:r>
              <a:rPr lang="en-US" dirty="0"/>
              <a:t>Algorithm 7.1.1 is what is presented two slides previously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4" descr="change-proo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3725" y="0"/>
            <a:ext cx="663027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a failed proof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Prove that the provided making change algorithm is optimal for denominations 1,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, and 10</a:t>
            </a:r>
          </a:p>
          <a:p>
            <a:endParaRPr lang="en-US" dirty="0"/>
          </a:p>
          <a:p>
            <a:r>
              <a:rPr lang="en-US" dirty="0"/>
              <a:t>Via induction, and on board --&gt;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Knapsack Algorithm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Knapsack Problems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253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4724400" cy="4937760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/>
              <a:t>Motivated by a theoretical burglary scenario (realistically motivated by other similar problems)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 thief breaks into a house and must gather as many precious items as possible.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BUT…he cannot gather items, the total weight of which, exceeds the capacity of his knapsack.</a:t>
            </a:r>
          </a:p>
        </p:txBody>
      </p:sp>
      <p:pic>
        <p:nvPicPr>
          <p:cNvPr id="92162" name="Picture 2" descr="http://s2.hubimg.com/u/1290317_f26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02121" y="2057400"/>
            <a:ext cx="3689479" cy="34766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Knapsack Problems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253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Inputs:</a:t>
            </a:r>
          </a:p>
          <a:p>
            <a:pPr lvl="1"/>
            <a:r>
              <a:rPr lang="en-US" dirty="0"/>
              <a:t>n items, each with a weight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and a value v</a:t>
            </a:r>
            <a:r>
              <a:rPr lang="en-US" baseline="-25000" dirty="0"/>
              <a:t>i</a:t>
            </a:r>
            <a:endParaRPr lang="en-US" dirty="0"/>
          </a:p>
          <a:p>
            <a:pPr lvl="1"/>
            <a:r>
              <a:rPr lang="en-US" dirty="0"/>
              <a:t>capacity of the knapsack, C</a:t>
            </a:r>
          </a:p>
          <a:p>
            <a:pPr lvl="1"/>
            <a:endParaRPr lang="en-US" dirty="0"/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Fractions for each of the n items, x</a:t>
            </a:r>
            <a:r>
              <a:rPr lang="en-US" baseline="-25000" dirty="0"/>
              <a:t>i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Or…the actual weights of each item taken</a:t>
            </a:r>
          </a:p>
          <a:p>
            <a:pPr lvl="1"/>
            <a:r>
              <a:rPr lang="en-US" dirty="0"/>
              <a:t>Chosen to maximize total profit but not to exceed knapsack capacity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Two Types of Knapsack 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3556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 dirty="0"/>
              <a:t>0/1 knapsack problem (or discrete knapsack)</a:t>
            </a:r>
          </a:p>
          <a:p>
            <a:pPr lvl="1"/>
            <a:r>
              <a:rPr lang="en-US" sz="2400" dirty="0"/>
              <a:t>Each item is discrete.  Must choose all of it or none of it.  So each x</a:t>
            </a:r>
            <a:r>
              <a:rPr lang="en-US" sz="2400" baseline="-25000" dirty="0"/>
              <a:t>i</a:t>
            </a:r>
            <a:r>
              <a:rPr lang="en-US" sz="2400" dirty="0"/>
              <a:t> is 0 or 1</a:t>
            </a:r>
          </a:p>
          <a:p>
            <a:pPr lvl="1"/>
            <a:r>
              <a:rPr lang="en-US" sz="2400" dirty="0"/>
              <a:t>Greedy approach does not produce optimal solutions</a:t>
            </a:r>
          </a:p>
          <a:p>
            <a:pPr lvl="1"/>
            <a:r>
              <a:rPr lang="en-US" sz="2400" dirty="0"/>
              <a:t>But another approach, dynamic programming, does</a:t>
            </a:r>
          </a:p>
          <a:p>
            <a:pPr lvl="1"/>
            <a:endParaRPr lang="en-US" sz="2400" dirty="0"/>
          </a:p>
          <a:p>
            <a:r>
              <a:rPr lang="en-US" sz="2800" dirty="0"/>
              <a:t>Continuous knapsack problem</a:t>
            </a:r>
          </a:p>
          <a:p>
            <a:pPr lvl="1"/>
            <a:r>
              <a:rPr lang="en-US" sz="2400" dirty="0"/>
              <a:t>Can pick up fractions of each item</a:t>
            </a:r>
          </a:p>
          <a:p>
            <a:pPr lvl="1"/>
            <a:r>
              <a:rPr lang="en-US" sz="2400" dirty="0"/>
              <a:t>The correct selection function yields a greedy algorithm that produces optimal results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Greedy Rule for Knapsack?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55955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Build up a partial solution by choosing x</a:t>
            </a:r>
            <a:r>
              <a:rPr lang="en-US" baseline="-25000" dirty="0"/>
              <a:t>i</a:t>
            </a:r>
            <a:r>
              <a:rPr lang="en-US" dirty="0"/>
              <a:t> for one item until knapsack is full (or no more items).  Which item to choose?</a:t>
            </a:r>
          </a:p>
          <a:p>
            <a:r>
              <a:rPr lang="en-US" dirty="0"/>
              <a:t>There are several choices. Pick one and try on this:</a:t>
            </a:r>
          </a:p>
          <a:p>
            <a:pPr lvl="1"/>
            <a:r>
              <a:rPr lang="en-US" dirty="0"/>
              <a:t>n = 3, C = 20</a:t>
            </a:r>
          </a:p>
          <a:p>
            <a:pPr lvl="1"/>
            <a:r>
              <a:rPr lang="en-US" dirty="0"/>
              <a:t>weights = (18, 15, 10)</a:t>
            </a:r>
          </a:p>
          <a:p>
            <a:pPr lvl="1"/>
            <a:r>
              <a:rPr lang="en-US" dirty="0"/>
              <a:t>values = (25, 24, 15)</a:t>
            </a:r>
          </a:p>
          <a:p>
            <a:endParaRPr lang="en-US" dirty="0"/>
          </a:p>
          <a:p>
            <a:r>
              <a:rPr lang="en-US" dirty="0"/>
              <a:t>What answer do you get?</a:t>
            </a:r>
          </a:p>
          <a:p>
            <a:r>
              <a:rPr lang="en-US" dirty="0"/>
              <a:t>The optimal answer is: (0, 1, 0.5), total=31.5</a:t>
            </a:r>
          </a:p>
          <a:p>
            <a:pPr lvl="1"/>
            <a:r>
              <a:rPr lang="en-US" dirty="0"/>
              <a:t>Can you verify this?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Possible Greedy Rules for Knapsack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5604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Build up a partial solution by choosing x</a:t>
            </a:r>
            <a:r>
              <a:rPr lang="en-US" baseline="-25000" dirty="0"/>
              <a:t>i</a:t>
            </a:r>
            <a:r>
              <a:rPr lang="en-US" dirty="0"/>
              <a:t> for one item until knapsack is full (or no more items).  Which item to choose?</a:t>
            </a:r>
          </a:p>
          <a:p>
            <a:r>
              <a:rPr lang="en-US" dirty="0"/>
              <a:t>Maybe this:  take as much as possible of the remaining item that has largest value, v</a:t>
            </a:r>
            <a:r>
              <a:rPr lang="en-US" baseline="-25000" dirty="0"/>
              <a:t>i</a:t>
            </a:r>
          </a:p>
          <a:p>
            <a:r>
              <a:rPr lang="en-US" dirty="0"/>
              <a:t>Or maybe this: take as much as possible of the remaining items that has smallest weight,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endParaRPr lang="en-US" dirty="0"/>
          </a:p>
          <a:p>
            <a:r>
              <a:rPr lang="en-US" dirty="0"/>
              <a:t>Neither of these produce optimal values!  The one that does “combines” these two approaches.</a:t>
            </a:r>
          </a:p>
          <a:p>
            <a:pPr lvl="1"/>
            <a:r>
              <a:rPr lang="en-US" dirty="0"/>
              <a:t>Use ratio of profit-to-weight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Example Knapsack 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662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 this example: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 = 3, C = 20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weights = (18, 15, 10)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values = (25, 24, 15)</a:t>
            </a:r>
          </a:p>
          <a:p>
            <a:pPr algn="l">
              <a:lnSpc>
                <a:spcPct val="90000"/>
              </a:lnSpc>
            </a:pPr>
            <a:r>
              <a:rPr lang="en-US" dirty="0"/>
              <a:t>Ratios	= (25/18, 24/15, 15/10)</a:t>
            </a:r>
            <a:br>
              <a:rPr lang="en-US" dirty="0"/>
            </a:br>
            <a:r>
              <a:rPr lang="en-US" dirty="0"/>
              <a:t>           	= (1.39, 1.6, 1.5)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optimal answer is: (0, 1, 0.5)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knapsack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67056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/>
              <a:t>continuous_knapsack</a:t>
            </a:r>
            <a:r>
              <a:rPr lang="en-US" dirty="0"/>
              <a:t>(a, C)</a:t>
            </a:r>
          </a:p>
          <a:p>
            <a:pPr>
              <a:buNone/>
            </a:pPr>
            <a:r>
              <a:rPr lang="en-US" dirty="0"/>
              <a:t>	n = </a:t>
            </a:r>
            <a:r>
              <a:rPr lang="en-US" dirty="0" err="1"/>
              <a:t>a.last</a:t>
            </a:r>
            <a:endParaRPr lang="en-US" dirty="0"/>
          </a:p>
          <a:p>
            <a:pPr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= 1 to n</a:t>
            </a:r>
          </a:p>
          <a:p>
            <a:pPr>
              <a:buNone/>
            </a:pPr>
            <a:r>
              <a:rPr lang="en-US" dirty="0"/>
              <a:t>		ratio[</a:t>
            </a:r>
            <a:r>
              <a:rPr lang="en-US" dirty="0" err="1"/>
              <a:t>i</a:t>
            </a:r>
            <a:r>
              <a:rPr lang="en-US" dirty="0"/>
              <a:t>] = a[</a:t>
            </a:r>
            <a:r>
              <a:rPr lang="en-US" dirty="0" err="1"/>
              <a:t>i</a:t>
            </a:r>
            <a:r>
              <a:rPr lang="en-US" dirty="0"/>
              <a:t>].p / a[</a:t>
            </a:r>
            <a:r>
              <a:rPr lang="en-US" dirty="0" err="1"/>
              <a:t>i</a:t>
            </a:r>
            <a:r>
              <a:rPr lang="en-US" dirty="0"/>
              <a:t>].w</a:t>
            </a:r>
          </a:p>
          <a:p>
            <a:pPr>
              <a:buNone/>
            </a:pPr>
            <a:r>
              <a:rPr lang="en-US" dirty="0"/>
              <a:t>	sort (</a:t>
            </a:r>
            <a:r>
              <a:rPr lang="en-US" dirty="0" err="1"/>
              <a:t>a,ratio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weight = 0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1</a:t>
            </a:r>
          </a:p>
          <a:p>
            <a:pPr>
              <a:buNone/>
            </a:pPr>
            <a:r>
              <a:rPr lang="en-US" dirty="0"/>
              <a:t>	while ( </a:t>
            </a:r>
            <a:r>
              <a:rPr lang="en-US" dirty="0" err="1"/>
              <a:t>i</a:t>
            </a:r>
            <a:r>
              <a:rPr lang="en-US" dirty="0"/>
              <a:t> ≤ n &amp;&amp; weight &lt; C )</a:t>
            </a:r>
          </a:p>
          <a:p>
            <a:pPr>
              <a:buNone/>
            </a:pPr>
            <a:r>
              <a:rPr lang="en-US" dirty="0"/>
              <a:t>		if ( weight + a[</a:t>
            </a:r>
            <a:r>
              <a:rPr lang="en-US" dirty="0" err="1"/>
              <a:t>i</a:t>
            </a:r>
            <a:r>
              <a:rPr lang="en-US" dirty="0"/>
              <a:t>].w ≤ C )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 err="1"/>
              <a:t>println</a:t>
            </a:r>
            <a:r>
              <a:rPr lang="en-US" dirty="0"/>
              <a:t> (“select all of object “ + a[</a:t>
            </a:r>
            <a:r>
              <a:rPr lang="en-US" dirty="0" err="1"/>
              <a:t>i</a:t>
            </a:r>
            <a:r>
              <a:rPr lang="en-US" dirty="0"/>
              <a:t>].id)</a:t>
            </a:r>
          </a:p>
          <a:p>
            <a:pPr>
              <a:buNone/>
            </a:pPr>
            <a:r>
              <a:rPr lang="en-US" dirty="0"/>
              <a:t>			weight = weight + a[</a:t>
            </a:r>
            <a:r>
              <a:rPr lang="en-US" dirty="0" err="1"/>
              <a:t>i</a:t>
            </a:r>
            <a:r>
              <a:rPr lang="en-US" dirty="0"/>
              <a:t>].w</a:t>
            </a:r>
          </a:p>
          <a:p>
            <a:pPr>
              <a:buNone/>
            </a:pPr>
            <a:r>
              <a:rPr lang="en-US" dirty="0"/>
              <a:t>		else</a:t>
            </a:r>
          </a:p>
          <a:p>
            <a:pPr>
              <a:buNone/>
            </a:pPr>
            <a:r>
              <a:rPr lang="en-US" dirty="0"/>
              <a:t>			r = (C – weight) / a[</a:t>
            </a:r>
            <a:r>
              <a:rPr lang="en-US" dirty="0" err="1"/>
              <a:t>i</a:t>
            </a:r>
            <a:r>
              <a:rPr lang="en-US" dirty="0"/>
              <a:t>].w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 err="1"/>
              <a:t>println</a:t>
            </a:r>
            <a:r>
              <a:rPr lang="en-US" dirty="0"/>
              <a:t> (“select “ + r + “ of object “ + a[</a:t>
            </a:r>
            <a:r>
              <a:rPr lang="en-US" dirty="0" err="1"/>
              <a:t>i</a:t>
            </a:r>
            <a:r>
              <a:rPr lang="en-US" dirty="0"/>
              <a:t>].id)</a:t>
            </a:r>
          </a:p>
          <a:p>
            <a:pPr>
              <a:buNone/>
            </a:pPr>
            <a:r>
              <a:rPr lang="en-US" dirty="0"/>
              <a:t>			weight = C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i</a:t>
            </a:r>
            <a:r>
              <a:rPr lang="en-US" dirty="0"/>
              <a:t>++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is an array containing the items to be put into the knapsack.  Each element has the following fields:</a:t>
            </a:r>
          </a:p>
          <a:p>
            <a:pPr lvl="1"/>
            <a:r>
              <a:rPr lang="en-US" dirty="0"/>
              <a:t>p: the profit for that item</a:t>
            </a:r>
          </a:p>
          <a:p>
            <a:pPr lvl="1"/>
            <a:r>
              <a:rPr lang="en-US" dirty="0"/>
              <a:t>w: the weight for that item</a:t>
            </a:r>
          </a:p>
          <a:p>
            <a:pPr lvl="1"/>
            <a:r>
              <a:rPr lang="en-US" dirty="0"/>
              <a:t>id: the identifier for that item</a:t>
            </a:r>
          </a:p>
          <a:p>
            <a:r>
              <a:rPr lang="en-US" dirty="0"/>
              <a:t>C is the capacity of the knapsack</a:t>
            </a:r>
          </a:p>
          <a:p>
            <a:r>
              <a:rPr lang="en-US" dirty="0"/>
              <a:t>What is the running time?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it’s correct?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Proof time!!!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board --&gt;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of 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Coin change</a:t>
            </a:r>
          </a:p>
          <a:p>
            <a:r>
              <a:rPr lang="en-US" dirty="0"/>
              <a:t>Knapsack algorithm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/>
              <a:t>Prim’s MST</a:t>
            </a:r>
          </a:p>
          <a:p>
            <a:r>
              <a:rPr lang="en-US" dirty="0" err="1"/>
              <a:t>Kruskal’s</a:t>
            </a:r>
            <a:r>
              <a:rPr lang="en-US" dirty="0"/>
              <a:t> MST</a:t>
            </a:r>
          </a:p>
          <a:p>
            <a:r>
              <a:rPr lang="en-US" dirty="0" err="1"/>
              <a:t>Dijkstra’s</a:t>
            </a:r>
            <a:r>
              <a:rPr lang="en-US" dirty="0"/>
              <a:t> shortest path</a:t>
            </a:r>
          </a:p>
          <a:p>
            <a:r>
              <a:rPr lang="en-US" dirty="0"/>
              <a:t>Huffman Codes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it’s correct?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Proof time!!!</a:t>
            </a:r>
          </a:p>
          <a:p>
            <a:endParaRPr lang="en-US" dirty="0"/>
          </a:p>
        </p:txBody>
      </p:sp>
      <p:pic>
        <p:nvPicPr>
          <p:cNvPr id="1026" name="Picture 2" descr="C:\Users\mrf8t\Desktop\knapsack_proo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57350"/>
            <a:ext cx="7183722" cy="4743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MST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Prim’s algorithm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b="1">
                <a:solidFill>
                  <a:srgbClr val="FF0000"/>
                </a:solidFill>
              </a:rPr>
              <a:t>Idea</a:t>
            </a:r>
            <a:r>
              <a:rPr lang="en-US"/>
              <a:t>: Grow a tree by adding an edge from the “known” vertices to the “unknown” vertices.  Pick the edge with the smallest weight.</a:t>
            </a:r>
          </a:p>
        </p:txBody>
      </p:sp>
      <p:sp>
        <p:nvSpPr>
          <p:cNvPr id="65540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320800" y="3429000"/>
            <a:ext cx="5805488" cy="2400300"/>
          </a:xfrm>
          <a:custGeom>
            <a:avLst/>
            <a:gdLst>
              <a:gd name="T0" fmla="*/ 2147483647 w 2743"/>
              <a:gd name="T1" fmla="*/ 2147483647 h 1099"/>
              <a:gd name="T2" fmla="*/ 2147483647 w 2743"/>
              <a:gd name="T3" fmla="*/ 2147483647 h 1099"/>
              <a:gd name="T4" fmla="*/ 2147483647 w 2743"/>
              <a:gd name="T5" fmla="*/ 2147483647 h 1099"/>
              <a:gd name="T6" fmla="*/ 2147483647 w 2743"/>
              <a:gd name="T7" fmla="*/ 2147483647 h 1099"/>
              <a:gd name="T8" fmla="*/ 2147483647 w 2743"/>
              <a:gd name="T9" fmla="*/ 2147483647 h 1099"/>
              <a:gd name="T10" fmla="*/ 2147483647 w 2743"/>
              <a:gd name="T11" fmla="*/ 2147483647 h 1099"/>
              <a:gd name="T12" fmla="*/ 2147483647 w 2743"/>
              <a:gd name="T13" fmla="*/ 2147483647 h 1099"/>
              <a:gd name="T14" fmla="*/ 2147483647 w 2743"/>
              <a:gd name="T15" fmla="*/ 2147483647 h 1099"/>
              <a:gd name="T16" fmla="*/ 2147483647 w 2743"/>
              <a:gd name="T17" fmla="*/ 2147483647 h 1099"/>
              <a:gd name="T18" fmla="*/ 2147483647 w 2743"/>
              <a:gd name="T19" fmla="*/ 2147483647 h 1099"/>
              <a:gd name="T20" fmla="*/ 2147483647 w 2743"/>
              <a:gd name="T21" fmla="*/ 2147483647 h 1099"/>
              <a:gd name="T22" fmla="*/ 2147483647 w 2743"/>
              <a:gd name="T23" fmla="*/ 2147483647 h 1099"/>
              <a:gd name="T24" fmla="*/ 2147483647 w 2743"/>
              <a:gd name="T25" fmla="*/ 2147483647 h 1099"/>
              <a:gd name="T26" fmla="*/ 2147483647 w 2743"/>
              <a:gd name="T27" fmla="*/ 2147483647 h 1099"/>
              <a:gd name="T28" fmla="*/ 2147483647 w 2743"/>
              <a:gd name="T29" fmla="*/ 2147483647 h 1099"/>
              <a:gd name="T30" fmla="*/ 2147483647 w 2743"/>
              <a:gd name="T31" fmla="*/ 2147483647 h 1099"/>
              <a:gd name="T32" fmla="*/ 2147483647 w 2743"/>
              <a:gd name="T33" fmla="*/ 2147483647 h 1099"/>
              <a:gd name="T34" fmla="*/ 2147483647 w 2743"/>
              <a:gd name="T35" fmla="*/ 2147483647 h 1099"/>
              <a:gd name="T36" fmla="*/ 2147483647 w 2743"/>
              <a:gd name="T37" fmla="*/ 2147483647 h 1099"/>
              <a:gd name="T38" fmla="*/ 2147483647 w 2743"/>
              <a:gd name="T39" fmla="*/ 2147483647 h 1099"/>
              <a:gd name="T40" fmla="*/ 2147483647 w 2743"/>
              <a:gd name="T41" fmla="*/ 2147483647 h 1099"/>
              <a:gd name="T42" fmla="*/ 2147483647 w 2743"/>
              <a:gd name="T43" fmla="*/ 2147483647 h 1099"/>
              <a:gd name="T44" fmla="*/ 2147483647 w 2743"/>
              <a:gd name="T45" fmla="*/ 2147483647 h 1099"/>
              <a:gd name="T46" fmla="*/ 2147483647 w 2743"/>
              <a:gd name="T47" fmla="*/ 2147483647 h 1099"/>
              <a:gd name="T48" fmla="*/ 2147483647 w 2743"/>
              <a:gd name="T49" fmla="*/ 2147483647 h 1099"/>
              <a:gd name="T50" fmla="*/ 2147483647 w 2743"/>
              <a:gd name="T51" fmla="*/ 2147483647 h 1099"/>
              <a:gd name="T52" fmla="*/ 2147483647 w 2743"/>
              <a:gd name="T53" fmla="*/ 2147483647 h 1099"/>
              <a:gd name="T54" fmla="*/ 2147483647 w 2743"/>
              <a:gd name="T55" fmla="*/ 2147483647 h 1099"/>
              <a:gd name="T56" fmla="*/ 2147483647 w 2743"/>
              <a:gd name="T57" fmla="*/ 2147483647 h 1099"/>
              <a:gd name="T58" fmla="*/ 2147483647 w 2743"/>
              <a:gd name="T59" fmla="*/ 2147483647 h 1099"/>
              <a:gd name="T60" fmla="*/ 2147483647 w 2743"/>
              <a:gd name="T61" fmla="*/ 0 h 1099"/>
              <a:gd name="T62" fmla="*/ 2147483647 w 2743"/>
              <a:gd name="T63" fmla="*/ 2147483647 h 1099"/>
              <a:gd name="T64" fmla="*/ 2147483647 w 2743"/>
              <a:gd name="T65" fmla="*/ 2147483647 h 109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743"/>
              <a:gd name="T100" fmla="*/ 0 h 1099"/>
              <a:gd name="T101" fmla="*/ 2743 w 2743"/>
              <a:gd name="T102" fmla="*/ 1099 h 109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743" h="1099">
                <a:moveTo>
                  <a:pt x="1364" y="118"/>
                </a:moveTo>
                <a:cubicBezTo>
                  <a:pt x="1298" y="181"/>
                  <a:pt x="1176" y="207"/>
                  <a:pt x="1086" y="224"/>
                </a:cubicBezTo>
                <a:cubicBezTo>
                  <a:pt x="890" y="217"/>
                  <a:pt x="705" y="193"/>
                  <a:pt x="510" y="182"/>
                </a:cubicBezTo>
                <a:cubicBezTo>
                  <a:pt x="432" y="185"/>
                  <a:pt x="354" y="187"/>
                  <a:pt x="276" y="192"/>
                </a:cubicBezTo>
                <a:cubicBezTo>
                  <a:pt x="254" y="194"/>
                  <a:pt x="233" y="198"/>
                  <a:pt x="212" y="203"/>
                </a:cubicBezTo>
                <a:cubicBezTo>
                  <a:pt x="190" y="208"/>
                  <a:pt x="148" y="224"/>
                  <a:pt x="148" y="224"/>
                </a:cubicBezTo>
                <a:cubicBezTo>
                  <a:pt x="102" y="270"/>
                  <a:pt x="85" y="330"/>
                  <a:pt x="41" y="374"/>
                </a:cubicBezTo>
                <a:cubicBezTo>
                  <a:pt x="15" y="452"/>
                  <a:pt x="26" y="416"/>
                  <a:pt x="9" y="480"/>
                </a:cubicBezTo>
                <a:cubicBezTo>
                  <a:pt x="14" y="530"/>
                  <a:pt x="0" y="590"/>
                  <a:pt x="30" y="630"/>
                </a:cubicBezTo>
                <a:cubicBezTo>
                  <a:pt x="168" y="814"/>
                  <a:pt x="507" y="772"/>
                  <a:pt x="692" y="779"/>
                </a:cubicBezTo>
                <a:cubicBezTo>
                  <a:pt x="774" y="800"/>
                  <a:pt x="835" y="861"/>
                  <a:pt x="905" y="907"/>
                </a:cubicBezTo>
                <a:cubicBezTo>
                  <a:pt x="936" y="954"/>
                  <a:pt x="994" y="978"/>
                  <a:pt x="1044" y="1003"/>
                </a:cubicBezTo>
                <a:cubicBezTo>
                  <a:pt x="1143" y="1052"/>
                  <a:pt x="1200" y="1048"/>
                  <a:pt x="1310" y="1067"/>
                </a:cubicBezTo>
                <a:cubicBezTo>
                  <a:pt x="1385" y="1080"/>
                  <a:pt x="1458" y="1090"/>
                  <a:pt x="1534" y="1099"/>
                </a:cubicBezTo>
                <a:cubicBezTo>
                  <a:pt x="1587" y="1095"/>
                  <a:pt x="1641" y="1094"/>
                  <a:pt x="1694" y="1088"/>
                </a:cubicBezTo>
                <a:cubicBezTo>
                  <a:pt x="1722" y="1085"/>
                  <a:pt x="1744" y="1066"/>
                  <a:pt x="1769" y="1056"/>
                </a:cubicBezTo>
                <a:cubicBezTo>
                  <a:pt x="1860" y="1019"/>
                  <a:pt x="1947" y="978"/>
                  <a:pt x="2036" y="939"/>
                </a:cubicBezTo>
                <a:cubicBezTo>
                  <a:pt x="2103" y="910"/>
                  <a:pt x="2117" y="918"/>
                  <a:pt x="2196" y="907"/>
                </a:cubicBezTo>
                <a:cubicBezTo>
                  <a:pt x="2239" y="901"/>
                  <a:pt x="2324" y="886"/>
                  <a:pt x="2324" y="886"/>
                </a:cubicBezTo>
                <a:cubicBezTo>
                  <a:pt x="2359" y="862"/>
                  <a:pt x="2393" y="862"/>
                  <a:pt x="2430" y="843"/>
                </a:cubicBezTo>
                <a:cubicBezTo>
                  <a:pt x="2487" y="815"/>
                  <a:pt x="2539" y="777"/>
                  <a:pt x="2601" y="758"/>
                </a:cubicBezTo>
                <a:cubicBezTo>
                  <a:pt x="2639" y="718"/>
                  <a:pt x="2694" y="693"/>
                  <a:pt x="2718" y="640"/>
                </a:cubicBezTo>
                <a:cubicBezTo>
                  <a:pt x="2727" y="619"/>
                  <a:pt x="2740" y="576"/>
                  <a:pt x="2740" y="576"/>
                </a:cubicBezTo>
                <a:cubicBezTo>
                  <a:pt x="2727" y="416"/>
                  <a:pt x="2743" y="482"/>
                  <a:pt x="2708" y="374"/>
                </a:cubicBezTo>
                <a:cubicBezTo>
                  <a:pt x="2683" y="299"/>
                  <a:pt x="2588" y="244"/>
                  <a:pt x="2537" y="192"/>
                </a:cubicBezTo>
                <a:cubicBezTo>
                  <a:pt x="2521" y="176"/>
                  <a:pt x="2494" y="178"/>
                  <a:pt x="2473" y="171"/>
                </a:cubicBezTo>
                <a:cubicBezTo>
                  <a:pt x="2434" y="158"/>
                  <a:pt x="2451" y="141"/>
                  <a:pt x="2409" y="139"/>
                </a:cubicBezTo>
                <a:cubicBezTo>
                  <a:pt x="2288" y="132"/>
                  <a:pt x="2167" y="132"/>
                  <a:pt x="2046" y="128"/>
                </a:cubicBezTo>
                <a:cubicBezTo>
                  <a:pt x="1941" y="116"/>
                  <a:pt x="1848" y="87"/>
                  <a:pt x="1748" y="54"/>
                </a:cubicBezTo>
                <a:cubicBezTo>
                  <a:pt x="1646" y="21"/>
                  <a:pt x="1791" y="70"/>
                  <a:pt x="1684" y="22"/>
                </a:cubicBezTo>
                <a:cubicBezTo>
                  <a:pt x="1663" y="13"/>
                  <a:pt x="1620" y="0"/>
                  <a:pt x="1620" y="0"/>
                </a:cubicBezTo>
                <a:cubicBezTo>
                  <a:pt x="1568" y="11"/>
                  <a:pt x="1520" y="26"/>
                  <a:pt x="1470" y="43"/>
                </a:cubicBezTo>
                <a:cubicBezTo>
                  <a:pt x="1441" y="53"/>
                  <a:pt x="1399" y="100"/>
                  <a:pt x="1364" y="11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1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32000" y="34290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65542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52800" y="428625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60800" y="49149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064000" y="417195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Oval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368800" y="45720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Oval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876800" y="48006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Oval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775200" y="42291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548" name="AutoShape 12"/>
          <p:cNvCxnSpPr>
            <a:cxnSpLocks noChangeShapeType="1"/>
            <a:stCxn id="65542" idx="6"/>
            <a:endCxn id="65544" idx="3"/>
          </p:cNvCxnSpPr>
          <p:nvPr>
            <p:custDataLst>
              <p:tags r:id="rId11"/>
            </p:custDataLst>
          </p:nvPr>
        </p:nvCxnSpPr>
        <p:spPr bwMode="auto">
          <a:xfrm flipV="1">
            <a:off x="3556000" y="4268788"/>
            <a:ext cx="538163" cy="746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49" name="AutoShape 13"/>
          <p:cNvCxnSpPr>
            <a:cxnSpLocks noChangeShapeType="1"/>
            <a:stCxn id="65544" idx="5"/>
            <a:endCxn id="65547" idx="2"/>
          </p:cNvCxnSpPr>
          <p:nvPr>
            <p:custDataLst>
              <p:tags r:id="rId12"/>
            </p:custDataLst>
          </p:nvPr>
        </p:nvCxnSpPr>
        <p:spPr bwMode="auto">
          <a:xfrm>
            <a:off x="4237038" y="4268788"/>
            <a:ext cx="538162" cy="1746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0" name="AutoShape 14"/>
          <p:cNvCxnSpPr>
            <a:cxnSpLocks noChangeShapeType="1"/>
            <a:stCxn id="65545" idx="7"/>
            <a:endCxn id="65547" idx="5"/>
          </p:cNvCxnSpPr>
          <p:nvPr>
            <p:custDataLst>
              <p:tags r:id="rId13"/>
            </p:custDataLst>
          </p:nvPr>
        </p:nvCxnSpPr>
        <p:spPr bwMode="auto">
          <a:xfrm flipV="1">
            <a:off x="4541838" y="4325938"/>
            <a:ext cx="406400" cy="263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1" name="AutoShape 15"/>
          <p:cNvCxnSpPr>
            <a:cxnSpLocks noChangeShapeType="1"/>
            <a:stCxn id="65546" idx="0"/>
            <a:endCxn id="65545" idx="5"/>
          </p:cNvCxnSpPr>
          <p:nvPr>
            <p:custDataLst>
              <p:tags r:id="rId14"/>
            </p:custDataLst>
          </p:nvPr>
        </p:nvCxnSpPr>
        <p:spPr bwMode="auto">
          <a:xfrm flipH="1" flipV="1">
            <a:off x="4541838" y="4668838"/>
            <a:ext cx="436562" cy="13176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2" name="AutoShape 16"/>
          <p:cNvCxnSpPr>
            <a:cxnSpLocks noChangeShapeType="1"/>
            <a:stCxn id="65547" idx="6"/>
            <a:endCxn id="65554" idx="2"/>
          </p:cNvCxnSpPr>
          <p:nvPr>
            <p:custDataLst>
              <p:tags r:id="rId15"/>
            </p:custDataLst>
          </p:nvPr>
        </p:nvCxnSpPr>
        <p:spPr bwMode="auto">
          <a:xfrm>
            <a:off x="4978400" y="4286250"/>
            <a:ext cx="914400" cy="57150"/>
          </a:xfrm>
          <a:prstGeom prst="straightConnector1">
            <a:avLst/>
          </a:prstGeom>
          <a:noFill/>
          <a:ln w="31750">
            <a:solidFill>
              <a:srgbClr val="339933"/>
            </a:solidFill>
            <a:round/>
            <a:headEnd/>
            <a:tailEnd/>
          </a:ln>
        </p:spPr>
      </p:cxnSp>
      <p:cxnSp>
        <p:nvCxnSpPr>
          <p:cNvPr id="65553" name="AutoShape 17"/>
          <p:cNvCxnSpPr>
            <a:cxnSpLocks noChangeShapeType="1"/>
            <a:stCxn id="65543" idx="7"/>
            <a:endCxn id="65545" idx="3"/>
          </p:cNvCxnSpPr>
          <p:nvPr>
            <p:custDataLst>
              <p:tags r:id="rId16"/>
            </p:custDataLst>
          </p:nvPr>
        </p:nvCxnSpPr>
        <p:spPr bwMode="auto">
          <a:xfrm flipV="1">
            <a:off x="4033838" y="4668838"/>
            <a:ext cx="365125" cy="263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54" name="Oval 1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892800" y="4286250"/>
            <a:ext cx="2032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5" name="Freeform 19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3035300" y="4048125"/>
            <a:ext cx="2432050" cy="1108075"/>
          </a:xfrm>
          <a:custGeom>
            <a:avLst/>
            <a:gdLst>
              <a:gd name="T0" fmla="*/ 2147483647 w 1149"/>
              <a:gd name="T1" fmla="*/ 2147483647 h 931"/>
              <a:gd name="T2" fmla="*/ 2147483647 w 1149"/>
              <a:gd name="T3" fmla="*/ 2147483647 h 931"/>
              <a:gd name="T4" fmla="*/ 2147483647 w 1149"/>
              <a:gd name="T5" fmla="*/ 2147483647 h 931"/>
              <a:gd name="T6" fmla="*/ 2147483647 w 1149"/>
              <a:gd name="T7" fmla="*/ 2147483647 h 931"/>
              <a:gd name="T8" fmla="*/ 2147483647 w 1149"/>
              <a:gd name="T9" fmla="*/ 2147483647 h 931"/>
              <a:gd name="T10" fmla="*/ 2147483647 w 1149"/>
              <a:gd name="T11" fmla="*/ 2147483647 h 931"/>
              <a:gd name="T12" fmla="*/ 2147483647 w 1149"/>
              <a:gd name="T13" fmla="*/ 2147483647 h 931"/>
              <a:gd name="T14" fmla="*/ 2147483647 w 1149"/>
              <a:gd name="T15" fmla="*/ 2147483647 h 931"/>
              <a:gd name="T16" fmla="*/ 2147483647 w 1149"/>
              <a:gd name="T17" fmla="*/ 2147483647 h 931"/>
              <a:gd name="T18" fmla="*/ 2147483647 w 1149"/>
              <a:gd name="T19" fmla="*/ 2147483647 h 931"/>
              <a:gd name="T20" fmla="*/ 2147483647 w 1149"/>
              <a:gd name="T21" fmla="*/ 2147483647 h 931"/>
              <a:gd name="T22" fmla="*/ 2147483647 w 1149"/>
              <a:gd name="T23" fmla="*/ 2147483647 h 931"/>
              <a:gd name="T24" fmla="*/ 2147483647 w 1149"/>
              <a:gd name="T25" fmla="*/ 2147483647 h 931"/>
              <a:gd name="T26" fmla="*/ 2147483647 w 1149"/>
              <a:gd name="T27" fmla="*/ 2147483647 h 931"/>
              <a:gd name="T28" fmla="*/ 2147483647 w 1149"/>
              <a:gd name="T29" fmla="*/ 2147483647 h 931"/>
              <a:gd name="T30" fmla="*/ 2147483647 w 1149"/>
              <a:gd name="T31" fmla="*/ 2147483647 h 931"/>
              <a:gd name="T32" fmla="*/ 2147483647 w 1149"/>
              <a:gd name="T33" fmla="*/ 2147483647 h 931"/>
              <a:gd name="T34" fmla="*/ 2147483647 w 1149"/>
              <a:gd name="T35" fmla="*/ 2147483647 h 931"/>
              <a:gd name="T36" fmla="*/ 2147483647 w 1149"/>
              <a:gd name="T37" fmla="*/ 2147483647 h 931"/>
              <a:gd name="T38" fmla="*/ 2147483647 w 1149"/>
              <a:gd name="T39" fmla="*/ 2147483647 h 931"/>
              <a:gd name="T40" fmla="*/ 2147483647 w 1149"/>
              <a:gd name="T41" fmla="*/ 2147483647 h 931"/>
              <a:gd name="T42" fmla="*/ 2147483647 w 1149"/>
              <a:gd name="T43" fmla="*/ 2147483647 h 931"/>
              <a:gd name="T44" fmla="*/ 2147483647 w 1149"/>
              <a:gd name="T45" fmla="*/ 2147483647 h 931"/>
              <a:gd name="T46" fmla="*/ 2147483647 w 1149"/>
              <a:gd name="T47" fmla="*/ 2147483647 h 931"/>
              <a:gd name="T48" fmla="*/ 2147483647 w 1149"/>
              <a:gd name="T49" fmla="*/ 2147483647 h 931"/>
              <a:gd name="T50" fmla="*/ 2147483647 w 1149"/>
              <a:gd name="T51" fmla="*/ 2147483647 h 931"/>
              <a:gd name="T52" fmla="*/ 2147483647 w 1149"/>
              <a:gd name="T53" fmla="*/ 2147483647 h 931"/>
              <a:gd name="T54" fmla="*/ 2147483647 w 1149"/>
              <a:gd name="T55" fmla="*/ 2147483647 h 931"/>
              <a:gd name="T56" fmla="*/ 2147483647 w 1149"/>
              <a:gd name="T57" fmla="*/ 2147483647 h 931"/>
              <a:gd name="T58" fmla="*/ 2147483647 w 1149"/>
              <a:gd name="T59" fmla="*/ 2147483647 h 931"/>
              <a:gd name="T60" fmla="*/ 2147483647 w 1149"/>
              <a:gd name="T61" fmla="*/ 2147483647 h 931"/>
              <a:gd name="T62" fmla="*/ 2147483647 w 1149"/>
              <a:gd name="T63" fmla="*/ 2147483647 h 931"/>
              <a:gd name="T64" fmla="*/ 2147483647 w 1149"/>
              <a:gd name="T65" fmla="*/ 2147483647 h 931"/>
              <a:gd name="T66" fmla="*/ 2147483647 w 1149"/>
              <a:gd name="T67" fmla="*/ 2147483647 h 931"/>
              <a:gd name="T68" fmla="*/ 2147483647 w 1149"/>
              <a:gd name="T69" fmla="*/ 2147483647 h 931"/>
              <a:gd name="T70" fmla="*/ 2147483647 w 1149"/>
              <a:gd name="T71" fmla="*/ 2147483647 h 93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149"/>
              <a:gd name="T109" fmla="*/ 0 h 931"/>
              <a:gd name="T110" fmla="*/ 1149 w 1149"/>
              <a:gd name="T111" fmla="*/ 931 h 931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149" h="931">
                <a:moveTo>
                  <a:pt x="433" y="67"/>
                </a:moveTo>
                <a:cubicBezTo>
                  <a:pt x="454" y="0"/>
                  <a:pt x="457" y="26"/>
                  <a:pt x="326" y="45"/>
                </a:cubicBezTo>
                <a:cubicBezTo>
                  <a:pt x="275" y="52"/>
                  <a:pt x="186" y="62"/>
                  <a:pt x="134" y="88"/>
                </a:cubicBezTo>
                <a:cubicBezTo>
                  <a:pt x="93" y="109"/>
                  <a:pt x="66" y="148"/>
                  <a:pt x="27" y="173"/>
                </a:cubicBezTo>
                <a:cubicBezTo>
                  <a:pt x="2" y="250"/>
                  <a:pt x="0" y="222"/>
                  <a:pt x="17" y="301"/>
                </a:cubicBezTo>
                <a:cubicBezTo>
                  <a:pt x="19" y="312"/>
                  <a:pt x="18" y="326"/>
                  <a:pt x="27" y="333"/>
                </a:cubicBezTo>
                <a:cubicBezTo>
                  <a:pt x="45" y="346"/>
                  <a:pt x="70" y="348"/>
                  <a:pt x="91" y="355"/>
                </a:cubicBezTo>
                <a:cubicBezTo>
                  <a:pt x="102" y="359"/>
                  <a:pt x="123" y="365"/>
                  <a:pt x="123" y="365"/>
                </a:cubicBezTo>
                <a:cubicBezTo>
                  <a:pt x="346" y="357"/>
                  <a:pt x="337" y="369"/>
                  <a:pt x="475" y="333"/>
                </a:cubicBezTo>
                <a:cubicBezTo>
                  <a:pt x="525" y="337"/>
                  <a:pt x="578" y="326"/>
                  <a:pt x="625" y="344"/>
                </a:cubicBezTo>
                <a:cubicBezTo>
                  <a:pt x="639" y="349"/>
                  <a:pt x="618" y="373"/>
                  <a:pt x="614" y="387"/>
                </a:cubicBezTo>
                <a:cubicBezTo>
                  <a:pt x="602" y="429"/>
                  <a:pt x="611" y="416"/>
                  <a:pt x="571" y="429"/>
                </a:cubicBezTo>
                <a:cubicBezTo>
                  <a:pt x="508" y="495"/>
                  <a:pt x="398" y="522"/>
                  <a:pt x="347" y="600"/>
                </a:cubicBezTo>
                <a:cubicBezTo>
                  <a:pt x="328" y="629"/>
                  <a:pt x="308" y="664"/>
                  <a:pt x="294" y="696"/>
                </a:cubicBezTo>
                <a:cubicBezTo>
                  <a:pt x="285" y="717"/>
                  <a:pt x="273" y="760"/>
                  <a:pt x="273" y="760"/>
                </a:cubicBezTo>
                <a:cubicBezTo>
                  <a:pt x="282" y="881"/>
                  <a:pt x="251" y="906"/>
                  <a:pt x="347" y="931"/>
                </a:cubicBezTo>
                <a:cubicBezTo>
                  <a:pt x="444" y="906"/>
                  <a:pt x="405" y="918"/>
                  <a:pt x="465" y="899"/>
                </a:cubicBezTo>
                <a:cubicBezTo>
                  <a:pt x="504" y="858"/>
                  <a:pt x="489" y="849"/>
                  <a:pt x="550" y="835"/>
                </a:cubicBezTo>
                <a:cubicBezTo>
                  <a:pt x="583" y="802"/>
                  <a:pt x="608" y="764"/>
                  <a:pt x="646" y="739"/>
                </a:cubicBezTo>
                <a:cubicBezTo>
                  <a:pt x="650" y="728"/>
                  <a:pt x="649" y="715"/>
                  <a:pt x="657" y="707"/>
                </a:cubicBezTo>
                <a:cubicBezTo>
                  <a:pt x="687" y="677"/>
                  <a:pt x="729" y="712"/>
                  <a:pt x="753" y="728"/>
                </a:cubicBezTo>
                <a:cubicBezTo>
                  <a:pt x="818" y="827"/>
                  <a:pt x="905" y="844"/>
                  <a:pt x="1009" y="877"/>
                </a:cubicBezTo>
                <a:cubicBezTo>
                  <a:pt x="1123" y="840"/>
                  <a:pt x="1047" y="884"/>
                  <a:pt x="1083" y="824"/>
                </a:cubicBezTo>
                <a:cubicBezTo>
                  <a:pt x="1088" y="815"/>
                  <a:pt x="1098" y="810"/>
                  <a:pt x="1105" y="803"/>
                </a:cubicBezTo>
                <a:cubicBezTo>
                  <a:pt x="1122" y="728"/>
                  <a:pt x="1134" y="643"/>
                  <a:pt x="1083" y="579"/>
                </a:cubicBezTo>
                <a:cubicBezTo>
                  <a:pt x="1051" y="539"/>
                  <a:pt x="1014" y="531"/>
                  <a:pt x="966" y="515"/>
                </a:cubicBezTo>
                <a:cubicBezTo>
                  <a:pt x="955" y="511"/>
                  <a:pt x="934" y="504"/>
                  <a:pt x="934" y="504"/>
                </a:cubicBezTo>
                <a:cubicBezTo>
                  <a:pt x="899" y="451"/>
                  <a:pt x="915" y="409"/>
                  <a:pt x="966" y="376"/>
                </a:cubicBezTo>
                <a:cubicBezTo>
                  <a:pt x="990" y="340"/>
                  <a:pt x="1000" y="326"/>
                  <a:pt x="1041" y="312"/>
                </a:cubicBezTo>
                <a:cubicBezTo>
                  <a:pt x="1063" y="279"/>
                  <a:pt x="1088" y="265"/>
                  <a:pt x="1115" y="237"/>
                </a:cubicBezTo>
                <a:cubicBezTo>
                  <a:pt x="1132" y="187"/>
                  <a:pt x="1149" y="177"/>
                  <a:pt x="1126" y="131"/>
                </a:cubicBezTo>
                <a:cubicBezTo>
                  <a:pt x="1103" y="84"/>
                  <a:pt x="978" y="73"/>
                  <a:pt x="934" y="67"/>
                </a:cubicBezTo>
                <a:cubicBezTo>
                  <a:pt x="902" y="63"/>
                  <a:pt x="870" y="59"/>
                  <a:pt x="838" y="56"/>
                </a:cubicBezTo>
                <a:cubicBezTo>
                  <a:pt x="788" y="52"/>
                  <a:pt x="739" y="49"/>
                  <a:pt x="689" y="45"/>
                </a:cubicBezTo>
                <a:cubicBezTo>
                  <a:pt x="628" y="35"/>
                  <a:pt x="568" y="23"/>
                  <a:pt x="507" y="13"/>
                </a:cubicBezTo>
                <a:cubicBezTo>
                  <a:pt x="467" y="19"/>
                  <a:pt x="378" y="12"/>
                  <a:pt x="433" y="67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6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892800" y="39433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339933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65557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176963" y="5575300"/>
            <a:ext cx="10763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known</a:t>
            </a:r>
          </a:p>
        </p:txBody>
      </p:sp>
      <p:sp>
        <p:nvSpPr>
          <p:cNvPr id="65558" name="Line 22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 flipV="1">
            <a:off x="5384800" y="5086350"/>
            <a:ext cx="812800" cy="571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Prim’s Algorithm for MST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Pick one node as the root,</a:t>
            </a:r>
          </a:p>
          <a:p>
            <a:pPr eaLnBrk="1" hangingPunct="1"/>
            <a:r>
              <a:rPr lang="en-US"/>
              <a:t>Incrementally add edges that connect a “new” vertex to the tree.</a:t>
            </a:r>
          </a:p>
          <a:p>
            <a:pPr eaLnBrk="1" hangingPunct="1"/>
            <a:r>
              <a:rPr lang="en-US"/>
              <a:t>Pick the edge (u,v) where:</a:t>
            </a:r>
          </a:p>
          <a:p>
            <a:pPr lvl="1" eaLnBrk="1" hangingPunct="1"/>
            <a:r>
              <a:rPr lang="en-US"/>
              <a:t>u is in the tree, v is not AND </a:t>
            </a:r>
          </a:p>
          <a:p>
            <a:pPr lvl="1" eaLnBrk="1" hangingPunct="1"/>
            <a:r>
              <a:rPr lang="en-US"/>
              <a:t>where the edge weight is the smallest of all edges (where u is in the tree and v is not).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/>
              <a:t>MST</a:t>
            </a:r>
          </a:p>
        </p:txBody>
      </p:sp>
      <p:sp>
        <p:nvSpPr>
          <p:cNvPr id="67587" name="Oval 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2586038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</a:p>
        </p:txBody>
      </p:sp>
      <p:sp>
        <p:nvSpPr>
          <p:cNvPr id="67588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429000" y="43799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</a:p>
        </p:txBody>
      </p:sp>
      <p:sp>
        <p:nvSpPr>
          <p:cNvPr id="67589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3903663" y="1570038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67590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04800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67591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518025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</a:p>
        </p:txBody>
      </p:sp>
      <p:cxnSp>
        <p:nvCxnSpPr>
          <p:cNvPr id="67592" name="AutoShape 8"/>
          <p:cNvCxnSpPr>
            <a:cxnSpLocks noChangeShapeType="1"/>
            <a:stCxn id="67603" idx="5"/>
            <a:endCxn id="67587" idx="1"/>
          </p:cNvCxnSpPr>
          <p:nvPr>
            <p:custDataLst>
              <p:tags r:id="rId7"/>
            </p:custDataLst>
          </p:nvPr>
        </p:nvCxnSpPr>
        <p:spPr bwMode="auto">
          <a:xfrm>
            <a:off x="928688" y="2098675"/>
            <a:ext cx="1735137" cy="711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3" name="AutoShape 9"/>
          <p:cNvCxnSpPr>
            <a:cxnSpLocks noChangeShapeType="1"/>
            <a:stCxn id="67587" idx="5"/>
            <a:endCxn id="67588" idx="2"/>
          </p:cNvCxnSpPr>
          <p:nvPr>
            <p:custDataLst>
              <p:tags r:id="rId8"/>
            </p:custDataLst>
          </p:nvPr>
        </p:nvCxnSpPr>
        <p:spPr bwMode="auto">
          <a:xfrm>
            <a:off x="3035300" y="3198813"/>
            <a:ext cx="374650" cy="14303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4" name="AutoShape 10"/>
          <p:cNvCxnSpPr>
            <a:cxnSpLocks noChangeShapeType="1"/>
            <a:stCxn id="67587" idx="6"/>
            <a:endCxn id="67591" idx="2"/>
          </p:cNvCxnSpPr>
          <p:nvPr>
            <p:custDataLst>
              <p:tags r:id="rId9"/>
            </p:custDataLst>
          </p:nvPr>
        </p:nvCxnSpPr>
        <p:spPr bwMode="auto">
          <a:xfrm>
            <a:off x="3132138" y="3005138"/>
            <a:ext cx="13668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5" name="AutoShape 11"/>
          <p:cNvCxnSpPr>
            <a:cxnSpLocks noChangeShapeType="1"/>
            <a:stCxn id="67598" idx="6"/>
            <a:endCxn id="67588" idx="2"/>
          </p:cNvCxnSpPr>
          <p:nvPr>
            <p:custDataLst>
              <p:tags r:id="rId10"/>
            </p:custDataLst>
          </p:nvPr>
        </p:nvCxnSpPr>
        <p:spPr bwMode="auto">
          <a:xfrm>
            <a:off x="2166938" y="4629150"/>
            <a:ext cx="124301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6" name="AutoShape 12"/>
          <p:cNvCxnSpPr>
            <a:cxnSpLocks noChangeShapeType="1"/>
            <a:stCxn id="67603" idx="4"/>
            <a:endCxn id="67590" idx="0"/>
          </p:cNvCxnSpPr>
          <p:nvPr>
            <p:custDataLst>
              <p:tags r:id="rId11"/>
            </p:custDataLst>
          </p:nvPr>
        </p:nvCxnSpPr>
        <p:spPr bwMode="auto">
          <a:xfrm flipH="1">
            <a:off x="568325" y="2171700"/>
            <a:ext cx="174625" cy="565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7" name="AutoShape 13"/>
          <p:cNvCxnSpPr>
            <a:cxnSpLocks noChangeShapeType="1"/>
            <a:stCxn id="67590" idx="5"/>
            <a:endCxn id="67598" idx="1"/>
          </p:cNvCxnSpPr>
          <p:nvPr>
            <p:custDataLst>
              <p:tags r:id="rId12"/>
            </p:custDataLst>
          </p:nvPr>
        </p:nvCxnSpPr>
        <p:spPr bwMode="auto">
          <a:xfrm>
            <a:off x="754063" y="3198813"/>
            <a:ext cx="944562" cy="1235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598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1620838" y="43799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</a:p>
        </p:txBody>
      </p:sp>
      <p:cxnSp>
        <p:nvCxnSpPr>
          <p:cNvPr id="67599" name="AutoShape 15"/>
          <p:cNvCxnSpPr>
            <a:cxnSpLocks noChangeShapeType="1"/>
            <a:stCxn id="67587" idx="3"/>
            <a:endCxn id="67598" idx="0"/>
          </p:cNvCxnSpPr>
          <p:nvPr>
            <p:custDataLst>
              <p:tags r:id="rId14"/>
            </p:custDataLst>
          </p:nvPr>
        </p:nvCxnSpPr>
        <p:spPr bwMode="auto">
          <a:xfrm flipH="1">
            <a:off x="1884363" y="3198813"/>
            <a:ext cx="779462" cy="1162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0" name="AutoShape 16"/>
          <p:cNvCxnSpPr>
            <a:cxnSpLocks noChangeShapeType="1"/>
            <a:stCxn id="67591" idx="0"/>
            <a:endCxn id="67589" idx="5"/>
          </p:cNvCxnSpPr>
          <p:nvPr>
            <p:custDataLst>
              <p:tags r:id="rId15"/>
            </p:custDataLst>
          </p:nvPr>
        </p:nvCxnSpPr>
        <p:spPr bwMode="auto">
          <a:xfrm flipH="1" flipV="1">
            <a:off x="4352925" y="2012950"/>
            <a:ext cx="428625" cy="723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1" name="AutoShape 17"/>
          <p:cNvCxnSpPr>
            <a:cxnSpLocks noChangeShapeType="1"/>
            <a:stCxn id="67590" idx="6"/>
            <a:endCxn id="67587" idx="2"/>
          </p:cNvCxnSpPr>
          <p:nvPr>
            <p:custDataLst>
              <p:tags r:id="rId16"/>
            </p:custDataLst>
          </p:nvPr>
        </p:nvCxnSpPr>
        <p:spPr bwMode="auto">
          <a:xfrm>
            <a:off x="850900" y="3005138"/>
            <a:ext cx="17160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2" name="AutoShape 18"/>
          <p:cNvCxnSpPr>
            <a:cxnSpLocks noChangeShapeType="1"/>
            <a:stCxn id="67589" idx="2"/>
            <a:endCxn id="67603" idx="6"/>
          </p:cNvCxnSpPr>
          <p:nvPr>
            <p:custDataLst>
              <p:tags r:id="rId17"/>
            </p:custDataLst>
          </p:nvPr>
        </p:nvCxnSpPr>
        <p:spPr bwMode="auto">
          <a:xfrm flipH="1">
            <a:off x="1025525" y="1819275"/>
            <a:ext cx="2859088" cy="873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3" name="Oval 19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479425" y="1658938"/>
            <a:ext cx="527050" cy="49371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</a:p>
        </p:txBody>
      </p:sp>
      <p:cxnSp>
        <p:nvCxnSpPr>
          <p:cNvPr id="67604" name="AutoShape 20"/>
          <p:cNvCxnSpPr>
            <a:cxnSpLocks noChangeShapeType="1"/>
            <a:stCxn id="67587" idx="7"/>
            <a:endCxn id="67589" idx="3"/>
          </p:cNvCxnSpPr>
          <p:nvPr>
            <p:custDataLst>
              <p:tags r:id="rId19"/>
            </p:custDataLst>
          </p:nvPr>
        </p:nvCxnSpPr>
        <p:spPr bwMode="auto">
          <a:xfrm flipV="1">
            <a:off x="3035300" y="2012950"/>
            <a:ext cx="946150" cy="796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5" name="AutoShape 21"/>
          <p:cNvCxnSpPr>
            <a:cxnSpLocks noChangeShapeType="1"/>
            <a:stCxn id="67588" idx="0"/>
            <a:endCxn id="67591" idx="4"/>
          </p:cNvCxnSpPr>
          <p:nvPr>
            <p:custDataLst>
              <p:tags r:id="rId20"/>
            </p:custDataLst>
          </p:nvPr>
        </p:nvCxnSpPr>
        <p:spPr bwMode="auto">
          <a:xfrm flipV="1">
            <a:off x="3692525" y="3271838"/>
            <a:ext cx="1089025" cy="1089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6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358900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67607" name="Text 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11413" y="1489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67608" name="Text Box 2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42950" y="3421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67609" name="Text Box 2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04800" y="2190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67610" name="Text Box 27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640138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67611" name="Text Box 28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797050" y="21478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67612" name="Text Box 2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05338" y="21478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10</a:t>
            </a:r>
          </a:p>
        </p:txBody>
      </p:sp>
      <p:sp>
        <p:nvSpPr>
          <p:cNvPr id="67613" name="Text Box 3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1242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67614" name="Text Box 3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23545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67615" name="Text Box 3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113088" y="21034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67616" name="Text Box 3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884363" y="33766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8</a:t>
            </a:r>
          </a:p>
        </p:txBody>
      </p:sp>
      <p:sp>
        <p:nvSpPr>
          <p:cNvPr id="67617" name="Text Box 34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938463" y="42545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67618" name="Text Box 81"/>
          <p:cNvSpPr txBox="1">
            <a:spLocks noChangeArrowheads="1"/>
          </p:cNvSpPr>
          <p:nvPr/>
        </p:nvSpPr>
        <p:spPr bwMode="auto">
          <a:xfrm>
            <a:off x="5943600" y="304800"/>
            <a:ext cx="2743200" cy="27178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v1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{v1, v4}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{v1, v2}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{v4, v3}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{v4, v7}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{v7, v6}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{v7, v5}</a:t>
            </a:r>
          </a:p>
        </p:txBody>
      </p:sp>
      <p:sp>
        <p:nvSpPr>
          <p:cNvPr id="105554" name="Oval 19"/>
          <p:cNvSpPr>
            <a:spLocks noChangeAspect="1" noChangeArrowheads="1"/>
          </p:cNvSpPr>
          <p:nvPr>
            <p:custDataLst>
              <p:tags r:id="rId33"/>
            </p:custDataLst>
          </p:nvPr>
        </p:nvSpPr>
        <p:spPr bwMode="auto">
          <a:xfrm>
            <a:off x="5486400" y="3810000"/>
            <a:ext cx="527050" cy="49371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05555" name="Oval 3"/>
          <p:cNvSpPr>
            <a:spLocks noChangeAspect="1" noChangeArrowheads="1"/>
          </p:cNvSpPr>
          <p:nvPr>
            <p:custDataLst>
              <p:tags r:id="rId34"/>
            </p:custDataLst>
          </p:nvPr>
        </p:nvSpPr>
        <p:spPr bwMode="auto">
          <a:xfrm>
            <a:off x="6705600" y="45720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</a:p>
        </p:txBody>
      </p:sp>
      <p:cxnSp>
        <p:nvCxnSpPr>
          <p:cNvPr id="105556" name="AutoShape 8"/>
          <p:cNvCxnSpPr>
            <a:cxnSpLocks noChangeShapeType="1"/>
            <a:stCxn id="105554" idx="6"/>
            <a:endCxn id="105555" idx="1"/>
          </p:cNvCxnSpPr>
          <p:nvPr>
            <p:custDataLst>
              <p:tags r:id="rId35"/>
            </p:custDataLst>
          </p:nvPr>
        </p:nvCxnSpPr>
        <p:spPr bwMode="auto">
          <a:xfrm>
            <a:off x="6032500" y="4057650"/>
            <a:ext cx="750888" cy="568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57" name="Oval 5"/>
          <p:cNvSpPr>
            <a:spLocks noChangeAspect="1"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36941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</a:p>
        </p:txBody>
      </p:sp>
      <p:cxnSp>
        <p:nvCxnSpPr>
          <p:cNvPr id="105558" name="AutoShape 18"/>
          <p:cNvCxnSpPr>
            <a:cxnSpLocks noChangeShapeType="1"/>
            <a:stCxn id="105557" idx="2"/>
            <a:endCxn id="105554" idx="6"/>
          </p:cNvCxnSpPr>
          <p:nvPr>
            <p:custDataLst>
              <p:tags r:id="rId37"/>
            </p:custDataLst>
          </p:nvPr>
        </p:nvCxnSpPr>
        <p:spPr bwMode="auto">
          <a:xfrm flipH="1">
            <a:off x="6032500" y="3943350"/>
            <a:ext cx="1873250" cy="114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59" name="Oval 6"/>
          <p:cNvSpPr>
            <a:spLocks noChangeAspect="1" noChangeArrowheads="1"/>
          </p:cNvSpPr>
          <p:nvPr>
            <p:custDataLst>
              <p:tags r:id="rId38"/>
            </p:custDataLst>
          </p:nvPr>
        </p:nvSpPr>
        <p:spPr bwMode="auto">
          <a:xfrm>
            <a:off x="5111750" y="45720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</a:p>
        </p:txBody>
      </p:sp>
      <p:cxnSp>
        <p:nvCxnSpPr>
          <p:cNvPr id="105560" name="AutoShape 17"/>
          <p:cNvCxnSpPr>
            <a:cxnSpLocks noChangeShapeType="1"/>
            <a:stCxn id="105559" idx="6"/>
            <a:endCxn id="105555" idx="2"/>
          </p:cNvCxnSpPr>
          <p:nvPr>
            <p:custDataLst>
              <p:tags r:id="rId39"/>
            </p:custDataLst>
          </p:nvPr>
        </p:nvCxnSpPr>
        <p:spPr bwMode="auto">
          <a:xfrm>
            <a:off x="5657850" y="4821238"/>
            <a:ext cx="10287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1" name="Oval 4"/>
          <p:cNvSpPr>
            <a:spLocks noChangeAspect="1" noChangeArrowheads="1"/>
          </p:cNvSpPr>
          <p:nvPr>
            <p:custDataLst>
              <p:tags r:id="rId40"/>
            </p:custDataLst>
          </p:nvPr>
        </p:nvSpPr>
        <p:spPr bwMode="auto">
          <a:xfrm>
            <a:off x="7467600" y="55991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</a:p>
        </p:txBody>
      </p:sp>
      <p:cxnSp>
        <p:nvCxnSpPr>
          <p:cNvPr id="105562" name="AutoShape 9"/>
          <p:cNvCxnSpPr>
            <a:cxnSpLocks noChangeShapeType="1"/>
            <a:stCxn id="105555" idx="5"/>
            <a:endCxn id="105561" idx="1"/>
          </p:cNvCxnSpPr>
          <p:nvPr>
            <p:custDataLst>
              <p:tags r:id="rId41"/>
            </p:custDataLst>
          </p:nvPr>
        </p:nvCxnSpPr>
        <p:spPr bwMode="auto">
          <a:xfrm>
            <a:off x="7154863" y="5014913"/>
            <a:ext cx="390525" cy="638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4" name="Oval 14"/>
          <p:cNvSpPr>
            <a:spLocks noChangeAspect="1" noChangeArrowheads="1"/>
          </p:cNvSpPr>
          <p:nvPr>
            <p:custDataLst>
              <p:tags r:id="rId42"/>
            </p:custDataLst>
          </p:nvPr>
        </p:nvSpPr>
        <p:spPr bwMode="auto">
          <a:xfrm>
            <a:off x="5949950" y="57912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</a:p>
        </p:txBody>
      </p:sp>
      <p:cxnSp>
        <p:nvCxnSpPr>
          <p:cNvPr id="105565" name="AutoShape 11"/>
          <p:cNvCxnSpPr>
            <a:cxnSpLocks noChangeShapeType="1"/>
            <a:stCxn id="105561" idx="7"/>
            <a:endCxn id="105567" idx="3"/>
          </p:cNvCxnSpPr>
          <p:nvPr>
            <p:custDataLst>
              <p:tags r:id="rId43"/>
            </p:custDataLst>
          </p:nvPr>
        </p:nvCxnSpPr>
        <p:spPr bwMode="auto">
          <a:xfrm flipV="1">
            <a:off x="7916863" y="4938713"/>
            <a:ext cx="390525" cy="7143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5566" name="AutoShape 11"/>
          <p:cNvCxnSpPr>
            <a:cxnSpLocks noChangeShapeType="1"/>
            <a:stCxn id="105564" idx="6"/>
            <a:endCxn id="105561" idx="3"/>
          </p:cNvCxnSpPr>
          <p:nvPr>
            <p:custDataLst>
              <p:tags r:id="rId44"/>
            </p:custDataLst>
          </p:nvPr>
        </p:nvCxnSpPr>
        <p:spPr bwMode="auto">
          <a:xfrm>
            <a:off x="6496050" y="6040438"/>
            <a:ext cx="1049338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7" name="Oval 7"/>
          <p:cNvSpPr>
            <a:spLocks noChangeAspect="1" noChangeArrowheads="1"/>
          </p:cNvSpPr>
          <p:nvPr>
            <p:custDataLst>
              <p:tags r:id="rId45"/>
            </p:custDataLst>
          </p:nvPr>
        </p:nvSpPr>
        <p:spPr bwMode="auto">
          <a:xfrm>
            <a:off x="8229600" y="44958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18" grpId="0"/>
      <p:bldP spid="105554" grpId="0" animBg="1"/>
      <p:bldP spid="105555" grpId="0" animBg="1"/>
      <p:bldP spid="105557" grpId="0" animBg="1"/>
      <p:bldP spid="105559" grpId="0" animBg="1"/>
      <p:bldP spid="105561" grpId="0" animBg="1"/>
      <p:bldP spid="105564" grpId="0" animBg="1"/>
      <p:bldP spid="10556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Minimum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4036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ym typeface="Symbol" pitchFamily="18" charset="2"/>
              </a:rPr>
              <a:t>MSTs satisfy the </a:t>
            </a:r>
            <a:r>
              <a:rPr lang="en-US" sz="2800" i="1" dirty="0">
                <a:solidFill>
                  <a:schemeClr val="tx2"/>
                </a:solidFill>
                <a:sym typeface="Symbol" pitchFamily="18" charset="2"/>
              </a:rPr>
              <a:t>optimal substructure</a:t>
            </a:r>
            <a:r>
              <a:rPr lang="en-US" sz="2800" dirty="0">
                <a:sym typeface="Symbol" pitchFamily="18" charset="2"/>
              </a:rPr>
              <a:t> property</a:t>
            </a:r>
          </a:p>
          <a:p>
            <a:pPr lvl="1"/>
            <a:r>
              <a:rPr lang="en-US" sz="2400" i="1" dirty="0">
                <a:sym typeface="Symbol" pitchFamily="18" charset="2"/>
              </a:rPr>
              <a:t>If S is an optimal solution to a problem, then the components of S are optimal solutions to sub-problems</a:t>
            </a:r>
          </a:p>
          <a:p>
            <a:r>
              <a:rPr lang="en-US" sz="2800" dirty="0">
                <a:sym typeface="Symbol" pitchFamily="18" charset="2"/>
              </a:rPr>
              <a:t>Here: an optimal tree is composed of optimal </a:t>
            </a:r>
            <a:r>
              <a:rPr lang="en-US" sz="2800" dirty="0" err="1">
                <a:sym typeface="Symbol" pitchFamily="18" charset="2"/>
              </a:rPr>
              <a:t>subtrees</a:t>
            </a:r>
            <a:endParaRPr lang="en-US" sz="2800" dirty="0">
              <a:sym typeface="Symbol" pitchFamily="18" charset="2"/>
            </a:endParaRPr>
          </a:p>
          <a:p>
            <a:pPr lvl="1"/>
            <a:r>
              <a:rPr lang="en-US" sz="2400" dirty="0">
                <a:sym typeface="Symbol" pitchFamily="18" charset="2"/>
              </a:rPr>
              <a:t>Let T be an MST of G with an edge (</a:t>
            </a:r>
            <a:r>
              <a:rPr lang="en-US" sz="2400" i="1" dirty="0" err="1">
                <a:sym typeface="Symbol" pitchFamily="18" charset="2"/>
              </a:rPr>
              <a:t>u,v</a:t>
            </a:r>
            <a:r>
              <a:rPr lang="en-US" sz="2400" dirty="0">
                <a:sym typeface="Symbol" pitchFamily="18" charset="2"/>
              </a:rPr>
              <a:t>) in the middle</a:t>
            </a:r>
          </a:p>
          <a:p>
            <a:pPr lvl="1"/>
            <a:r>
              <a:rPr lang="en-US" sz="2400" dirty="0">
                <a:sym typeface="Symbol" pitchFamily="18" charset="2"/>
              </a:rPr>
              <a:t>Removing (</a:t>
            </a:r>
            <a:r>
              <a:rPr lang="en-US" sz="2400" i="1" dirty="0" err="1">
                <a:sym typeface="Symbol" pitchFamily="18" charset="2"/>
              </a:rPr>
              <a:t>u,v</a:t>
            </a:r>
            <a:r>
              <a:rPr lang="en-US" sz="2400" dirty="0">
                <a:sym typeface="Symbol" pitchFamily="18" charset="2"/>
              </a:rPr>
              <a:t>) partitions T into two trees T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 and T</a:t>
            </a:r>
            <a:r>
              <a:rPr lang="en-US" sz="2400" baseline="-25000" dirty="0">
                <a:sym typeface="Symbol" pitchFamily="18" charset="2"/>
              </a:rPr>
              <a:t>2</a:t>
            </a:r>
            <a:endParaRPr lang="en-US" sz="2400" dirty="0">
              <a:sym typeface="Symbol" pitchFamily="18" charset="2"/>
            </a:endParaRPr>
          </a:p>
          <a:p>
            <a:pPr lvl="1"/>
            <a:r>
              <a:rPr lang="en-US" sz="2400" dirty="0">
                <a:sym typeface="Symbol" pitchFamily="18" charset="2"/>
              </a:rPr>
              <a:t>Claim: T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 is an MST of G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 = (V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,E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), and T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 is an MST of G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 = (V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,E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)     	      </a:t>
            </a:r>
          </a:p>
          <a:p>
            <a:pPr lvl="1"/>
            <a:r>
              <a:rPr lang="en-US" sz="2400" dirty="0">
                <a:sym typeface="Symbol" pitchFamily="18" charset="2"/>
              </a:rPr>
              <a:t>Proof: w(T) = w(</a:t>
            </a:r>
            <a:r>
              <a:rPr lang="en-US" sz="2400" i="1" dirty="0" err="1">
                <a:sym typeface="Symbol" pitchFamily="18" charset="2"/>
              </a:rPr>
              <a:t>u,v</a:t>
            </a:r>
            <a:r>
              <a:rPr lang="en-US" sz="2400" dirty="0">
                <a:sym typeface="Symbol" pitchFamily="18" charset="2"/>
              </a:rPr>
              <a:t>) + w(T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) + w(T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)</a:t>
            </a:r>
          </a:p>
          <a:p>
            <a:pPr lvl="2"/>
            <a:r>
              <a:rPr lang="en-US" sz="2000" dirty="0">
                <a:sym typeface="Symbol" pitchFamily="18" charset="2"/>
              </a:rPr>
              <a:t>There can’t be a better tree than T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>
                <a:sym typeface="Symbol" pitchFamily="18" charset="2"/>
              </a:rPr>
              <a:t> or T</a:t>
            </a:r>
            <a:r>
              <a:rPr lang="en-US" sz="2000" baseline="-25000" dirty="0">
                <a:sym typeface="Symbol" pitchFamily="18" charset="2"/>
              </a:rPr>
              <a:t>2</a:t>
            </a:r>
            <a:r>
              <a:rPr lang="en-US" sz="2000" dirty="0">
                <a:sym typeface="Symbol" pitchFamily="18" charset="2"/>
              </a:rPr>
              <a:t>, or T would be suboptimal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Minimum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4036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ym typeface="Symbol" pitchFamily="18" charset="2"/>
              </a:rPr>
              <a:t>MSTs also satisfy the </a:t>
            </a:r>
            <a:r>
              <a:rPr lang="en-US" sz="2800" i="1" dirty="0">
                <a:solidFill>
                  <a:schemeClr val="tx2"/>
                </a:solidFill>
                <a:sym typeface="Symbol" pitchFamily="18" charset="2"/>
              </a:rPr>
              <a:t>greedy choice</a:t>
            </a:r>
            <a:r>
              <a:rPr lang="en-US" sz="2800" dirty="0">
                <a:sym typeface="Symbol" pitchFamily="18" charset="2"/>
              </a:rPr>
              <a:t> property</a:t>
            </a:r>
          </a:p>
          <a:p>
            <a:pPr lvl="1"/>
            <a:r>
              <a:rPr lang="en-US" sz="2400" i="1" dirty="0">
                <a:sym typeface="Symbol" pitchFamily="18" charset="2"/>
              </a:rPr>
              <a:t>If S is an optimal solution to a sub-problem, then the min weight edge ‘e’ leaving S is always in the optimal solution for all of G</a:t>
            </a:r>
          </a:p>
          <a:p>
            <a:r>
              <a:rPr lang="en-US" sz="2800" dirty="0">
                <a:sym typeface="Symbol" pitchFamily="18" charset="2"/>
              </a:rPr>
              <a:t>Formal Claim:</a:t>
            </a:r>
          </a:p>
          <a:p>
            <a:pPr lvl="1"/>
            <a:r>
              <a:rPr lang="en-US" sz="2500" dirty="0">
                <a:sym typeface="Symbol" pitchFamily="18" charset="2"/>
              </a:rPr>
              <a:t>Candidate edge e with minimum cost always member of T where T is MST of G</a:t>
            </a:r>
          </a:p>
          <a:p>
            <a:pPr lvl="1"/>
            <a:r>
              <a:rPr lang="en-US" sz="2400" dirty="0">
                <a:sym typeface="Symbol" pitchFamily="18" charset="2"/>
              </a:rPr>
              <a:t>How to prove?</a:t>
            </a:r>
          </a:p>
          <a:p>
            <a:pPr lvl="1"/>
            <a:r>
              <a:rPr lang="en-US" sz="2400" dirty="0">
                <a:sym typeface="Symbol" pitchFamily="18" charset="2"/>
              </a:rPr>
              <a:t>Assume ‘e’ is NOT in the MST of G</a:t>
            </a:r>
          </a:p>
          <a:p>
            <a:pPr lvl="1"/>
            <a:r>
              <a:rPr lang="en-US" sz="2400" dirty="0">
                <a:sym typeface="Symbol" pitchFamily="18" charset="2"/>
              </a:rPr>
              <a:t>Finish on board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endParaRPr lang="en-US" sz="2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72381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Prim’s MST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5060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 dirty="0"/>
              <a:t>Greedy strategy:</a:t>
            </a:r>
          </a:p>
          <a:p>
            <a:pPr lvl="1"/>
            <a:r>
              <a:rPr lang="en-US" sz="2400" dirty="0"/>
              <a:t>Choose some start vertex as current-tree</a:t>
            </a:r>
          </a:p>
          <a:p>
            <a:pPr lvl="1"/>
            <a:r>
              <a:rPr lang="en-US" sz="2400" dirty="0"/>
              <a:t>Greedy rule: Add edge from graph to current-tree that</a:t>
            </a:r>
          </a:p>
          <a:p>
            <a:pPr lvl="2"/>
            <a:r>
              <a:rPr lang="en-US" sz="2200" dirty="0"/>
              <a:t>has the lowest weight of edges that…</a:t>
            </a:r>
          </a:p>
          <a:p>
            <a:pPr lvl="2"/>
            <a:r>
              <a:rPr lang="en-US" sz="2200" dirty="0"/>
              <a:t>have one vertex in the tree and one not in the tree.</a:t>
            </a:r>
          </a:p>
          <a:p>
            <a:r>
              <a:rPr lang="en-US" sz="2800" dirty="0"/>
              <a:t>Thus builds-up one tree by adding a new edge to it</a:t>
            </a:r>
          </a:p>
          <a:p>
            <a:r>
              <a:rPr lang="en-US" sz="2800" dirty="0"/>
              <a:t>Can this lead to an infeasible solution?</a:t>
            </a:r>
            <a:br>
              <a:rPr lang="en-US" sz="2800" dirty="0"/>
            </a:br>
            <a:r>
              <a:rPr lang="en-US" sz="2800" dirty="0"/>
              <a:t>(Tell me why not.)</a:t>
            </a:r>
          </a:p>
          <a:p>
            <a:r>
              <a:rPr lang="en-US" sz="2800" dirty="0"/>
              <a:t>Is it optimal? (Yes. Need a proof.)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Tracking Edges for Prim’s MST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6084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Candidates edges:  edge from a tree-node to a non-tree node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Since we’ll choose smallest, keep only one candidate edge for each non-tree node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But, may need to make sure we always have the smallest edge for each non-tree node</a:t>
            </a:r>
          </a:p>
          <a:p>
            <a:pPr>
              <a:lnSpc>
                <a:spcPct val="90000"/>
              </a:lnSpc>
            </a:pPr>
            <a:r>
              <a:rPr lang="en-US" sz="2800"/>
              <a:t>Fringe-nodes: non-trees nodes adjacent to the tree</a:t>
            </a:r>
          </a:p>
          <a:p>
            <a:pPr>
              <a:lnSpc>
                <a:spcPct val="90000"/>
              </a:lnSpc>
            </a:pPr>
            <a:r>
              <a:rPr lang="en-US" sz="2800"/>
              <a:t>Need data structure to hold fringe-nodes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Priority queue, ordered by min-edge weight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May need to update priorities!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7137" name="Rectangle 35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MST-Prim(G, wt)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wt=0);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wt(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wt[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] &lt;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fringeWt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(w)){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wt[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]);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Greedy Method: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41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 problems: terminology</a:t>
            </a:r>
          </a:p>
          <a:p>
            <a:pPr lvl="1"/>
            <a:r>
              <a:rPr lang="en-US" dirty="0"/>
              <a:t>A solution must meet certain constraints: A solution is </a:t>
            </a:r>
            <a:r>
              <a:rPr lang="en-US" i="1" dirty="0"/>
              <a:t>feasible</a:t>
            </a:r>
          </a:p>
          <a:p>
            <a:pPr lvl="2"/>
            <a:r>
              <a:rPr lang="en-US" dirty="0"/>
              <a:t>Example:  All edges in solution are in graph, form a simple path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Solutions judged on some criteria: </a:t>
            </a:r>
            <a:r>
              <a:rPr lang="en-US" i="1" dirty="0"/>
              <a:t>Objective function</a:t>
            </a:r>
          </a:p>
          <a:p>
            <a:pPr lvl="2"/>
            <a:r>
              <a:rPr lang="en-US" dirty="0"/>
              <a:t>Example:  Sum of edge weights in path is smallest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One (or more) feasible solutions that scores best (by the objective function) is the optimal solution(s)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Cost of 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861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(Assume connected graph)</a:t>
            </a:r>
          </a:p>
          <a:p>
            <a:r>
              <a:rPr lang="en-US" dirty="0"/>
              <a:t>Clearly it looks at every node and edge, so </a:t>
            </a:r>
            <a:r>
              <a:rPr lang="en-US" dirty="0">
                <a:sym typeface="Symbol" pitchFamily="18" charset="2"/>
              </a:rPr>
              <a:t>(V+E)</a:t>
            </a:r>
          </a:p>
          <a:p>
            <a:r>
              <a:rPr lang="en-US" dirty="0">
                <a:sym typeface="Symbol" pitchFamily="18" charset="2"/>
              </a:rPr>
              <a:t>Is there more?</a:t>
            </a:r>
          </a:p>
          <a:p>
            <a:pPr lvl="1"/>
            <a:r>
              <a:rPr lang="en-US" dirty="0">
                <a:sym typeface="Symbol" pitchFamily="18" charset="2"/>
              </a:rPr>
              <a:t>Yes, priority queue operations</a:t>
            </a:r>
          </a:p>
          <a:p>
            <a:pPr lvl="1"/>
            <a:r>
              <a:rPr lang="en-US" dirty="0" err="1">
                <a:sym typeface="Symbol" pitchFamily="18" charset="2"/>
              </a:rPr>
              <a:t>ExtractMin</a:t>
            </a:r>
            <a:r>
              <a:rPr lang="en-US" dirty="0">
                <a:sym typeface="Symbol" pitchFamily="18" charset="2"/>
              </a:rPr>
              <a:t> called V times</a:t>
            </a:r>
          </a:p>
          <a:p>
            <a:pPr lvl="2"/>
            <a:r>
              <a:rPr lang="en-US" dirty="0">
                <a:sym typeface="Symbol" pitchFamily="18" charset="2"/>
              </a:rPr>
              <a:t>How expensive? Depends on the size of the PQ</a:t>
            </a:r>
          </a:p>
          <a:p>
            <a:pPr lvl="1"/>
            <a:r>
              <a:rPr lang="en-US" dirty="0" err="1">
                <a:sym typeface="Symbol" pitchFamily="18" charset="2"/>
              </a:rPr>
              <a:t>descreaseKey</a:t>
            </a:r>
            <a:r>
              <a:rPr lang="en-US" dirty="0">
                <a:sym typeface="Symbol" pitchFamily="18" charset="2"/>
              </a:rPr>
              <a:t> could be called for each edge</a:t>
            </a:r>
          </a:p>
          <a:p>
            <a:pPr lvl="2"/>
            <a:r>
              <a:rPr lang="en-US" dirty="0">
                <a:sym typeface="Symbol" pitchFamily="18" charset="2"/>
              </a:rPr>
              <a:t>How expensive is each call?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Worst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0660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If all nodes connected to start, then size of PQ is V-1 right away.</a:t>
            </a:r>
          </a:p>
          <a:p>
            <a:pPr lvl="1"/>
            <a:r>
              <a:rPr lang="en-US" dirty="0"/>
              <a:t>Decreases by 1 for each node selected</a:t>
            </a:r>
          </a:p>
          <a:p>
            <a:pPr lvl="1"/>
            <a:r>
              <a:rPr lang="en-US" dirty="0"/>
              <a:t>Total cost is O(cost of </a:t>
            </a:r>
            <a:r>
              <a:rPr lang="en-US" dirty="0" err="1"/>
              <a:t>extractMin</a:t>
            </a:r>
            <a:r>
              <a:rPr lang="en-US" dirty="0"/>
              <a:t> for size n-1)</a:t>
            </a:r>
          </a:p>
          <a:p>
            <a:pPr lvl="2"/>
            <a:r>
              <a:rPr lang="en-US" dirty="0"/>
              <a:t>Note use of Big-Oh (not Big-Theta)</a:t>
            </a:r>
          </a:p>
          <a:p>
            <a:r>
              <a:rPr lang="en-US" dirty="0"/>
              <a:t>Could </a:t>
            </a:r>
            <a:r>
              <a:rPr lang="en-US" dirty="0" err="1"/>
              <a:t>descreaseKey</a:t>
            </a:r>
            <a:r>
              <a:rPr lang="en-US" dirty="0"/>
              <a:t> be called a lot?</a:t>
            </a:r>
          </a:p>
          <a:p>
            <a:pPr lvl="1"/>
            <a:r>
              <a:rPr lang="en-US" dirty="0"/>
              <a:t>Yes! Imagine an input that adds all nodes to the PQ at the first step, and then after that calls </a:t>
            </a:r>
            <a:r>
              <a:rPr lang="en-US" dirty="0" err="1"/>
              <a:t>descreaseKey</a:t>
            </a:r>
            <a:r>
              <a:rPr lang="en-US" dirty="0"/>
              <a:t> every possible time.  (For you to do.)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Priority Queue Costs and Prim’s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1684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Simplest choice: unordered list</a:t>
            </a:r>
          </a:p>
          <a:p>
            <a:pPr lvl="1"/>
            <a:r>
              <a:rPr lang="en-US" dirty="0" err="1"/>
              <a:t>PQ.ExtractMin</a:t>
            </a:r>
            <a:r>
              <a:rPr lang="en-US" dirty="0"/>
              <a:t>() is just a “</a:t>
            </a:r>
            <a:r>
              <a:rPr lang="en-US" dirty="0" err="1"/>
              <a:t>findMin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Cost for one call is </a:t>
            </a:r>
            <a:r>
              <a:rPr lang="en-US" dirty="0">
                <a:sym typeface="Symbol" pitchFamily="18" charset="2"/>
              </a:rPr>
              <a:t>(V)</a:t>
            </a:r>
          </a:p>
          <a:p>
            <a:pPr lvl="2"/>
            <a:r>
              <a:rPr lang="en-US" dirty="0">
                <a:sym typeface="Symbol" pitchFamily="18" charset="2"/>
              </a:rPr>
              <a:t>Total cost for all n calls is (V</a:t>
            </a:r>
            <a:r>
              <a:rPr lang="en-US" baseline="30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)</a:t>
            </a:r>
            <a:endParaRPr lang="en-US" dirty="0"/>
          </a:p>
          <a:p>
            <a:pPr lvl="1"/>
            <a:r>
              <a:rPr lang="en-US" dirty="0" err="1"/>
              <a:t>PQ.decreaseKey</a:t>
            </a:r>
            <a:r>
              <a:rPr lang="en-US" dirty="0"/>
              <a:t>() on a node finds it, changes it.</a:t>
            </a:r>
          </a:p>
          <a:p>
            <a:pPr lvl="2"/>
            <a:r>
              <a:rPr lang="en-US" dirty="0"/>
              <a:t>Cost for one call is </a:t>
            </a:r>
            <a:r>
              <a:rPr lang="en-US" dirty="0">
                <a:sym typeface="Symbol" pitchFamily="18" charset="2"/>
              </a:rPr>
              <a:t>(V)</a:t>
            </a:r>
          </a:p>
          <a:p>
            <a:pPr lvl="2"/>
            <a:r>
              <a:rPr lang="en-US" dirty="0">
                <a:sym typeface="Symbol" pitchFamily="18" charset="2"/>
              </a:rPr>
              <a:t>But, if we can index an array by vertex number, the cost would be (1).  </a:t>
            </a:r>
            <a:r>
              <a:rPr lang="en-US" dirty="0"/>
              <a:t>If so, worst-case total cost is </a:t>
            </a:r>
            <a:r>
              <a:rPr lang="en-US" dirty="0">
                <a:sym typeface="Symbol" pitchFamily="18" charset="2"/>
              </a:rPr>
              <a:t>(E)</a:t>
            </a:r>
          </a:p>
          <a:p>
            <a:r>
              <a:rPr lang="en-US" dirty="0">
                <a:sym typeface="Symbol" pitchFamily="18" charset="2"/>
              </a:rPr>
              <a:t>Conclusion: Easy to get (V</a:t>
            </a:r>
            <a:r>
              <a:rPr lang="en-US" baseline="30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Better PQ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Consider using a min-heap for the Priority Queue</a:t>
            </a:r>
          </a:p>
          <a:p>
            <a:pPr lvl="1"/>
            <a:r>
              <a:rPr lang="en-US" dirty="0" err="1"/>
              <a:t>PQ.ExtractMin</a:t>
            </a:r>
            <a:r>
              <a:rPr lang="en-US" dirty="0"/>
              <a:t>() is </a:t>
            </a:r>
            <a:r>
              <a:rPr lang="en-US" dirty="0">
                <a:sym typeface="Symbol" pitchFamily="18" charset="2"/>
              </a:rPr>
              <a:t>O(log(V)) each time</a:t>
            </a:r>
          </a:p>
          <a:p>
            <a:pPr lvl="2"/>
            <a:r>
              <a:rPr lang="en-US" dirty="0">
                <a:sym typeface="Symbol" pitchFamily="18" charset="2"/>
              </a:rPr>
              <a:t>Called V times, so like Heap’s Construct: efficient!</a:t>
            </a:r>
          </a:p>
          <a:p>
            <a:pPr lvl="1"/>
            <a:r>
              <a:rPr lang="en-US" dirty="0">
                <a:sym typeface="Symbol" pitchFamily="18" charset="2"/>
              </a:rPr>
              <a:t>What about </a:t>
            </a:r>
            <a:r>
              <a:rPr lang="en-US" dirty="0" err="1">
                <a:sym typeface="Symbol" pitchFamily="18" charset="2"/>
              </a:rPr>
              <a:t>PQ.decreaseKey</a:t>
            </a:r>
            <a:r>
              <a:rPr lang="en-US" dirty="0">
                <a:sym typeface="Symbol" pitchFamily="18" charset="2"/>
              </a:rPr>
              <a:t>() ?</a:t>
            </a:r>
          </a:p>
          <a:p>
            <a:r>
              <a:rPr lang="en-US" dirty="0">
                <a:sym typeface="Symbol" pitchFamily="18" charset="2"/>
              </a:rPr>
              <a:t>Our need: given a vertex-ID, change the value stored</a:t>
            </a:r>
          </a:p>
          <a:p>
            <a:pPr lvl="1"/>
            <a:r>
              <a:rPr lang="en-US" dirty="0">
                <a:sym typeface="Symbol" pitchFamily="18" charset="2"/>
              </a:rPr>
              <a:t>But our basic heap implementation does not allow look-ups based on vertex-ID!</a:t>
            </a:r>
          </a:p>
          <a:p>
            <a:r>
              <a:rPr lang="en-US" dirty="0">
                <a:sym typeface="Symbol" pitchFamily="18" charset="2"/>
              </a:rPr>
              <a:t>Solution: Indirect heaps</a:t>
            </a:r>
          </a:p>
          <a:p>
            <a:pPr lvl="1"/>
            <a:r>
              <a:rPr lang="en-US" dirty="0">
                <a:sym typeface="Symbol" pitchFamily="18" charset="2"/>
              </a:rPr>
              <a:t>Heap structure stores indices to data in an array that doesn’t change</a:t>
            </a:r>
          </a:p>
          <a:p>
            <a:pPr lvl="1"/>
            <a:r>
              <a:rPr lang="en-US" dirty="0">
                <a:sym typeface="Symbol" pitchFamily="18" charset="2"/>
              </a:rPr>
              <a:t>Can increase or decrease key in O(log(V)) after O(1) lookup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Better PQ Implementations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373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Use Indirect Heaps for the PQ</a:t>
            </a:r>
          </a:p>
          <a:p>
            <a:pPr lvl="1"/>
            <a:r>
              <a:rPr lang="en-US" dirty="0" err="1">
                <a:sym typeface="Symbol" pitchFamily="18" charset="2"/>
              </a:rPr>
              <a:t>PQ.decreaseKey</a:t>
            </a:r>
            <a:r>
              <a:rPr lang="en-US" dirty="0">
                <a:sym typeface="Symbol" pitchFamily="18" charset="2"/>
              </a:rPr>
              <a:t>() is O(log(V)) also</a:t>
            </a:r>
          </a:p>
          <a:p>
            <a:pPr lvl="2"/>
            <a:r>
              <a:rPr lang="en-US" dirty="0">
                <a:sym typeface="Symbol" pitchFamily="18" charset="2"/>
              </a:rPr>
              <a:t>Called for each edge encountered in MST algorithm</a:t>
            </a:r>
          </a:p>
          <a:p>
            <a:pPr lvl="2"/>
            <a:r>
              <a:rPr lang="en-US" dirty="0">
                <a:sym typeface="Symbol" pitchFamily="18" charset="2"/>
              </a:rPr>
              <a:t>So O(E * log(V)) </a:t>
            </a:r>
          </a:p>
          <a:p>
            <a:pPr lvl="2"/>
            <a:r>
              <a:rPr lang="en-US" dirty="0">
                <a:sym typeface="Symbol" pitchFamily="18" charset="2"/>
              </a:rPr>
              <a:t>Overall: Might be better: (V</a:t>
            </a:r>
            <a:r>
              <a:rPr lang="en-US" baseline="30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) than if E &lt;&lt; V</a:t>
            </a:r>
            <a:r>
              <a:rPr lang="en-US" baseline="30000" dirty="0">
                <a:sym typeface="Symbol" pitchFamily="18" charset="2"/>
              </a:rPr>
              <a:t>2</a:t>
            </a:r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Fibonacci heaps: an even more efficient PQ implementation.   We won’t cover these.</a:t>
            </a:r>
          </a:p>
          <a:p>
            <a:pPr lvl="1"/>
            <a:r>
              <a:rPr lang="en-US" dirty="0">
                <a:sym typeface="Symbol" pitchFamily="18" charset="2"/>
              </a:rPr>
              <a:t>(E + V * log(V))</a:t>
            </a:r>
          </a:p>
          <a:p>
            <a:pPr lvl="2"/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MST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Kruskal’s MST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4756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Prim’s approach:</a:t>
            </a:r>
          </a:p>
          <a:p>
            <a:pPr lvl="1"/>
            <a:r>
              <a:rPr lang="en-US"/>
              <a:t>Build one tree.  Make the one tree bigger and as good as it can be.</a:t>
            </a:r>
          </a:p>
          <a:p>
            <a:r>
              <a:rPr lang="en-US"/>
              <a:t>Kruskal’s approach</a:t>
            </a:r>
          </a:p>
          <a:p>
            <a:pPr lvl="1"/>
            <a:r>
              <a:rPr lang="en-US"/>
              <a:t>Choose the best edge possible: smallest weight</a:t>
            </a:r>
          </a:p>
          <a:p>
            <a:pPr lvl="1"/>
            <a:r>
              <a:rPr lang="en-US"/>
              <a:t>Not one tree – maintain a forest!</a:t>
            </a:r>
          </a:p>
          <a:p>
            <a:pPr lvl="1"/>
            <a:r>
              <a:rPr lang="en-US"/>
              <a:t>Each edge added will connect two trees.</a:t>
            </a:r>
            <a:br>
              <a:rPr lang="en-US"/>
            </a:br>
            <a:r>
              <a:rPr lang="en-US"/>
              <a:t>Can’t form a cycle in a tree!</a:t>
            </a:r>
          </a:p>
          <a:p>
            <a:pPr lvl="1"/>
            <a:r>
              <a:rPr lang="en-US"/>
              <a:t>After adding n-1 edges, you have one tree, the MST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 eaLnBrk="1" hangingPunct="1"/>
            <a:r>
              <a:rPr lang="en-US"/>
              <a:t>Kruskal’s MST Algorithm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Idea: Grow a </a:t>
            </a:r>
            <a:r>
              <a:rPr lang="en-US">
                <a:solidFill>
                  <a:srgbClr val="FF0000"/>
                </a:solidFill>
              </a:rPr>
              <a:t>forest</a:t>
            </a:r>
            <a:r>
              <a:rPr lang="en-US"/>
              <a:t> out of edges that do not create a cycle.  Pick an edge with the smallest weight.</a:t>
            </a:r>
          </a:p>
        </p:txBody>
      </p:sp>
      <p:sp>
        <p:nvSpPr>
          <p:cNvPr id="69636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2800" y="2971800"/>
            <a:ext cx="16827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6600"/>
                </a:solidFill>
                <a:latin typeface="Times New Roman" pitchFamily="18" charset="0"/>
              </a:rPr>
              <a:t>G=(V,E)</a:t>
            </a:r>
          </a:p>
        </p:txBody>
      </p:sp>
      <p:sp>
        <p:nvSpPr>
          <p:cNvPr id="69637" name="Freeform 5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903288" y="3436938"/>
            <a:ext cx="7045325" cy="2478087"/>
          </a:xfrm>
          <a:custGeom>
            <a:avLst/>
            <a:gdLst>
              <a:gd name="T0" fmla="*/ 2147483647 w 3328"/>
              <a:gd name="T1" fmla="*/ 2147483647 h 2082"/>
              <a:gd name="T2" fmla="*/ 2147483647 w 3328"/>
              <a:gd name="T3" fmla="*/ 2147483647 h 2082"/>
              <a:gd name="T4" fmla="*/ 2147483647 w 3328"/>
              <a:gd name="T5" fmla="*/ 2147483647 h 2082"/>
              <a:gd name="T6" fmla="*/ 2147483647 w 3328"/>
              <a:gd name="T7" fmla="*/ 2147483647 h 2082"/>
              <a:gd name="T8" fmla="*/ 2147483647 w 3328"/>
              <a:gd name="T9" fmla="*/ 2147483647 h 2082"/>
              <a:gd name="T10" fmla="*/ 2147483647 w 3328"/>
              <a:gd name="T11" fmla="*/ 2147483647 h 2082"/>
              <a:gd name="T12" fmla="*/ 2147483647 w 3328"/>
              <a:gd name="T13" fmla="*/ 2147483647 h 2082"/>
              <a:gd name="T14" fmla="*/ 2147483647 w 3328"/>
              <a:gd name="T15" fmla="*/ 2147483647 h 2082"/>
              <a:gd name="T16" fmla="*/ 2147483647 w 3328"/>
              <a:gd name="T17" fmla="*/ 2147483647 h 2082"/>
              <a:gd name="T18" fmla="*/ 2147483647 w 3328"/>
              <a:gd name="T19" fmla="*/ 2147483647 h 2082"/>
              <a:gd name="T20" fmla="*/ 0 w 3328"/>
              <a:gd name="T21" fmla="*/ 2147483647 h 2082"/>
              <a:gd name="T22" fmla="*/ 2147483647 w 3328"/>
              <a:gd name="T23" fmla="*/ 2147483647 h 2082"/>
              <a:gd name="T24" fmla="*/ 2147483647 w 3328"/>
              <a:gd name="T25" fmla="*/ 2147483647 h 2082"/>
              <a:gd name="T26" fmla="*/ 2147483647 w 3328"/>
              <a:gd name="T27" fmla="*/ 2147483647 h 2082"/>
              <a:gd name="T28" fmla="*/ 2147483647 w 3328"/>
              <a:gd name="T29" fmla="*/ 2147483647 h 2082"/>
              <a:gd name="T30" fmla="*/ 2147483647 w 3328"/>
              <a:gd name="T31" fmla="*/ 2147483647 h 2082"/>
              <a:gd name="T32" fmla="*/ 2147483647 w 3328"/>
              <a:gd name="T33" fmla="*/ 2147483647 h 2082"/>
              <a:gd name="T34" fmla="*/ 2147483647 w 3328"/>
              <a:gd name="T35" fmla="*/ 2147483647 h 2082"/>
              <a:gd name="T36" fmla="*/ 2147483647 w 3328"/>
              <a:gd name="T37" fmla="*/ 2147483647 h 2082"/>
              <a:gd name="T38" fmla="*/ 2147483647 w 3328"/>
              <a:gd name="T39" fmla="*/ 2147483647 h 2082"/>
              <a:gd name="T40" fmla="*/ 2147483647 w 3328"/>
              <a:gd name="T41" fmla="*/ 2147483647 h 2082"/>
              <a:gd name="T42" fmla="*/ 2147483647 w 3328"/>
              <a:gd name="T43" fmla="*/ 2147483647 h 2082"/>
              <a:gd name="T44" fmla="*/ 2147483647 w 3328"/>
              <a:gd name="T45" fmla="*/ 2147483647 h 2082"/>
              <a:gd name="T46" fmla="*/ 2147483647 w 3328"/>
              <a:gd name="T47" fmla="*/ 2147483647 h 2082"/>
              <a:gd name="T48" fmla="*/ 2147483647 w 3328"/>
              <a:gd name="T49" fmla="*/ 2147483647 h 2082"/>
              <a:gd name="T50" fmla="*/ 2147483647 w 3328"/>
              <a:gd name="T51" fmla="*/ 2147483647 h 2082"/>
              <a:gd name="T52" fmla="*/ 2147483647 w 3328"/>
              <a:gd name="T53" fmla="*/ 2147483647 h 2082"/>
              <a:gd name="T54" fmla="*/ 2147483647 w 3328"/>
              <a:gd name="T55" fmla="*/ 2147483647 h 2082"/>
              <a:gd name="T56" fmla="*/ 2147483647 w 3328"/>
              <a:gd name="T57" fmla="*/ 2147483647 h 2082"/>
              <a:gd name="T58" fmla="*/ 2147483647 w 3328"/>
              <a:gd name="T59" fmla="*/ 2147483647 h 2082"/>
              <a:gd name="T60" fmla="*/ 2147483647 w 3328"/>
              <a:gd name="T61" fmla="*/ 2147483647 h 2082"/>
              <a:gd name="T62" fmla="*/ 2147483647 w 3328"/>
              <a:gd name="T63" fmla="*/ 2147483647 h 2082"/>
              <a:gd name="T64" fmla="*/ 2147483647 w 3328"/>
              <a:gd name="T65" fmla="*/ 2147483647 h 2082"/>
              <a:gd name="T66" fmla="*/ 2147483647 w 3328"/>
              <a:gd name="T67" fmla="*/ 2147483647 h 2082"/>
              <a:gd name="T68" fmla="*/ 2147483647 w 3328"/>
              <a:gd name="T69" fmla="*/ 2147483647 h 2082"/>
              <a:gd name="T70" fmla="*/ 2147483647 w 3328"/>
              <a:gd name="T71" fmla="*/ 2147483647 h 2082"/>
              <a:gd name="T72" fmla="*/ 2147483647 w 3328"/>
              <a:gd name="T73" fmla="*/ 2147483647 h 208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3328"/>
              <a:gd name="T112" fmla="*/ 0 h 2082"/>
              <a:gd name="T113" fmla="*/ 3328 w 3328"/>
              <a:gd name="T114" fmla="*/ 2082 h 208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3328" h="2082">
                <a:moveTo>
                  <a:pt x="1653" y="175"/>
                </a:moveTo>
                <a:cubicBezTo>
                  <a:pt x="1581" y="158"/>
                  <a:pt x="1628" y="164"/>
                  <a:pt x="1525" y="175"/>
                </a:cubicBezTo>
                <a:cubicBezTo>
                  <a:pt x="1305" y="199"/>
                  <a:pt x="1362" y="193"/>
                  <a:pt x="1184" y="207"/>
                </a:cubicBezTo>
                <a:cubicBezTo>
                  <a:pt x="987" y="195"/>
                  <a:pt x="793" y="171"/>
                  <a:pt x="597" y="154"/>
                </a:cubicBezTo>
                <a:cubicBezTo>
                  <a:pt x="494" y="158"/>
                  <a:pt x="391" y="159"/>
                  <a:pt x="288" y="165"/>
                </a:cubicBezTo>
                <a:cubicBezTo>
                  <a:pt x="273" y="166"/>
                  <a:pt x="256" y="165"/>
                  <a:pt x="245" y="175"/>
                </a:cubicBezTo>
                <a:cubicBezTo>
                  <a:pt x="218" y="198"/>
                  <a:pt x="206" y="235"/>
                  <a:pt x="181" y="261"/>
                </a:cubicBezTo>
                <a:cubicBezTo>
                  <a:pt x="160" y="322"/>
                  <a:pt x="174" y="286"/>
                  <a:pt x="128" y="378"/>
                </a:cubicBezTo>
                <a:cubicBezTo>
                  <a:pt x="121" y="392"/>
                  <a:pt x="106" y="421"/>
                  <a:pt x="106" y="421"/>
                </a:cubicBezTo>
                <a:cubicBezTo>
                  <a:pt x="97" y="478"/>
                  <a:pt x="89" y="519"/>
                  <a:pt x="64" y="570"/>
                </a:cubicBezTo>
                <a:cubicBezTo>
                  <a:pt x="40" y="755"/>
                  <a:pt x="13" y="939"/>
                  <a:pt x="0" y="1125"/>
                </a:cubicBezTo>
                <a:cubicBezTo>
                  <a:pt x="1" y="1147"/>
                  <a:pt x="3" y="1379"/>
                  <a:pt x="32" y="1423"/>
                </a:cubicBezTo>
                <a:cubicBezTo>
                  <a:pt x="67" y="1476"/>
                  <a:pt x="129" y="1504"/>
                  <a:pt x="170" y="1551"/>
                </a:cubicBezTo>
                <a:cubicBezTo>
                  <a:pt x="253" y="1646"/>
                  <a:pt x="304" y="1763"/>
                  <a:pt x="416" y="1829"/>
                </a:cubicBezTo>
                <a:cubicBezTo>
                  <a:pt x="465" y="1858"/>
                  <a:pt x="579" y="1860"/>
                  <a:pt x="618" y="1861"/>
                </a:cubicBezTo>
                <a:cubicBezTo>
                  <a:pt x="871" y="1867"/>
                  <a:pt x="1123" y="1868"/>
                  <a:pt x="1376" y="1871"/>
                </a:cubicBezTo>
                <a:cubicBezTo>
                  <a:pt x="1433" y="1883"/>
                  <a:pt x="1490" y="1897"/>
                  <a:pt x="1546" y="1914"/>
                </a:cubicBezTo>
                <a:cubicBezTo>
                  <a:pt x="1567" y="1920"/>
                  <a:pt x="1589" y="1928"/>
                  <a:pt x="1610" y="1935"/>
                </a:cubicBezTo>
                <a:cubicBezTo>
                  <a:pt x="1621" y="1939"/>
                  <a:pt x="1642" y="1946"/>
                  <a:pt x="1642" y="1946"/>
                </a:cubicBezTo>
                <a:cubicBezTo>
                  <a:pt x="1685" y="1987"/>
                  <a:pt x="1655" y="1966"/>
                  <a:pt x="1749" y="1989"/>
                </a:cubicBezTo>
                <a:cubicBezTo>
                  <a:pt x="1827" y="2009"/>
                  <a:pt x="1905" y="2028"/>
                  <a:pt x="1984" y="2042"/>
                </a:cubicBezTo>
                <a:cubicBezTo>
                  <a:pt x="2690" y="2029"/>
                  <a:pt x="2385" y="2082"/>
                  <a:pt x="2688" y="1978"/>
                </a:cubicBezTo>
                <a:cubicBezTo>
                  <a:pt x="2717" y="1949"/>
                  <a:pt x="2755" y="1932"/>
                  <a:pt x="2784" y="1903"/>
                </a:cubicBezTo>
                <a:cubicBezTo>
                  <a:pt x="2850" y="1837"/>
                  <a:pt x="2916" y="1773"/>
                  <a:pt x="2986" y="1711"/>
                </a:cubicBezTo>
                <a:cubicBezTo>
                  <a:pt x="3005" y="1694"/>
                  <a:pt x="3019" y="1672"/>
                  <a:pt x="3040" y="1658"/>
                </a:cubicBezTo>
                <a:cubicBezTo>
                  <a:pt x="3108" y="1613"/>
                  <a:pt x="3173" y="1553"/>
                  <a:pt x="3221" y="1487"/>
                </a:cubicBezTo>
                <a:cubicBezTo>
                  <a:pt x="3257" y="1437"/>
                  <a:pt x="3258" y="1372"/>
                  <a:pt x="3285" y="1317"/>
                </a:cubicBezTo>
                <a:cubicBezTo>
                  <a:pt x="3309" y="1133"/>
                  <a:pt x="3317" y="947"/>
                  <a:pt x="3328" y="762"/>
                </a:cubicBezTo>
                <a:cubicBezTo>
                  <a:pt x="3324" y="634"/>
                  <a:pt x="3324" y="506"/>
                  <a:pt x="3317" y="378"/>
                </a:cubicBezTo>
                <a:cubicBezTo>
                  <a:pt x="3312" y="284"/>
                  <a:pt x="3207" y="216"/>
                  <a:pt x="3136" y="175"/>
                </a:cubicBezTo>
                <a:cubicBezTo>
                  <a:pt x="3116" y="164"/>
                  <a:pt x="3103" y="142"/>
                  <a:pt x="3082" y="133"/>
                </a:cubicBezTo>
                <a:cubicBezTo>
                  <a:pt x="3055" y="122"/>
                  <a:pt x="3025" y="118"/>
                  <a:pt x="2997" y="111"/>
                </a:cubicBezTo>
                <a:cubicBezTo>
                  <a:pt x="2921" y="61"/>
                  <a:pt x="2811" y="37"/>
                  <a:pt x="2720" y="26"/>
                </a:cubicBezTo>
                <a:cubicBezTo>
                  <a:pt x="2652" y="18"/>
                  <a:pt x="2517" y="5"/>
                  <a:pt x="2517" y="5"/>
                </a:cubicBezTo>
                <a:cubicBezTo>
                  <a:pt x="2398" y="10"/>
                  <a:pt x="2328" y="0"/>
                  <a:pt x="2229" y="26"/>
                </a:cubicBezTo>
                <a:cubicBezTo>
                  <a:pt x="2116" y="55"/>
                  <a:pt x="2012" y="156"/>
                  <a:pt x="1888" y="165"/>
                </a:cubicBezTo>
                <a:cubicBezTo>
                  <a:pt x="1810" y="171"/>
                  <a:pt x="1731" y="172"/>
                  <a:pt x="1653" y="175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38" name="Freeform 6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309688" y="4035425"/>
            <a:ext cx="1433512" cy="803275"/>
          </a:xfrm>
          <a:custGeom>
            <a:avLst/>
            <a:gdLst>
              <a:gd name="T0" fmla="*/ 2147483647 w 677"/>
              <a:gd name="T1" fmla="*/ 2147483647 h 675"/>
              <a:gd name="T2" fmla="*/ 2147483647 w 677"/>
              <a:gd name="T3" fmla="*/ 2147483647 h 675"/>
              <a:gd name="T4" fmla="*/ 2147483647 w 677"/>
              <a:gd name="T5" fmla="*/ 2147483647 h 675"/>
              <a:gd name="T6" fmla="*/ 2147483647 w 677"/>
              <a:gd name="T7" fmla="*/ 2147483647 h 675"/>
              <a:gd name="T8" fmla="*/ 2147483647 w 677"/>
              <a:gd name="T9" fmla="*/ 2147483647 h 675"/>
              <a:gd name="T10" fmla="*/ 0 w 677"/>
              <a:gd name="T11" fmla="*/ 2147483647 h 675"/>
              <a:gd name="T12" fmla="*/ 2147483647 w 677"/>
              <a:gd name="T13" fmla="*/ 2147483647 h 675"/>
              <a:gd name="T14" fmla="*/ 2147483647 w 677"/>
              <a:gd name="T15" fmla="*/ 2147483647 h 675"/>
              <a:gd name="T16" fmla="*/ 2147483647 w 677"/>
              <a:gd name="T17" fmla="*/ 2147483647 h 675"/>
              <a:gd name="T18" fmla="*/ 2147483647 w 677"/>
              <a:gd name="T19" fmla="*/ 2147483647 h 675"/>
              <a:gd name="T20" fmla="*/ 2147483647 w 677"/>
              <a:gd name="T21" fmla="*/ 2147483647 h 675"/>
              <a:gd name="T22" fmla="*/ 2147483647 w 677"/>
              <a:gd name="T23" fmla="*/ 2147483647 h 675"/>
              <a:gd name="T24" fmla="*/ 2147483647 w 677"/>
              <a:gd name="T25" fmla="*/ 2147483647 h 675"/>
              <a:gd name="T26" fmla="*/ 2147483647 w 677"/>
              <a:gd name="T27" fmla="*/ 2147483647 h 675"/>
              <a:gd name="T28" fmla="*/ 2147483647 w 677"/>
              <a:gd name="T29" fmla="*/ 2147483647 h 675"/>
              <a:gd name="T30" fmla="*/ 2147483647 w 677"/>
              <a:gd name="T31" fmla="*/ 2147483647 h 675"/>
              <a:gd name="T32" fmla="*/ 2147483647 w 677"/>
              <a:gd name="T33" fmla="*/ 2147483647 h 67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77"/>
              <a:gd name="T52" fmla="*/ 0 h 675"/>
              <a:gd name="T53" fmla="*/ 677 w 677"/>
              <a:gd name="T54" fmla="*/ 675 h 67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77" h="675">
                <a:moveTo>
                  <a:pt x="426" y="56"/>
                </a:moveTo>
                <a:cubicBezTo>
                  <a:pt x="409" y="0"/>
                  <a:pt x="378" y="13"/>
                  <a:pt x="320" y="3"/>
                </a:cubicBezTo>
                <a:cubicBezTo>
                  <a:pt x="271" y="13"/>
                  <a:pt x="243" y="18"/>
                  <a:pt x="202" y="46"/>
                </a:cubicBezTo>
                <a:cubicBezTo>
                  <a:pt x="175" y="87"/>
                  <a:pt x="136" y="112"/>
                  <a:pt x="106" y="152"/>
                </a:cubicBezTo>
                <a:cubicBezTo>
                  <a:pt x="78" y="189"/>
                  <a:pt x="63" y="237"/>
                  <a:pt x="32" y="270"/>
                </a:cubicBezTo>
                <a:cubicBezTo>
                  <a:pt x="22" y="309"/>
                  <a:pt x="9" y="347"/>
                  <a:pt x="0" y="387"/>
                </a:cubicBezTo>
                <a:cubicBezTo>
                  <a:pt x="6" y="473"/>
                  <a:pt x="4" y="600"/>
                  <a:pt x="106" y="632"/>
                </a:cubicBezTo>
                <a:cubicBezTo>
                  <a:pt x="113" y="639"/>
                  <a:pt x="119" y="649"/>
                  <a:pt x="128" y="654"/>
                </a:cubicBezTo>
                <a:cubicBezTo>
                  <a:pt x="148" y="664"/>
                  <a:pt x="192" y="675"/>
                  <a:pt x="192" y="675"/>
                </a:cubicBezTo>
                <a:cubicBezTo>
                  <a:pt x="213" y="668"/>
                  <a:pt x="237" y="667"/>
                  <a:pt x="256" y="654"/>
                </a:cubicBezTo>
                <a:cubicBezTo>
                  <a:pt x="277" y="640"/>
                  <a:pt x="320" y="611"/>
                  <a:pt x="320" y="611"/>
                </a:cubicBezTo>
                <a:cubicBezTo>
                  <a:pt x="379" y="521"/>
                  <a:pt x="500" y="542"/>
                  <a:pt x="597" y="536"/>
                </a:cubicBezTo>
                <a:cubicBezTo>
                  <a:pt x="646" y="521"/>
                  <a:pt x="633" y="504"/>
                  <a:pt x="661" y="462"/>
                </a:cubicBezTo>
                <a:cubicBezTo>
                  <a:pt x="654" y="337"/>
                  <a:pt x="677" y="281"/>
                  <a:pt x="618" y="195"/>
                </a:cubicBezTo>
                <a:cubicBezTo>
                  <a:pt x="600" y="137"/>
                  <a:pt x="556" y="107"/>
                  <a:pt x="501" y="88"/>
                </a:cubicBezTo>
                <a:cubicBezTo>
                  <a:pt x="494" y="77"/>
                  <a:pt x="491" y="63"/>
                  <a:pt x="480" y="56"/>
                </a:cubicBezTo>
                <a:cubicBezTo>
                  <a:pt x="394" y="3"/>
                  <a:pt x="411" y="25"/>
                  <a:pt x="426" y="56"/>
                </a:cubicBez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39" name="Freeform 7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027488" y="3890963"/>
            <a:ext cx="2425700" cy="1000125"/>
          </a:xfrm>
          <a:custGeom>
            <a:avLst/>
            <a:gdLst>
              <a:gd name="T0" fmla="*/ 2147483647 w 1146"/>
              <a:gd name="T1" fmla="*/ 2147483647 h 840"/>
              <a:gd name="T2" fmla="*/ 2147483647 w 1146"/>
              <a:gd name="T3" fmla="*/ 2147483647 h 840"/>
              <a:gd name="T4" fmla="*/ 2147483647 w 1146"/>
              <a:gd name="T5" fmla="*/ 2147483647 h 840"/>
              <a:gd name="T6" fmla="*/ 2147483647 w 1146"/>
              <a:gd name="T7" fmla="*/ 2147483647 h 840"/>
              <a:gd name="T8" fmla="*/ 2147483647 w 1146"/>
              <a:gd name="T9" fmla="*/ 2147483647 h 840"/>
              <a:gd name="T10" fmla="*/ 2147483647 w 1146"/>
              <a:gd name="T11" fmla="*/ 2147483647 h 840"/>
              <a:gd name="T12" fmla="*/ 2147483647 w 1146"/>
              <a:gd name="T13" fmla="*/ 2147483647 h 840"/>
              <a:gd name="T14" fmla="*/ 2147483647 w 1146"/>
              <a:gd name="T15" fmla="*/ 2147483647 h 840"/>
              <a:gd name="T16" fmla="*/ 2147483647 w 1146"/>
              <a:gd name="T17" fmla="*/ 2147483647 h 840"/>
              <a:gd name="T18" fmla="*/ 2147483647 w 1146"/>
              <a:gd name="T19" fmla="*/ 2147483647 h 840"/>
              <a:gd name="T20" fmla="*/ 2147483647 w 1146"/>
              <a:gd name="T21" fmla="*/ 2147483647 h 840"/>
              <a:gd name="T22" fmla="*/ 2147483647 w 1146"/>
              <a:gd name="T23" fmla="*/ 2147483647 h 840"/>
              <a:gd name="T24" fmla="*/ 2147483647 w 1146"/>
              <a:gd name="T25" fmla="*/ 2147483647 h 840"/>
              <a:gd name="T26" fmla="*/ 2147483647 w 1146"/>
              <a:gd name="T27" fmla="*/ 2147483647 h 840"/>
              <a:gd name="T28" fmla="*/ 2147483647 w 1146"/>
              <a:gd name="T29" fmla="*/ 2147483647 h 840"/>
              <a:gd name="T30" fmla="*/ 2147483647 w 1146"/>
              <a:gd name="T31" fmla="*/ 2147483647 h 840"/>
              <a:gd name="T32" fmla="*/ 2147483647 w 1146"/>
              <a:gd name="T33" fmla="*/ 2147483647 h 840"/>
              <a:gd name="T34" fmla="*/ 2147483647 w 1146"/>
              <a:gd name="T35" fmla="*/ 2147483647 h 840"/>
              <a:gd name="T36" fmla="*/ 2147483647 w 1146"/>
              <a:gd name="T37" fmla="*/ 2147483647 h 840"/>
              <a:gd name="T38" fmla="*/ 2147483647 w 1146"/>
              <a:gd name="T39" fmla="*/ 2147483647 h 840"/>
              <a:gd name="T40" fmla="*/ 2147483647 w 1146"/>
              <a:gd name="T41" fmla="*/ 2147483647 h 840"/>
              <a:gd name="T42" fmla="*/ 2147483647 w 1146"/>
              <a:gd name="T43" fmla="*/ 2147483647 h 840"/>
              <a:gd name="T44" fmla="*/ 2147483647 w 1146"/>
              <a:gd name="T45" fmla="*/ 2147483647 h 840"/>
              <a:gd name="T46" fmla="*/ 2147483647 w 1146"/>
              <a:gd name="T47" fmla="*/ 2147483647 h 840"/>
              <a:gd name="T48" fmla="*/ 2147483647 w 1146"/>
              <a:gd name="T49" fmla="*/ 2147483647 h 840"/>
              <a:gd name="T50" fmla="*/ 2147483647 w 1146"/>
              <a:gd name="T51" fmla="*/ 2147483647 h 840"/>
              <a:gd name="T52" fmla="*/ 2147483647 w 1146"/>
              <a:gd name="T53" fmla="*/ 2147483647 h 840"/>
              <a:gd name="T54" fmla="*/ 2147483647 w 1146"/>
              <a:gd name="T55" fmla="*/ 2147483647 h 84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46"/>
              <a:gd name="T85" fmla="*/ 0 h 840"/>
              <a:gd name="T86" fmla="*/ 1146 w 1146"/>
              <a:gd name="T87" fmla="*/ 840 h 840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46" h="840">
                <a:moveTo>
                  <a:pt x="1041" y="17"/>
                </a:moveTo>
                <a:cubicBezTo>
                  <a:pt x="987" y="0"/>
                  <a:pt x="934" y="32"/>
                  <a:pt x="881" y="49"/>
                </a:cubicBezTo>
                <a:cubicBezTo>
                  <a:pt x="804" y="74"/>
                  <a:pt x="691" y="119"/>
                  <a:pt x="646" y="188"/>
                </a:cubicBezTo>
                <a:cubicBezTo>
                  <a:pt x="632" y="209"/>
                  <a:pt x="618" y="231"/>
                  <a:pt x="604" y="252"/>
                </a:cubicBezTo>
                <a:cubicBezTo>
                  <a:pt x="593" y="269"/>
                  <a:pt x="572" y="278"/>
                  <a:pt x="561" y="295"/>
                </a:cubicBezTo>
                <a:cubicBezTo>
                  <a:pt x="548" y="315"/>
                  <a:pt x="544" y="340"/>
                  <a:pt x="529" y="359"/>
                </a:cubicBezTo>
                <a:cubicBezTo>
                  <a:pt x="521" y="369"/>
                  <a:pt x="507" y="372"/>
                  <a:pt x="497" y="380"/>
                </a:cubicBezTo>
                <a:cubicBezTo>
                  <a:pt x="462" y="409"/>
                  <a:pt x="445" y="429"/>
                  <a:pt x="401" y="444"/>
                </a:cubicBezTo>
                <a:cubicBezTo>
                  <a:pt x="354" y="439"/>
                  <a:pt x="302" y="447"/>
                  <a:pt x="262" y="423"/>
                </a:cubicBezTo>
                <a:cubicBezTo>
                  <a:pt x="253" y="418"/>
                  <a:pt x="249" y="407"/>
                  <a:pt x="241" y="401"/>
                </a:cubicBezTo>
                <a:cubicBezTo>
                  <a:pt x="202" y="371"/>
                  <a:pt x="160" y="338"/>
                  <a:pt x="113" y="327"/>
                </a:cubicBezTo>
                <a:cubicBezTo>
                  <a:pt x="102" y="330"/>
                  <a:pt x="90" y="331"/>
                  <a:pt x="81" y="337"/>
                </a:cubicBezTo>
                <a:cubicBezTo>
                  <a:pt x="64" y="349"/>
                  <a:pt x="38" y="380"/>
                  <a:pt x="38" y="380"/>
                </a:cubicBezTo>
                <a:cubicBezTo>
                  <a:pt x="15" y="479"/>
                  <a:pt x="0" y="622"/>
                  <a:pt x="113" y="657"/>
                </a:cubicBezTo>
                <a:cubicBezTo>
                  <a:pt x="124" y="664"/>
                  <a:pt x="133" y="674"/>
                  <a:pt x="145" y="679"/>
                </a:cubicBezTo>
                <a:cubicBezTo>
                  <a:pt x="165" y="688"/>
                  <a:pt x="190" y="688"/>
                  <a:pt x="209" y="700"/>
                </a:cubicBezTo>
                <a:cubicBezTo>
                  <a:pt x="254" y="729"/>
                  <a:pt x="288" y="761"/>
                  <a:pt x="337" y="785"/>
                </a:cubicBezTo>
                <a:cubicBezTo>
                  <a:pt x="389" y="840"/>
                  <a:pt x="457" y="813"/>
                  <a:pt x="529" y="807"/>
                </a:cubicBezTo>
                <a:cubicBezTo>
                  <a:pt x="590" y="746"/>
                  <a:pt x="561" y="781"/>
                  <a:pt x="614" y="700"/>
                </a:cubicBezTo>
                <a:cubicBezTo>
                  <a:pt x="620" y="691"/>
                  <a:pt x="619" y="678"/>
                  <a:pt x="625" y="668"/>
                </a:cubicBezTo>
                <a:cubicBezTo>
                  <a:pt x="638" y="646"/>
                  <a:pt x="668" y="604"/>
                  <a:pt x="668" y="604"/>
                </a:cubicBezTo>
                <a:cubicBezTo>
                  <a:pt x="720" y="447"/>
                  <a:pt x="662" y="605"/>
                  <a:pt x="710" y="508"/>
                </a:cubicBezTo>
                <a:cubicBezTo>
                  <a:pt x="715" y="498"/>
                  <a:pt x="713" y="484"/>
                  <a:pt x="721" y="476"/>
                </a:cubicBezTo>
                <a:cubicBezTo>
                  <a:pt x="802" y="395"/>
                  <a:pt x="938" y="395"/>
                  <a:pt x="1041" y="369"/>
                </a:cubicBezTo>
                <a:cubicBezTo>
                  <a:pt x="1099" y="331"/>
                  <a:pt x="1054" y="370"/>
                  <a:pt x="1084" y="316"/>
                </a:cubicBezTo>
                <a:cubicBezTo>
                  <a:pt x="1145" y="206"/>
                  <a:pt x="1112" y="292"/>
                  <a:pt x="1137" y="220"/>
                </a:cubicBezTo>
                <a:cubicBezTo>
                  <a:pt x="1129" y="144"/>
                  <a:pt x="1146" y="94"/>
                  <a:pt x="1073" y="71"/>
                </a:cubicBezTo>
                <a:cubicBezTo>
                  <a:pt x="1044" y="41"/>
                  <a:pt x="1055" y="59"/>
                  <a:pt x="1041" y="17"/>
                </a:cubicBez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0" name="Freeform 8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6140450" y="5330825"/>
            <a:ext cx="520700" cy="284163"/>
          </a:xfrm>
          <a:custGeom>
            <a:avLst/>
            <a:gdLst>
              <a:gd name="T0" fmla="*/ 2147483647 w 246"/>
              <a:gd name="T1" fmla="*/ 2147483647 h 239"/>
              <a:gd name="T2" fmla="*/ 2147483647 w 246"/>
              <a:gd name="T3" fmla="*/ 2147483647 h 239"/>
              <a:gd name="T4" fmla="*/ 2147483647 w 246"/>
              <a:gd name="T5" fmla="*/ 2147483647 h 239"/>
              <a:gd name="T6" fmla="*/ 2147483647 w 246"/>
              <a:gd name="T7" fmla="*/ 2147483647 h 239"/>
              <a:gd name="T8" fmla="*/ 2147483647 w 246"/>
              <a:gd name="T9" fmla="*/ 2147483647 h 239"/>
              <a:gd name="T10" fmla="*/ 2147483647 w 246"/>
              <a:gd name="T11" fmla="*/ 2147483647 h 239"/>
              <a:gd name="T12" fmla="*/ 2147483647 w 246"/>
              <a:gd name="T13" fmla="*/ 2147483647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6"/>
              <a:gd name="T22" fmla="*/ 0 h 239"/>
              <a:gd name="T23" fmla="*/ 246 w 246"/>
              <a:gd name="T24" fmla="*/ 239 h 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6" h="239">
                <a:moveTo>
                  <a:pt x="150" y="35"/>
                </a:moveTo>
                <a:cubicBezTo>
                  <a:pt x="146" y="24"/>
                  <a:pt x="150" y="7"/>
                  <a:pt x="139" y="3"/>
                </a:cubicBezTo>
                <a:cubicBezTo>
                  <a:pt x="129" y="0"/>
                  <a:pt x="70" y="19"/>
                  <a:pt x="54" y="24"/>
                </a:cubicBezTo>
                <a:cubicBezTo>
                  <a:pt x="4" y="74"/>
                  <a:pt x="0" y="164"/>
                  <a:pt x="54" y="216"/>
                </a:cubicBezTo>
                <a:cubicBezTo>
                  <a:pt x="127" y="211"/>
                  <a:pt x="220" y="239"/>
                  <a:pt x="246" y="163"/>
                </a:cubicBezTo>
                <a:cubicBezTo>
                  <a:pt x="241" y="148"/>
                  <a:pt x="208" y="35"/>
                  <a:pt x="182" y="35"/>
                </a:cubicBezTo>
                <a:cubicBezTo>
                  <a:pt x="171" y="35"/>
                  <a:pt x="161" y="35"/>
                  <a:pt x="150" y="35"/>
                </a:cubicBez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1" name="Freeform 9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2887663" y="5029200"/>
            <a:ext cx="1100137" cy="479425"/>
          </a:xfrm>
          <a:custGeom>
            <a:avLst/>
            <a:gdLst>
              <a:gd name="T0" fmla="*/ 2147483647 w 520"/>
              <a:gd name="T1" fmla="*/ 2147483647 h 403"/>
              <a:gd name="T2" fmla="*/ 2147483647 w 520"/>
              <a:gd name="T3" fmla="*/ 2147483647 h 403"/>
              <a:gd name="T4" fmla="*/ 2147483647 w 520"/>
              <a:gd name="T5" fmla="*/ 0 h 403"/>
              <a:gd name="T6" fmla="*/ 2147483647 w 520"/>
              <a:gd name="T7" fmla="*/ 2147483647 h 403"/>
              <a:gd name="T8" fmla="*/ 2147483647 w 520"/>
              <a:gd name="T9" fmla="*/ 2147483647 h 403"/>
              <a:gd name="T10" fmla="*/ 2147483647 w 520"/>
              <a:gd name="T11" fmla="*/ 2147483647 h 403"/>
              <a:gd name="T12" fmla="*/ 2147483647 w 520"/>
              <a:gd name="T13" fmla="*/ 2147483647 h 403"/>
              <a:gd name="T14" fmla="*/ 2147483647 w 520"/>
              <a:gd name="T15" fmla="*/ 2147483647 h 403"/>
              <a:gd name="T16" fmla="*/ 2147483647 w 520"/>
              <a:gd name="T17" fmla="*/ 2147483647 h 403"/>
              <a:gd name="T18" fmla="*/ 2147483647 w 520"/>
              <a:gd name="T19" fmla="*/ 2147483647 h 403"/>
              <a:gd name="T20" fmla="*/ 2147483647 w 520"/>
              <a:gd name="T21" fmla="*/ 2147483647 h 403"/>
              <a:gd name="T22" fmla="*/ 2147483647 w 520"/>
              <a:gd name="T23" fmla="*/ 2147483647 h 403"/>
              <a:gd name="T24" fmla="*/ 2147483647 w 520"/>
              <a:gd name="T25" fmla="*/ 2147483647 h 403"/>
              <a:gd name="T26" fmla="*/ 2147483647 w 520"/>
              <a:gd name="T27" fmla="*/ 2147483647 h 403"/>
              <a:gd name="T28" fmla="*/ 2147483647 w 520"/>
              <a:gd name="T29" fmla="*/ 2147483647 h 403"/>
              <a:gd name="T30" fmla="*/ 2147483647 w 520"/>
              <a:gd name="T31" fmla="*/ 2147483647 h 403"/>
              <a:gd name="T32" fmla="*/ 2147483647 w 520"/>
              <a:gd name="T33" fmla="*/ 2147483647 h 403"/>
              <a:gd name="T34" fmla="*/ 2147483647 w 520"/>
              <a:gd name="T35" fmla="*/ 2147483647 h 40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520"/>
              <a:gd name="T55" fmla="*/ 0 h 403"/>
              <a:gd name="T56" fmla="*/ 520 w 520"/>
              <a:gd name="T57" fmla="*/ 403 h 40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520" h="403">
                <a:moveTo>
                  <a:pt x="471" y="64"/>
                </a:moveTo>
                <a:cubicBezTo>
                  <a:pt x="441" y="36"/>
                  <a:pt x="415" y="31"/>
                  <a:pt x="375" y="21"/>
                </a:cubicBezTo>
                <a:cubicBezTo>
                  <a:pt x="346" y="14"/>
                  <a:pt x="289" y="0"/>
                  <a:pt x="289" y="0"/>
                </a:cubicBezTo>
                <a:cubicBezTo>
                  <a:pt x="261" y="4"/>
                  <a:pt x="232" y="3"/>
                  <a:pt x="204" y="11"/>
                </a:cubicBezTo>
                <a:cubicBezTo>
                  <a:pt x="159" y="23"/>
                  <a:pt x="173" y="57"/>
                  <a:pt x="119" y="75"/>
                </a:cubicBezTo>
                <a:cubicBezTo>
                  <a:pt x="112" y="82"/>
                  <a:pt x="103" y="88"/>
                  <a:pt x="97" y="96"/>
                </a:cubicBezTo>
                <a:cubicBezTo>
                  <a:pt x="89" y="106"/>
                  <a:pt x="85" y="119"/>
                  <a:pt x="76" y="128"/>
                </a:cubicBezTo>
                <a:cubicBezTo>
                  <a:pt x="67" y="137"/>
                  <a:pt x="54" y="141"/>
                  <a:pt x="44" y="149"/>
                </a:cubicBezTo>
                <a:cubicBezTo>
                  <a:pt x="36" y="155"/>
                  <a:pt x="30" y="164"/>
                  <a:pt x="23" y="171"/>
                </a:cubicBezTo>
                <a:cubicBezTo>
                  <a:pt x="0" y="238"/>
                  <a:pt x="4" y="318"/>
                  <a:pt x="76" y="341"/>
                </a:cubicBezTo>
                <a:cubicBezTo>
                  <a:pt x="113" y="379"/>
                  <a:pt x="87" y="359"/>
                  <a:pt x="161" y="384"/>
                </a:cubicBezTo>
                <a:cubicBezTo>
                  <a:pt x="172" y="388"/>
                  <a:pt x="193" y="395"/>
                  <a:pt x="193" y="395"/>
                </a:cubicBezTo>
                <a:cubicBezTo>
                  <a:pt x="218" y="391"/>
                  <a:pt x="251" y="403"/>
                  <a:pt x="268" y="384"/>
                </a:cubicBezTo>
                <a:cubicBezTo>
                  <a:pt x="308" y="339"/>
                  <a:pt x="253" y="291"/>
                  <a:pt x="311" y="245"/>
                </a:cubicBezTo>
                <a:cubicBezTo>
                  <a:pt x="335" y="226"/>
                  <a:pt x="347" y="221"/>
                  <a:pt x="375" y="213"/>
                </a:cubicBezTo>
                <a:cubicBezTo>
                  <a:pt x="403" y="205"/>
                  <a:pt x="460" y="192"/>
                  <a:pt x="460" y="192"/>
                </a:cubicBezTo>
                <a:cubicBezTo>
                  <a:pt x="471" y="185"/>
                  <a:pt x="484" y="181"/>
                  <a:pt x="492" y="171"/>
                </a:cubicBezTo>
                <a:cubicBezTo>
                  <a:pt x="516" y="141"/>
                  <a:pt x="520" y="64"/>
                  <a:pt x="471" y="64"/>
                </a:cubicBez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2" name="Freeform 10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6343650" y="4445000"/>
            <a:ext cx="1049338" cy="660400"/>
          </a:xfrm>
          <a:custGeom>
            <a:avLst/>
            <a:gdLst>
              <a:gd name="T0" fmla="*/ 2147483647 w 496"/>
              <a:gd name="T1" fmla="*/ 0 h 555"/>
              <a:gd name="T2" fmla="*/ 2147483647 w 496"/>
              <a:gd name="T3" fmla="*/ 2147483647 h 555"/>
              <a:gd name="T4" fmla="*/ 2147483647 w 496"/>
              <a:gd name="T5" fmla="*/ 2147483647 h 555"/>
              <a:gd name="T6" fmla="*/ 2147483647 w 496"/>
              <a:gd name="T7" fmla="*/ 2147483647 h 555"/>
              <a:gd name="T8" fmla="*/ 0 w 496"/>
              <a:gd name="T9" fmla="*/ 2147483647 h 555"/>
              <a:gd name="T10" fmla="*/ 2147483647 w 496"/>
              <a:gd name="T11" fmla="*/ 2147483647 h 555"/>
              <a:gd name="T12" fmla="*/ 2147483647 w 496"/>
              <a:gd name="T13" fmla="*/ 2147483647 h 555"/>
              <a:gd name="T14" fmla="*/ 2147483647 w 496"/>
              <a:gd name="T15" fmla="*/ 2147483647 h 555"/>
              <a:gd name="T16" fmla="*/ 2147483647 w 496"/>
              <a:gd name="T17" fmla="*/ 2147483647 h 555"/>
              <a:gd name="T18" fmla="*/ 2147483647 w 496"/>
              <a:gd name="T19" fmla="*/ 2147483647 h 555"/>
              <a:gd name="T20" fmla="*/ 2147483647 w 496"/>
              <a:gd name="T21" fmla="*/ 2147483647 h 555"/>
              <a:gd name="T22" fmla="*/ 2147483647 w 496"/>
              <a:gd name="T23" fmla="*/ 2147483647 h 555"/>
              <a:gd name="T24" fmla="*/ 2147483647 w 496"/>
              <a:gd name="T25" fmla="*/ 2147483647 h 555"/>
              <a:gd name="T26" fmla="*/ 2147483647 w 496"/>
              <a:gd name="T27" fmla="*/ 2147483647 h 555"/>
              <a:gd name="T28" fmla="*/ 2147483647 w 496"/>
              <a:gd name="T29" fmla="*/ 0 h 55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96"/>
              <a:gd name="T46" fmla="*/ 0 h 555"/>
              <a:gd name="T47" fmla="*/ 496 w 496"/>
              <a:gd name="T48" fmla="*/ 555 h 55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96" h="555">
                <a:moveTo>
                  <a:pt x="470" y="0"/>
                </a:moveTo>
                <a:cubicBezTo>
                  <a:pt x="386" y="29"/>
                  <a:pt x="300" y="53"/>
                  <a:pt x="214" y="75"/>
                </a:cubicBezTo>
                <a:cubicBezTo>
                  <a:pt x="189" y="82"/>
                  <a:pt x="164" y="89"/>
                  <a:pt x="139" y="96"/>
                </a:cubicBezTo>
                <a:cubicBezTo>
                  <a:pt x="117" y="102"/>
                  <a:pt x="75" y="118"/>
                  <a:pt x="75" y="118"/>
                </a:cubicBezTo>
                <a:cubicBezTo>
                  <a:pt x="47" y="146"/>
                  <a:pt x="28" y="176"/>
                  <a:pt x="0" y="203"/>
                </a:cubicBezTo>
                <a:cubicBezTo>
                  <a:pt x="4" y="235"/>
                  <a:pt x="3" y="268"/>
                  <a:pt x="11" y="299"/>
                </a:cubicBezTo>
                <a:cubicBezTo>
                  <a:pt x="22" y="341"/>
                  <a:pt x="73" y="372"/>
                  <a:pt x="107" y="395"/>
                </a:cubicBezTo>
                <a:cubicBezTo>
                  <a:pt x="144" y="451"/>
                  <a:pt x="180" y="476"/>
                  <a:pt x="235" y="512"/>
                </a:cubicBezTo>
                <a:cubicBezTo>
                  <a:pt x="252" y="523"/>
                  <a:pt x="278" y="555"/>
                  <a:pt x="278" y="555"/>
                </a:cubicBezTo>
                <a:cubicBezTo>
                  <a:pt x="303" y="551"/>
                  <a:pt x="328" y="549"/>
                  <a:pt x="352" y="544"/>
                </a:cubicBezTo>
                <a:cubicBezTo>
                  <a:pt x="363" y="542"/>
                  <a:pt x="377" y="543"/>
                  <a:pt x="384" y="534"/>
                </a:cubicBezTo>
                <a:cubicBezTo>
                  <a:pt x="397" y="516"/>
                  <a:pt x="399" y="491"/>
                  <a:pt x="406" y="470"/>
                </a:cubicBezTo>
                <a:cubicBezTo>
                  <a:pt x="410" y="459"/>
                  <a:pt x="416" y="438"/>
                  <a:pt x="416" y="438"/>
                </a:cubicBezTo>
                <a:cubicBezTo>
                  <a:pt x="421" y="346"/>
                  <a:pt x="406" y="205"/>
                  <a:pt x="480" y="128"/>
                </a:cubicBezTo>
                <a:cubicBezTo>
                  <a:pt x="496" y="82"/>
                  <a:pt x="484" y="45"/>
                  <a:pt x="470" y="0"/>
                </a:cubicBez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3" name="Oval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336800" y="4286250"/>
            <a:ext cx="2032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Oval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048000" y="3886200"/>
            <a:ext cx="203200" cy="1143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9645" name="AutoShape 13"/>
          <p:cNvCxnSpPr>
            <a:cxnSpLocks noChangeShapeType="1"/>
            <a:stCxn id="69643" idx="7"/>
            <a:endCxn id="69644" idx="3"/>
          </p:cNvCxnSpPr>
          <p:nvPr>
            <p:custDataLst>
              <p:tags r:id="rId12"/>
            </p:custDataLst>
          </p:nvPr>
        </p:nvCxnSpPr>
        <p:spPr bwMode="auto">
          <a:xfrm flipV="1">
            <a:off x="2509838" y="3983038"/>
            <a:ext cx="568325" cy="3206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sp>
        <p:nvSpPr>
          <p:cNvPr id="69646" name="Text Box 1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332163" y="3746500"/>
            <a:ext cx="4476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69647" name="Oval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484563" y="5103813"/>
            <a:ext cx="2032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8" name="Oval 1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775200" y="4686300"/>
            <a:ext cx="2032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9649" name="AutoShape 17"/>
          <p:cNvCxnSpPr>
            <a:cxnSpLocks noChangeShapeType="1"/>
            <a:stCxn id="69647" idx="7"/>
            <a:endCxn id="69648" idx="3"/>
          </p:cNvCxnSpPr>
          <p:nvPr>
            <p:custDataLst>
              <p:tags r:id="rId16"/>
            </p:custDataLst>
          </p:nvPr>
        </p:nvCxnSpPr>
        <p:spPr bwMode="auto">
          <a:xfrm flipV="1">
            <a:off x="3657600" y="4783138"/>
            <a:ext cx="1147763" cy="33813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MST</a:t>
            </a:r>
          </a:p>
        </p:txBody>
      </p:sp>
      <p:sp>
        <p:nvSpPr>
          <p:cNvPr id="70659" name="Oval 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6203950" y="1473200"/>
            <a:ext cx="527050" cy="26352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</a:p>
        </p:txBody>
      </p:sp>
      <p:sp>
        <p:nvSpPr>
          <p:cNvPr id="70660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8223250" y="3141663"/>
            <a:ext cx="527050" cy="26352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</a:p>
        </p:txBody>
      </p:sp>
      <p:sp>
        <p:nvSpPr>
          <p:cNvPr id="70661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7521575" y="287338"/>
            <a:ext cx="527050" cy="26352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70662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922713" y="1473200"/>
            <a:ext cx="527050" cy="26352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70663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8135938" y="1473200"/>
            <a:ext cx="527050" cy="26352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</a:p>
        </p:txBody>
      </p:sp>
      <p:cxnSp>
        <p:nvCxnSpPr>
          <p:cNvPr id="70664" name="AutoShape 8"/>
          <p:cNvCxnSpPr>
            <a:cxnSpLocks noChangeShapeType="1"/>
            <a:stCxn id="70675" idx="5"/>
            <a:endCxn id="70659" idx="1"/>
          </p:cNvCxnSpPr>
          <p:nvPr>
            <p:custDataLst>
              <p:tags r:id="rId7"/>
            </p:custDataLst>
          </p:nvPr>
        </p:nvCxnSpPr>
        <p:spPr bwMode="auto">
          <a:xfrm>
            <a:off x="4548188" y="614363"/>
            <a:ext cx="1733550" cy="8826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65" name="AutoShape 9"/>
          <p:cNvCxnSpPr>
            <a:cxnSpLocks noChangeShapeType="1"/>
            <a:stCxn id="70659" idx="5"/>
            <a:endCxn id="70660" idx="2"/>
          </p:cNvCxnSpPr>
          <p:nvPr>
            <p:custDataLst>
              <p:tags r:id="rId8"/>
            </p:custDataLst>
          </p:nvPr>
        </p:nvCxnSpPr>
        <p:spPr bwMode="auto">
          <a:xfrm>
            <a:off x="6654800" y="1711325"/>
            <a:ext cx="1552575" cy="1562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66" name="AutoShape 10"/>
          <p:cNvCxnSpPr>
            <a:cxnSpLocks noChangeShapeType="1"/>
            <a:stCxn id="70659" idx="6"/>
            <a:endCxn id="70663" idx="2"/>
          </p:cNvCxnSpPr>
          <p:nvPr>
            <p:custDataLst>
              <p:tags r:id="rId9"/>
            </p:custDataLst>
          </p:nvPr>
        </p:nvCxnSpPr>
        <p:spPr bwMode="auto">
          <a:xfrm>
            <a:off x="6748463" y="1604963"/>
            <a:ext cx="137001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67" name="AutoShape 11"/>
          <p:cNvCxnSpPr>
            <a:cxnSpLocks noChangeShapeType="1"/>
            <a:stCxn id="70670" idx="6"/>
            <a:endCxn id="70660" idx="2"/>
          </p:cNvCxnSpPr>
          <p:nvPr>
            <p:custDataLst>
              <p:tags r:id="rId10"/>
            </p:custDataLst>
          </p:nvPr>
        </p:nvCxnSpPr>
        <p:spPr bwMode="auto">
          <a:xfrm>
            <a:off x="5781675" y="3228975"/>
            <a:ext cx="2425700" cy="44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68" name="AutoShape 12"/>
          <p:cNvCxnSpPr>
            <a:cxnSpLocks noChangeShapeType="1"/>
            <a:stCxn id="70675" idx="4"/>
            <a:endCxn id="70662" idx="0"/>
          </p:cNvCxnSpPr>
          <p:nvPr>
            <p:custDataLst>
              <p:tags r:id="rId11"/>
            </p:custDataLst>
          </p:nvPr>
        </p:nvCxnSpPr>
        <p:spPr bwMode="auto">
          <a:xfrm flipH="1">
            <a:off x="4184650" y="654050"/>
            <a:ext cx="176213" cy="8048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69" name="AutoShape 13"/>
          <p:cNvCxnSpPr>
            <a:cxnSpLocks noChangeShapeType="1"/>
            <a:stCxn id="70662" idx="5"/>
            <a:endCxn id="70670" idx="1"/>
          </p:cNvCxnSpPr>
          <p:nvPr>
            <p:custDataLst>
              <p:tags r:id="rId12"/>
            </p:custDataLst>
          </p:nvPr>
        </p:nvCxnSpPr>
        <p:spPr bwMode="auto">
          <a:xfrm>
            <a:off x="4371975" y="1711325"/>
            <a:ext cx="944563" cy="1409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70670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5238750" y="3097213"/>
            <a:ext cx="527050" cy="26352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</a:p>
        </p:txBody>
      </p:sp>
      <p:cxnSp>
        <p:nvCxnSpPr>
          <p:cNvPr id="70671" name="AutoShape 15"/>
          <p:cNvCxnSpPr>
            <a:cxnSpLocks noChangeShapeType="1"/>
            <a:stCxn id="70659" idx="3"/>
            <a:endCxn id="70670" idx="0"/>
          </p:cNvCxnSpPr>
          <p:nvPr>
            <p:custDataLst>
              <p:tags r:id="rId14"/>
            </p:custDataLst>
          </p:nvPr>
        </p:nvCxnSpPr>
        <p:spPr bwMode="auto">
          <a:xfrm flipH="1">
            <a:off x="5502275" y="1711325"/>
            <a:ext cx="779463" cy="1371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72" name="AutoShape 16"/>
          <p:cNvCxnSpPr>
            <a:cxnSpLocks noChangeShapeType="1"/>
            <a:stCxn id="70663" idx="0"/>
            <a:endCxn id="70661" idx="5"/>
          </p:cNvCxnSpPr>
          <p:nvPr>
            <p:custDataLst>
              <p:tags r:id="rId15"/>
            </p:custDataLst>
          </p:nvPr>
        </p:nvCxnSpPr>
        <p:spPr bwMode="auto">
          <a:xfrm flipH="1" flipV="1">
            <a:off x="7970838" y="527050"/>
            <a:ext cx="428625" cy="9318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73" name="AutoShape 17"/>
          <p:cNvCxnSpPr>
            <a:cxnSpLocks noChangeShapeType="1"/>
            <a:stCxn id="70662" idx="6"/>
            <a:endCxn id="70659" idx="2"/>
          </p:cNvCxnSpPr>
          <p:nvPr>
            <p:custDataLst>
              <p:tags r:id="rId16"/>
            </p:custDataLst>
          </p:nvPr>
        </p:nvCxnSpPr>
        <p:spPr bwMode="auto">
          <a:xfrm>
            <a:off x="4465638" y="1604963"/>
            <a:ext cx="17224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74" name="AutoShape 18"/>
          <p:cNvCxnSpPr>
            <a:cxnSpLocks noChangeShapeType="1"/>
            <a:stCxn id="70661" idx="2"/>
            <a:endCxn id="70675" idx="6"/>
          </p:cNvCxnSpPr>
          <p:nvPr>
            <p:custDataLst>
              <p:tags r:id="rId17"/>
            </p:custDataLst>
          </p:nvPr>
        </p:nvCxnSpPr>
        <p:spPr bwMode="auto">
          <a:xfrm flipH="1">
            <a:off x="4641850" y="419100"/>
            <a:ext cx="2863850" cy="88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70675" name="Oval 19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4097338" y="376238"/>
            <a:ext cx="527050" cy="26193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</a:p>
        </p:txBody>
      </p:sp>
      <p:cxnSp>
        <p:nvCxnSpPr>
          <p:cNvPr id="70676" name="AutoShape 20"/>
          <p:cNvCxnSpPr>
            <a:cxnSpLocks noChangeShapeType="1"/>
            <a:stCxn id="70659" idx="7"/>
            <a:endCxn id="70661" idx="3"/>
          </p:cNvCxnSpPr>
          <p:nvPr>
            <p:custDataLst>
              <p:tags r:id="rId19"/>
            </p:custDataLst>
          </p:nvPr>
        </p:nvCxnSpPr>
        <p:spPr bwMode="auto">
          <a:xfrm flipV="1">
            <a:off x="6654800" y="527050"/>
            <a:ext cx="942975" cy="9699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77" name="AutoShape 21"/>
          <p:cNvCxnSpPr>
            <a:cxnSpLocks noChangeShapeType="1"/>
            <a:stCxn id="70660" idx="0"/>
            <a:endCxn id="70663" idx="4"/>
          </p:cNvCxnSpPr>
          <p:nvPr>
            <p:custDataLst>
              <p:tags r:id="rId20"/>
            </p:custDataLst>
          </p:nvPr>
        </p:nvCxnSpPr>
        <p:spPr bwMode="auto">
          <a:xfrm flipH="1" flipV="1">
            <a:off x="8399463" y="1751013"/>
            <a:ext cx="87312" cy="13747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70678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976813" y="13477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70679" name="Text 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029325" y="2063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70680" name="Text Box 2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360863" y="21383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70681" name="Text Box 2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22713" y="908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70682" name="Text Box 27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7258050" y="13477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70683" name="Text Box 28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414963" y="8651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70684" name="Text Box 2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8223250" y="8651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10</a:t>
            </a:r>
          </a:p>
        </p:txBody>
      </p:sp>
      <p:sp>
        <p:nvSpPr>
          <p:cNvPr id="70685" name="Text Box 3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434263" y="23129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70686" name="Text Box 3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8486775" y="23129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70687" name="Text Box 3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731000" y="8207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70688" name="Text Box 3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02275" y="2093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8</a:t>
            </a:r>
          </a:p>
        </p:txBody>
      </p:sp>
      <p:sp>
        <p:nvSpPr>
          <p:cNvPr id="70689" name="Text Box 34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556375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36" name="Oval 19"/>
          <p:cNvSpPr>
            <a:spLocks noChangeAspect="1" noChangeArrowheads="1"/>
          </p:cNvSpPr>
          <p:nvPr>
            <p:custDataLst>
              <p:tags r:id="rId33"/>
            </p:custDataLst>
          </p:nvPr>
        </p:nvSpPr>
        <p:spPr bwMode="auto">
          <a:xfrm>
            <a:off x="1517650" y="3713162"/>
            <a:ext cx="527050" cy="49371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37" name="Oval 3"/>
          <p:cNvSpPr>
            <a:spLocks noChangeAspect="1" noChangeArrowheads="1"/>
          </p:cNvSpPr>
          <p:nvPr>
            <p:custDataLst>
              <p:tags r:id="rId34"/>
            </p:custDataLst>
          </p:nvPr>
        </p:nvSpPr>
        <p:spPr bwMode="auto">
          <a:xfrm>
            <a:off x="2736850" y="4475162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</a:p>
        </p:txBody>
      </p:sp>
      <p:cxnSp>
        <p:nvCxnSpPr>
          <p:cNvPr id="38" name="AutoShape 8"/>
          <p:cNvCxnSpPr>
            <a:cxnSpLocks noChangeShapeType="1"/>
            <a:stCxn id="36" idx="6"/>
            <a:endCxn id="37" idx="1"/>
          </p:cNvCxnSpPr>
          <p:nvPr>
            <p:custDataLst>
              <p:tags r:id="rId35"/>
            </p:custDataLst>
          </p:nvPr>
        </p:nvCxnSpPr>
        <p:spPr bwMode="auto">
          <a:xfrm>
            <a:off x="2063750" y="3960812"/>
            <a:ext cx="750888" cy="568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Oval 5"/>
          <p:cNvSpPr>
            <a:spLocks noChangeAspect="1" noChangeArrowheads="1"/>
          </p:cNvSpPr>
          <p:nvPr>
            <p:custDataLst>
              <p:tags r:id="rId36"/>
            </p:custDataLst>
          </p:nvPr>
        </p:nvSpPr>
        <p:spPr bwMode="auto">
          <a:xfrm>
            <a:off x="3956050" y="3597275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</a:p>
        </p:txBody>
      </p:sp>
      <p:cxnSp>
        <p:nvCxnSpPr>
          <p:cNvPr id="40" name="AutoShape 18"/>
          <p:cNvCxnSpPr>
            <a:cxnSpLocks noChangeShapeType="1"/>
            <a:stCxn id="39" idx="2"/>
            <a:endCxn id="36" idx="6"/>
          </p:cNvCxnSpPr>
          <p:nvPr>
            <p:custDataLst>
              <p:tags r:id="rId37"/>
            </p:custDataLst>
          </p:nvPr>
        </p:nvCxnSpPr>
        <p:spPr bwMode="auto">
          <a:xfrm flipH="1">
            <a:off x="2063750" y="3846512"/>
            <a:ext cx="1873250" cy="114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Oval 6"/>
          <p:cNvSpPr>
            <a:spLocks noChangeAspect="1" noChangeArrowheads="1"/>
          </p:cNvSpPr>
          <p:nvPr>
            <p:custDataLst>
              <p:tags r:id="rId38"/>
            </p:custDataLst>
          </p:nvPr>
        </p:nvSpPr>
        <p:spPr bwMode="auto">
          <a:xfrm>
            <a:off x="1143000" y="4475162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</a:p>
        </p:txBody>
      </p:sp>
      <p:cxnSp>
        <p:nvCxnSpPr>
          <p:cNvPr id="42" name="AutoShape 17"/>
          <p:cNvCxnSpPr>
            <a:cxnSpLocks noChangeShapeType="1"/>
            <a:stCxn id="41" idx="6"/>
            <a:endCxn id="37" idx="2"/>
          </p:cNvCxnSpPr>
          <p:nvPr>
            <p:custDataLst>
              <p:tags r:id="rId39"/>
            </p:custDataLst>
          </p:nvPr>
        </p:nvCxnSpPr>
        <p:spPr bwMode="auto">
          <a:xfrm>
            <a:off x="1689100" y="4724400"/>
            <a:ext cx="10287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4"/>
          <p:cNvSpPr>
            <a:spLocks noChangeAspect="1" noChangeArrowheads="1"/>
          </p:cNvSpPr>
          <p:nvPr>
            <p:custDataLst>
              <p:tags r:id="rId40"/>
            </p:custDataLst>
          </p:nvPr>
        </p:nvSpPr>
        <p:spPr bwMode="auto">
          <a:xfrm>
            <a:off x="3498850" y="5502275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</a:p>
        </p:txBody>
      </p:sp>
      <p:cxnSp>
        <p:nvCxnSpPr>
          <p:cNvPr id="44" name="AutoShape 9"/>
          <p:cNvCxnSpPr>
            <a:cxnSpLocks noChangeShapeType="1"/>
            <a:stCxn id="37" idx="5"/>
            <a:endCxn id="43" idx="1"/>
          </p:cNvCxnSpPr>
          <p:nvPr>
            <p:custDataLst>
              <p:tags r:id="rId41"/>
            </p:custDataLst>
          </p:nvPr>
        </p:nvCxnSpPr>
        <p:spPr bwMode="auto">
          <a:xfrm>
            <a:off x="3186113" y="4918075"/>
            <a:ext cx="390525" cy="638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Oval 14"/>
          <p:cNvSpPr>
            <a:spLocks noChangeAspect="1" noChangeArrowheads="1"/>
          </p:cNvSpPr>
          <p:nvPr>
            <p:custDataLst>
              <p:tags r:id="rId42"/>
            </p:custDataLst>
          </p:nvPr>
        </p:nvSpPr>
        <p:spPr bwMode="auto">
          <a:xfrm>
            <a:off x="1981200" y="5694362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</a:p>
        </p:txBody>
      </p:sp>
      <p:cxnSp>
        <p:nvCxnSpPr>
          <p:cNvPr id="46" name="AutoShape 11"/>
          <p:cNvCxnSpPr>
            <a:cxnSpLocks noChangeShapeType="1"/>
            <a:stCxn id="43" idx="7"/>
            <a:endCxn id="48" idx="3"/>
          </p:cNvCxnSpPr>
          <p:nvPr>
            <p:custDataLst>
              <p:tags r:id="rId43"/>
            </p:custDataLst>
          </p:nvPr>
        </p:nvCxnSpPr>
        <p:spPr bwMode="auto">
          <a:xfrm flipV="1">
            <a:off x="3948113" y="4841875"/>
            <a:ext cx="390525" cy="7143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AutoShape 11"/>
          <p:cNvCxnSpPr>
            <a:cxnSpLocks noChangeShapeType="1"/>
            <a:stCxn id="45" idx="6"/>
            <a:endCxn id="43" idx="3"/>
          </p:cNvCxnSpPr>
          <p:nvPr>
            <p:custDataLst>
              <p:tags r:id="rId44"/>
            </p:custDataLst>
          </p:nvPr>
        </p:nvCxnSpPr>
        <p:spPr bwMode="auto">
          <a:xfrm>
            <a:off x="2527300" y="5943600"/>
            <a:ext cx="1049338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7"/>
          <p:cNvSpPr>
            <a:spLocks noChangeAspect="1" noChangeArrowheads="1"/>
          </p:cNvSpPr>
          <p:nvPr>
            <p:custDataLst>
              <p:tags r:id="rId45"/>
            </p:custDataLst>
          </p:nvPr>
        </p:nvSpPr>
        <p:spPr bwMode="auto">
          <a:xfrm>
            <a:off x="4260850" y="4398962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9" grpId="0" animBg="1"/>
      <p:bldP spid="41" grpId="0" animBg="1"/>
      <p:bldP spid="43" grpId="0" animBg="1"/>
      <p:bldP spid="45" grpId="0" animBg="1"/>
      <p:bldP spid="4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quarter" idx="1"/>
            <p:custDataLst>
              <p:tags r:id="rId1"/>
            </p:custDataLst>
          </p:nvPr>
        </p:nvSpPr>
        <p:spPr>
          <a:xfrm>
            <a:off x="228600" y="857250"/>
            <a:ext cx="8255000" cy="54864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void Graph::</a:t>
            </a:r>
            <a:r>
              <a:rPr lang="en-US" sz="1800" b="1" dirty="0" err="1">
                <a:latin typeface="Courier New" pitchFamily="49" charset="0"/>
              </a:rPr>
              <a:t>kruskal</a:t>
            </a:r>
            <a:r>
              <a:rPr lang="en-US" sz="1800" b="1" dirty="0">
                <a:latin typeface="Courier New" pitchFamily="49" charset="0"/>
              </a:rPr>
              <a:t>(){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edgesAccepted</a:t>
            </a:r>
            <a:r>
              <a:rPr lang="en-US" sz="1800" b="1" dirty="0">
                <a:latin typeface="Courier New" pitchFamily="49" charset="0"/>
              </a:rPr>
              <a:t> = 0;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DisjSet</a:t>
            </a:r>
            <a:r>
              <a:rPr lang="en-US" sz="1800" b="1" dirty="0">
                <a:latin typeface="Courier New" pitchFamily="49" charset="0"/>
              </a:rPr>
              <a:t> s(NUM_VERTICES);</a:t>
            </a:r>
          </a:p>
          <a:p>
            <a:pPr eaLnBrk="1" hangingPunct="1"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while (</a:t>
            </a:r>
            <a:r>
              <a:rPr lang="en-US" sz="1800" b="1" dirty="0" err="1">
                <a:latin typeface="Courier New" pitchFamily="49" charset="0"/>
              </a:rPr>
              <a:t>edgesAccepted</a:t>
            </a:r>
            <a:r>
              <a:rPr lang="en-US" sz="1800" b="1" dirty="0">
                <a:latin typeface="Courier New" pitchFamily="49" charset="0"/>
              </a:rPr>
              <a:t> &lt; NUM_VERTICES – 1){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339933"/>
                </a:solidFill>
                <a:latin typeface="Courier New" pitchFamily="49" charset="0"/>
              </a:rPr>
              <a:t>e = smallest weight edge not deleted yet;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// edge e = (u, v)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uset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s.find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(u);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vset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s.find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(v);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if (</a:t>
            </a:r>
            <a:r>
              <a:rPr lang="en-US" sz="1800" b="1" dirty="0" err="1">
                <a:latin typeface="Courier New" pitchFamily="49" charset="0"/>
              </a:rPr>
              <a:t>uset</a:t>
            </a:r>
            <a:r>
              <a:rPr lang="en-US" sz="1800" b="1" dirty="0">
                <a:latin typeface="Courier New" pitchFamily="49" charset="0"/>
              </a:rPr>
              <a:t> != </a:t>
            </a:r>
            <a:r>
              <a:rPr lang="en-US" sz="1800" b="1" dirty="0" err="1">
                <a:latin typeface="Courier New" pitchFamily="49" charset="0"/>
              </a:rPr>
              <a:t>vset</a:t>
            </a:r>
            <a:r>
              <a:rPr lang="en-US" sz="1800" b="1" dirty="0">
                <a:latin typeface="Courier New" pitchFamily="49" charset="0"/>
              </a:rPr>
              <a:t>){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edgesAccepted</a:t>
            </a:r>
            <a:r>
              <a:rPr lang="en-US" sz="1800" b="1" dirty="0">
                <a:latin typeface="Courier New" pitchFamily="49" charset="0"/>
              </a:rPr>
              <a:t>++;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s.unionSets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uset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,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vset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}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}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71684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99163" y="3841750"/>
            <a:ext cx="1338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2|E| finds</a:t>
            </a:r>
          </a:p>
        </p:txBody>
      </p:sp>
      <p:sp>
        <p:nvSpPr>
          <p:cNvPr id="71685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 flipV="1">
            <a:off x="3454400" y="3867150"/>
            <a:ext cx="2590800" cy="76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686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410200" y="5638800"/>
            <a:ext cx="14239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|V| unions</a:t>
            </a:r>
          </a:p>
        </p:txBody>
      </p:sp>
      <p:sp>
        <p:nvSpPr>
          <p:cNvPr id="71687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 flipV="1">
            <a:off x="4292600" y="5238750"/>
            <a:ext cx="1036638" cy="4841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688" name="Text Box 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858000" y="1981200"/>
            <a:ext cx="165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9933"/>
                </a:solidFill>
                <a:latin typeface="Times New Roman" pitchFamily="18" charset="0"/>
              </a:rPr>
              <a:t>|E| heap ops</a:t>
            </a:r>
          </a:p>
        </p:txBody>
      </p:sp>
      <p:sp>
        <p:nvSpPr>
          <p:cNvPr id="71689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6324600" y="2209800"/>
            <a:ext cx="5334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</a:t>
            </a:r>
            <a:r>
              <a:rPr lang="en-US" dirty="0"/>
              <a:t> code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Greedy Method: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strategy:</a:t>
            </a:r>
          </a:p>
          <a:p>
            <a:pPr lvl="1"/>
            <a:r>
              <a:rPr lang="en-US" dirty="0"/>
              <a:t>Build solution by stages, adding one item to partial solution found so far</a:t>
            </a:r>
          </a:p>
          <a:p>
            <a:pPr lvl="1"/>
            <a:r>
              <a:rPr lang="en-US" dirty="0"/>
              <a:t>At each stage, make locally optimal choice based on the </a:t>
            </a:r>
            <a:r>
              <a:rPr lang="en-US" dirty="0">
                <a:solidFill>
                  <a:srgbClr val="FF0000"/>
                </a:solidFill>
              </a:rPr>
              <a:t>greedy rule </a:t>
            </a:r>
            <a:r>
              <a:rPr lang="en-US" dirty="0"/>
              <a:t>(sometimes called the </a:t>
            </a:r>
            <a:r>
              <a:rPr lang="en-US" dirty="0">
                <a:solidFill>
                  <a:srgbClr val="FF0000"/>
                </a:solidFill>
              </a:rPr>
              <a:t>selection function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Locally optimal, i.e. best given what info we have now</a:t>
            </a:r>
          </a:p>
          <a:p>
            <a:pPr lvl="1"/>
            <a:r>
              <a:rPr lang="en-US" dirty="0"/>
              <a:t>Irrevocable, a choice can’t be un-done</a:t>
            </a:r>
          </a:p>
          <a:p>
            <a:pPr lvl="1"/>
            <a:r>
              <a:rPr lang="en-US" dirty="0"/>
              <a:t>Sequence of locally optimal choices leads to globally optimal solution (hopefully)</a:t>
            </a:r>
          </a:p>
          <a:p>
            <a:pPr lvl="2"/>
            <a:r>
              <a:rPr lang="en-US" dirty="0"/>
              <a:t>Must prove this for a given problem!</a:t>
            </a:r>
          </a:p>
          <a:p>
            <a:pPr lvl="2"/>
            <a:r>
              <a:rPr lang="en-US" dirty="0"/>
              <a:t>Approximation algorithms, heuristics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Strategy for Kruskal’s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885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EL = sorted set of edges ascending by weight</a:t>
            </a:r>
          </a:p>
          <a:p>
            <a:pPr>
              <a:lnSpc>
                <a:spcPct val="90000"/>
              </a:lnSpc>
            </a:pPr>
            <a:r>
              <a:rPr lang="en-US" sz="2800"/>
              <a:t>Foreach edge e in EL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T1 = tree for head(e)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T2 = tree for tail(e)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If (T1 != T2)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add e to the output (the MST)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Combine trees T1 and T2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Seems simple, no?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But, how do you keep track of what trees a node is in?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Trees are sets. Need to findset(v) and “union” two sets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914400"/>
            <a:ext cx="9144000" cy="685800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876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" y="457200"/>
            <a:ext cx="89154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defTabSz="457200" eaLnBrk="1" hangingPunct="1"/>
            <a:r>
              <a:rPr lang="en-US" sz="2400" dirty="0" err="1">
                <a:latin typeface="Lucida Console" charset="0"/>
              </a:rPr>
              <a:t>kruskal</a:t>
            </a:r>
            <a:r>
              <a:rPr lang="en-US" sz="2400" dirty="0">
                <a:latin typeface="Lucida Console" charset="0"/>
              </a:rPr>
              <a:t>(</a:t>
            </a:r>
            <a:r>
              <a:rPr lang="en-US" sz="2400" dirty="0" err="1">
                <a:latin typeface="Lucida Console" charset="0"/>
              </a:rPr>
              <a:t>edgelist,n</a:t>
            </a:r>
            <a:r>
              <a:rPr lang="en-US" sz="2400" dirty="0">
                <a:latin typeface="Lucida Console" charset="0"/>
              </a:rPr>
              <a:t>) {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 	sort(</a:t>
            </a:r>
            <a:r>
              <a:rPr lang="en-US" sz="2400" dirty="0" err="1">
                <a:latin typeface="Lucida Console" charset="0"/>
              </a:rPr>
              <a:t>edgelist</a:t>
            </a:r>
            <a:r>
              <a:rPr lang="en-US" sz="2400" dirty="0">
                <a:latin typeface="Lucida Console" charset="0"/>
              </a:rPr>
              <a:t>)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 	for </a:t>
            </a:r>
            <a:r>
              <a:rPr lang="en-US" sz="2400" dirty="0" err="1">
                <a:latin typeface="Lucida Console" charset="0"/>
              </a:rPr>
              <a:t>i</a:t>
            </a:r>
            <a:r>
              <a:rPr lang="en-US" sz="2400" dirty="0">
                <a:latin typeface="Lucida Console" charset="0"/>
              </a:rPr>
              <a:t> = 1 to n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  		</a:t>
            </a:r>
            <a:r>
              <a:rPr lang="en-US" sz="2400" dirty="0" err="1">
                <a:latin typeface="Lucida Console" charset="0"/>
              </a:rPr>
              <a:t>makeset</a:t>
            </a:r>
            <a:r>
              <a:rPr lang="en-US" sz="2400" dirty="0">
                <a:latin typeface="Lucida Console" charset="0"/>
              </a:rPr>
              <a:t>(</a:t>
            </a:r>
            <a:r>
              <a:rPr lang="en-US" sz="2400" dirty="0" err="1">
                <a:latin typeface="Lucida Console" charset="0"/>
              </a:rPr>
              <a:t>i</a:t>
            </a:r>
            <a:r>
              <a:rPr lang="en-US" sz="2400" dirty="0">
                <a:latin typeface="Lucida Console" charset="0"/>
              </a:rPr>
              <a:t>)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  	count = 0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  	</a:t>
            </a:r>
            <a:r>
              <a:rPr lang="en-US" sz="2400" dirty="0" err="1">
                <a:latin typeface="Lucida Console" charset="0"/>
              </a:rPr>
              <a:t>i</a:t>
            </a:r>
            <a:r>
              <a:rPr lang="en-US" sz="2400" dirty="0">
                <a:latin typeface="Lucida Console" charset="0"/>
              </a:rPr>
              <a:t> = 1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  	while (count &lt; n - 1) {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  		if (</a:t>
            </a:r>
            <a:r>
              <a:rPr lang="en-US" sz="2400" dirty="0" err="1">
                <a:latin typeface="Lucida Console" charset="0"/>
              </a:rPr>
              <a:t>findset</a:t>
            </a:r>
            <a:r>
              <a:rPr lang="en-US" sz="2400" dirty="0">
                <a:latin typeface="Lucida Console" charset="0"/>
              </a:rPr>
              <a:t>(</a:t>
            </a:r>
            <a:r>
              <a:rPr lang="en-US" sz="2400" dirty="0" err="1">
                <a:latin typeface="Lucida Console" charset="0"/>
              </a:rPr>
              <a:t>edgelist</a:t>
            </a:r>
            <a:r>
              <a:rPr lang="en-US" sz="2400" dirty="0">
                <a:latin typeface="Lucida Console" charset="0"/>
              </a:rPr>
              <a:t>[</a:t>
            </a:r>
            <a:r>
              <a:rPr lang="en-US" sz="2400" dirty="0" err="1">
                <a:latin typeface="Lucida Console" charset="0"/>
              </a:rPr>
              <a:t>i</a:t>
            </a:r>
            <a:r>
              <a:rPr lang="en-US" sz="2400" dirty="0">
                <a:latin typeface="Lucida Console" charset="0"/>
              </a:rPr>
              <a:t>].v) !=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                 </a:t>
            </a:r>
            <a:r>
              <a:rPr lang="en-US" sz="2400" dirty="0" err="1">
                <a:latin typeface="Lucida Console" charset="0"/>
              </a:rPr>
              <a:t>findset</a:t>
            </a:r>
            <a:r>
              <a:rPr lang="en-US" sz="2400" dirty="0">
                <a:latin typeface="Lucida Console" charset="0"/>
              </a:rPr>
              <a:t>(</a:t>
            </a:r>
            <a:r>
              <a:rPr lang="en-US" sz="2400" dirty="0" err="1">
                <a:latin typeface="Lucida Console" charset="0"/>
              </a:rPr>
              <a:t>edgelist</a:t>
            </a:r>
            <a:r>
              <a:rPr lang="en-US" sz="2400" dirty="0">
                <a:latin typeface="Lucida Console" charset="0"/>
              </a:rPr>
              <a:t>[</a:t>
            </a:r>
            <a:r>
              <a:rPr lang="en-US" sz="2400" dirty="0" err="1">
                <a:latin typeface="Lucida Console" charset="0"/>
              </a:rPr>
              <a:t>i</a:t>
            </a:r>
            <a:r>
              <a:rPr lang="en-US" sz="2400" dirty="0">
                <a:latin typeface="Lucida Console" charset="0"/>
              </a:rPr>
              <a:t>].w)) {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     		</a:t>
            </a:r>
            <a:r>
              <a:rPr lang="en-US" sz="2400" dirty="0" err="1">
                <a:latin typeface="Lucida Console" charset="0"/>
              </a:rPr>
              <a:t>println</a:t>
            </a:r>
            <a:r>
              <a:rPr lang="en-US" sz="2400" dirty="0">
                <a:latin typeface="Lucida Console" charset="0"/>
              </a:rPr>
              <a:t>(</a:t>
            </a:r>
            <a:r>
              <a:rPr lang="en-US" sz="2400" dirty="0" err="1">
                <a:latin typeface="Lucida Console" charset="0"/>
              </a:rPr>
              <a:t>edgelist</a:t>
            </a:r>
            <a:r>
              <a:rPr lang="en-US" sz="2400" dirty="0">
                <a:latin typeface="Lucida Console" charset="0"/>
              </a:rPr>
              <a:t>[</a:t>
            </a:r>
            <a:r>
              <a:rPr lang="en-US" sz="2400" dirty="0" err="1">
                <a:latin typeface="Lucida Console" charset="0"/>
              </a:rPr>
              <a:t>i</a:t>
            </a:r>
            <a:r>
              <a:rPr lang="en-US" sz="2400" dirty="0">
                <a:latin typeface="Lucida Console" charset="0"/>
              </a:rPr>
              <a:t>].v + “ ”</a:t>
            </a:r>
            <a:br>
              <a:rPr lang="en-US" sz="2400" dirty="0">
                <a:latin typeface="Lucida Console" charset="0"/>
              </a:rPr>
            </a:br>
            <a:r>
              <a:rPr lang="en-US" sz="2400" dirty="0">
                <a:latin typeface="Lucida Console" charset="0"/>
              </a:rPr>
              <a:t>                  + </a:t>
            </a:r>
            <a:r>
              <a:rPr lang="en-US" sz="2400" dirty="0" err="1">
                <a:latin typeface="Lucida Console" charset="0"/>
              </a:rPr>
              <a:t>edgelist</a:t>
            </a:r>
            <a:r>
              <a:rPr lang="en-US" sz="2400" dirty="0">
                <a:latin typeface="Lucida Console" charset="0"/>
              </a:rPr>
              <a:t>[</a:t>
            </a:r>
            <a:r>
              <a:rPr lang="en-US" sz="2400" dirty="0" err="1">
                <a:latin typeface="Lucida Console" charset="0"/>
              </a:rPr>
              <a:t>i</a:t>
            </a:r>
            <a:r>
              <a:rPr lang="en-US" sz="2400" dirty="0">
                <a:latin typeface="Lucida Console" charset="0"/>
              </a:rPr>
              <a:t>].w)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      		count = count + 1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      		union(</a:t>
            </a:r>
            <a:r>
              <a:rPr lang="en-US" sz="2400" dirty="0" err="1">
                <a:latin typeface="Lucida Console" charset="0"/>
              </a:rPr>
              <a:t>edgelist</a:t>
            </a:r>
            <a:r>
              <a:rPr lang="en-US" sz="2400" dirty="0">
                <a:latin typeface="Lucida Console" charset="0"/>
              </a:rPr>
              <a:t>[</a:t>
            </a:r>
            <a:r>
              <a:rPr lang="en-US" sz="2400" dirty="0" err="1">
                <a:latin typeface="Lucida Console" charset="0"/>
              </a:rPr>
              <a:t>i</a:t>
            </a:r>
            <a:r>
              <a:rPr lang="en-US" sz="2400" dirty="0">
                <a:latin typeface="Lucida Console" charset="0"/>
              </a:rPr>
              <a:t>].</a:t>
            </a:r>
            <a:r>
              <a:rPr lang="en-US" sz="2400" dirty="0" err="1">
                <a:latin typeface="Lucida Console" charset="0"/>
              </a:rPr>
              <a:t>v,edgelist</a:t>
            </a:r>
            <a:r>
              <a:rPr lang="en-US" sz="2400" dirty="0">
                <a:latin typeface="Lucida Console" charset="0"/>
              </a:rPr>
              <a:t>[</a:t>
            </a:r>
            <a:r>
              <a:rPr lang="en-US" sz="2400" dirty="0" err="1">
                <a:latin typeface="Lucida Console" charset="0"/>
              </a:rPr>
              <a:t>i</a:t>
            </a:r>
            <a:r>
              <a:rPr lang="en-US" sz="2400" dirty="0">
                <a:latin typeface="Lucida Console" charset="0"/>
              </a:rPr>
              <a:t>].w)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    	}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    	</a:t>
            </a:r>
            <a:r>
              <a:rPr lang="en-US" sz="2400" dirty="0" err="1">
                <a:latin typeface="Lucida Console" charset="0"/>
              </a:rPr>
              <a:t>i</a:t>
            </a:r>
            <a:r>
              <a:rPr lang="en-US" sz="2400" dirty="0">
                <a:latin typeface="Lucida Console" charset="0"/>
              </a:rPr>
              <a:t> = </a:t>
            </a:r>
            <a:r>
              <a:rPr lang="en-US" sz="2400" dirty="0" err="1">
                <a:latin typeface="Lucida Console" charset="0"/>
              </a:rPr>
              <a:t>i</a:t>
            </a:r>
            <a:r>
              <a:rPr lang="en-US" sz="2400" dirty="0">
                <a:latin typeface="Lucida Console" charset="0"/>
              </a:rPr>
              <a:t> + 1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 	}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}</a:t>
            </a:r>
          </a:p>
          <a:p>
            <a:pPr algn="l" defTabSz="457200" eaLnBrk="1" hangingPunct="1"/>
            <a:endParaRPr lang="en-US" sz="2400" dirty="0">
              <a:latin typeface="Lucida Consol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Union/Find and Disjoint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80900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Sets stored as a parent array</a:t>
            </a:r>
          </a:p>
          <a:p>
            <a:pPr lvl="1"/>
            <a:r>
              <a:rPr lang="en-US" dirty="0" err="1"/>
              <a:t>findset</a:t>
            </a:r>
            <a:r>
              <a:rPr lang="en-US" dirty="0"/>
              <a:t>(v): trace upward in parent array</a:t>
            </a:r>
          </a:p>
          <a:p>
            <a:pPr lvl="1"/>
            <a:r>
              <a:rPr lang="en-US" dirty="0"/>
              <a:t>union(</a:t>
            </a:r>
            <a:r>
              <a:rPr lang="en-US" dirty="0" err="1"/>
              <a:t>i,j</a:t>
            </a:r>
            <a:r>
              <a:rPr lang="en-US" dirty="0"/>
              <a:t>): make one tree a child of a node it the other</a:t>
            </a:r>
          </a:p>
          <a:p>
            <a:r>
              <a:rPr lang="en-US" dirty="0"/>
              <a:t>Improvements!</a:t>
            </a:r>
          </a:p>
          <a:p>
            <a:pPr lvl="1"/>
            <a:r>
              <a:rPr lang="en-US" dirty="0"/>
              <a:t>Union by rank</a:t>
            </a:r>
          </a:p>
          <a:p>
            <a:pPr lvl="1"/>
            <a:r>
              <a:rPr lang="en-US" dirty="0"/>
              <a:t>Path compression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by rank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7331" name="Picture 3" descr="C:\Documents and Settings\Administrator\Desktop\Cormen-2e-p5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57400"/>
            <a:ext cx="8169144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Compression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C:\Documents and Settings\Administrator\Desktop\Cormen-2e-p5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7227854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Complexity for Kruskal’s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81924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 basic analysis leads us to </a:t>
            </a:r>
            <a:r>
              <a:rPr lang="en-US" dirty="0">
                <a:sym typeface="Symbol" pitchFamily="18" charset="2"/>
              </a:rPr>
              <a:t>(E*V) = O(V</a:t>
            </a:r>
            <a:r>
              <a:rPr lang="en-US" baseline="30000" dirty="0">
                <a:sym typeface="Symbol" pitchFamily="18" charset="2"/>
              </a:rPr>
              <a:t>3</a:t>
            </a:r>
            <a:r>
              <a:rPr lang="en-US" dirty="0">
                <a:sym typeface="Symbol" pitchFamily="18" charset="2"/>
              </a:rPr>
              <a:t>)</a:t>
            </a:r>
          </a:p>
          <a:p>
            <a:endParaRPr lang="en-US" dirty="0"/>
          </a:p>
          <a:p>
            <a:r>
              <a:rPr lang="en-US" dirty="0"/>
              <a:t>But with the optimizations presented here, it can be reduced to </a:t>
            </a:r>
            <a:r>
              <a:rPr lang="en-US" dirty="0">
                <a:sym typeface="Symbol" pitchFamily="18" charset="2"/>
              </a:rPr>
              <a:t>(E * log(E))</a:t>
            </a:r>
            <a:endParaRPr lang="en-US" baseline="30000" dirty="0">
              <a:sym typeface="Symbol" pitchFamily="18" charset="2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Selection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Activity-Selection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2867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Problem: You and your classmates go on Semester at Sea</a:t>
            </a:r>
          </a:p>
          <a:p>
            <a:pPr lvl="1"/>
            <a:r>
              <a:rPr lang="en-US" dirty="0"/>
              <a:t>Many exciting activities each morning</a:t>
            </a:r>
          </a:p>
          <a:p>
            <a:pPr lvl="1"/>
            <a:r>
              <a:rPr lang="en-US" dirty="0"/>
              <a:t>Each starting and ending at different times</a:t>
            </a:r>
          </a:p>
          <a:p>
            <a:pPr lvl="1"/>
            <a:r>
              <a:rPr lang="en-US" dirty="0"/>
              <a:t>Maximize your “education” by doing as many as possible.  (They’re all equally good!)</a:t>
            </a:r>
          </a:p>
          <a:p>
            <a:r>
              <a:rPr lang="en-US" dirty="0"/>
              <a:t>Welcome to the </a:t>
            </a:r>
            <a:r>
              <a:rPr lang="en-US" i="1" dirty="0">
                <a:solidFill>
                  <a:schemeClr val="tx2"/>
                </a:solidFill>
              </a:rPr>
              <a:t>activity selection problem</a:t>
            </a:r>
          </a:p>
          <a:p>
            <a:pPr lvl="1"/>
            <a:r>
              <a:rPr lang="en-US" dirty="0"/>
              <a:t>Also called </a:t>
            </a:r>
            <a:r>
              <a:rPr lang="en-US" i="1" dirty="0">
                <a:solidFill>
                  <a:schemeClr val="tx2"/>
                </a:solidFill>
              </a:rPr>
              <a:t>interval scheduling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Activities!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58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305799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3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Fractals, Recursion and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Crayolas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Tropical Drink Engineering with Prof. Bloomfield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Managing Keyboard Fatigue with Swedish Massage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Applied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ChemE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Suntan Oil or Lotion?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Optimization, Greedy Algorithms, and the Buffet Line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Hydrodynamics and Surfing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Computational Genetics and Infectious Diseases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Turing Award Speech Karaoke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Pool Tanning for Engineers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Mechanics, Dynamics and Shuffleboard Physics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Discrete Math Applications in Gambling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Generalizing Start, End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59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91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Len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Fractals, Recursion and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Crayolas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Tropical Drink Engineering with Prof. Bloomfield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Managing Keyboard Fatigue with Swedish Massage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Applied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ChemE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Suntan Oil or Lotion?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Optimization, Greedy Algorithms, and the Buffet Line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Hydrodynamics and Surfing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Computational Genetics and Infectious Diseases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Turing Award Speech Karaoke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Pool Tanning for Engineers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Mechanics, Dynamics and Shuffleboard Physics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Discrete Math Applications in Gambling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them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greedy algorithm, how do you show it is optimal?</a:t>
            </a:r>
          </a:p>
          <a:p>
            <a:pPr lvl="1"/>
            <a:r>
              <a:rPr lang="en-US" dirty="0"/>
              <a:t>As opposed to other types of algorithms (divide-and-conquer , etc.)</a:t>
            </a:r>
          </a:p>
          <a:p>
            <a:r>
              <a:rPr lang="en-US" dirty="0"/>
              <a:t>One common way is to compare the solution given with an optimal solution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Select a first item.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Eliminate items that are incompatible with that item.  (i.e. they overlap.)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Apply the </a:t>
            </a:r>
            <a:r>
              <a:rPr lang="en-US" i="1" dirty="0"/>
              <a:t>greedy rule </a:t>
            </a:r>
            <a:r>
              <a:rPr lang="en-US" dirty="0"/>
              <a:t>(AKA </a:t>
            </a:r>
            <a:r>
              <a:rPr lang="en-US" i="1" dirty="0"/>
              <a:t>selection function</a:t>
            </a:r>
            <a:r>
              <a:rPr lang="en-US" dirty="0"/>
              <a:t>) to pick the next item.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Go to Step 2</a:t>
            </a:r>
          </a:p>
          <a:p>
            <a:pPr marL="514350" indent="-514350">
              <a:buFont typeface="Monotype Sorts" charset="2"/>
              <a:buNone/>
            </a:pPr>
            <a:endParaRPr lang="en-US" dirty="0"/>
          </a:p>
          <a:p>
            <a:pPr marL="514350" indent="-514350">
              <a:buFont typeface="Monotype Sorts" charset="2"/>
              <a:buNone/>
            </a:pPr>
            <a:r>
              <a:rPr lang="en-US" sz="2800" b="1" dirty="0"/>
              <a:t>What is a good greedy rule for selecting the next item?</a:t>
            </a:r>
          </a:p>
          <a:p>
            <a:pPr marL="514350" indent="-514350"/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Possibilities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Pick the next compatible one that starts earliest</a:t>
            </a:r>
          </a:p>
          <a:p>
            <a:r>
              <a:rPr lang="en-US" dirty="0"/>
              <a:t>Pick the shortest one</a:t>
            </a:r>
          </a:p>
          <a:p>
            <a:r>
              <a:rPr lang="en-US" dirty="0"/>
              <a:t>Pick the one that has the least conflicts (i.e. overlaps)</a:t>
            </a:r>
          </a:p>
          <a:p>
            <a:endParaRPr lang="en-US" dirty="0"/>
          </a:p>
          <a:p>
            <a:r>
              <a:rPr lang="en-US" dirty="0"/>
              <a:t>Do any of these work? Counter-examples?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Formally:</a:t>
            </a:r>
          </a:p>
          <a:p>
            <a:pPr lvl="1"/>
            <a:r>
              <a:rPr lang="en-US" dirty="0"/>
              <a:t>Given a set </a:t>
            </a:r>
            <a:r>
              <a:rPr lang="en-US" i="1" dirty="0"/>
              <a:t>S</a:t>
            </a:r>
            <a:r>
              <a:rPr lang="en-US" dirty="0"/>
              <a:t> of </a:t>
            </a:r>
            <a:r>
              <a:rPr lang="en-US" i="1" dirty="0"/>
              <a:t>n</a:t>
            </a:r>
            <a:r>
              <a:rPr lang="en-US" dirty="0"/>
              <a:t> activities</a:t>
            </a:r>
          </a:p>
          <a:p>
            <a:pPr lvl="2"/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dirty="0"/>
              <a:t> = start time of activity </a:t>
            </a:r>
            <a:r>
              <a:rPr lang="en-US" i="1" dirty="0"/>
              <a:t>i</a:t>
            </a:r>
          </a:p>
          <a:p>
            <a:pPr lvl="2"/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dirty="0"/>
              <a:t> = finish time of activity </a:t>
            </a:r>
            <a:r>
              <a:rPr lang="en-US" i="1" dirty="0" err="1"/>
              <a:t>i</a:t>
            </a:r>
            <a:endParaRPr lang="en-US" i="1" dirty="0"/>
          </a:p>
          <a:p>
            <a:pPr lvl="1"/>
            <a:r>
              <a:rPr lang="en-US" dirty="0"/>
              <a:t>Find max-size subset </a:t>
            </a:r>
            <a:r>
              <a:rPr lang="en-US" i="1" dirty="0"/>
              <a:t>A</a:t>
            </a:r>
            <a:r>
              <a:rPr lang="en-US" dirty="0"/>
              <a:t> of compatible activities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Assume (</a:t>
            </a:r>
            <a:r>
              <a:rPr lang="en-US" dirty="0" err="1"/>
              <a:t>wlog</a:t>
            </a:r>
            <a:r>
              <a:rPr lang="en-US" dirty="0"/>
              <a:t>) that 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 </a:t>
            </a:r>
            <a:r>
              <a:rPr lang="en-US" i="1" dirty="0">
                <a:sym typeface="Symbol" pitchFamily="18" charset="2"/>
              </a:rPr>
              <a:t>f</a:t>
            </a:r>
            <a:r>
              <a:rPr lang="en-US" i="1" baseline="-25000" dirty="0"/>
              <a:t>2</a:t>
            </a:r>
            <a:r>
              <a:rPr lang="en-US" dirty="0">
                <a:sym typeface="Symbol" pitchFamily="18" charset="2"/>
              </a:rPr>
              <a:t>  …  </a:t>
            </a:r>
            <a:r>
              <a:rPr lang="en-US" i="1" dirty="0">
                <a:sym typeface="Symbol" pitchFamily="18" charset="2"/>
              </a:rPr>
              <a:t>f</a:t>
            </a:r>
            <a:r>
              <a:rPr lang="en-US" i="1" baseline="-25000" dirty="0"/>
              <a:t>n</a:t>
            </a:r>
            <a:r>
              <a:rPr lang="en-US" dirty="0">
                <a:sym typeface="Symbol" pitchFamily="18" charset="2"/>
              </a:rPr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95400" y="3505200"/>
            <a:ext cx="5638800" cy="1295400"/>
            <a:chOff x="762000" y="4114800"/>
            <a:chExt cx="5638800" cy="1295400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762000" y="4419600"/>
              <a:ext cx="5638800" cy="914400"/>
              <a:chOff x="480" y="2784"/>
              <a:chExt cx="3552" cy="576"/>
            </a:xfrm>
          </p:grpSpPr>
          <p:sp>
            <p:nvSpPr>
              <p:cNvPr id="33806" name="Line 5"/>
              <p:cNvSpPr>
                <a:spLocks noChangeShapeType="1"/>
              </p:cNvSpPr>
              <p:nvPr/>
            </p:nvSpPr>
            <p:spPr bwMode="auto">
              <a:xfrm>
                <a:off x="480" y="3360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7" name="Line 6"/>
              <p:cNvSpPr>
                <a:spLocks noChangeShapeType="1"/>
              </p:cNvSpPr>
              <p:nvPr/>
            </p:nvSpPr>
            <p:spPr bwMode="auto">
              <a:xfrm>
                <a:off x="1152" y="316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8" name="Line 7"/>
              <p:cNvSpPr>
                <a:spLocks noChangeShapeType="1"/>
              </p:cNvSpPr>
              <p:nvPr/>
            </p:nvSpPr>
            <p:spPr bwMode="auto">
              <a:xfrm>
                <a:off x="624" y="2784"/>
                <a:ext cx="1104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9" name="Line 8"/>
              <p:cNvSpPr>
                <a:spLocks noChangeShapeType="1"/>
              </p:cNvSpPr>
              <p:nvPr/>
            </p:nvSpPr>
            <p:spPr bwMode="auto">
              <a:xfrm>
                <a:off x="1728" y="3360"/>
                <a:ext cx="168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0" name="Line 9"/>
              <p:cNvSpPr>
                <a:spLocks noChangeShapeType="1"/>
              </p:cNvSpPr>
              <p:nvPr/>
            </p:nvSpPr>
            <p:spPr bwMode="auto">
              <a:xfrm>
                <a:off x="816" y="2976"/>
                <a:ext cx="177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1" name="Line 10"/>
              <p:cNvSpPr>
                <a:spLocks noChangeShapeType="1"/>
              </p:cNvSpPr>
              <p:nvPr/>
            </p:nvSpPr>
            <p:spPr bwMode="auto">
              <a:xfrm>
                <a:off x="2976" y="2976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990600" y="4114800"/>
              <a:ext cx="4756150" cy="1295400"/>
              <a:chOff x="624" y="2592"/>
              <a:chExt cx="2996" cy="816"/>
            </a:xfrm>
          </p:grpSpPr>
          <p:sp>
            <p:nvSpPr>
              <p:cNvPr id="33800" name="Text Box 13"/>
              <p:cNvSpPr txBox="1">
                <a:spLocks noChangeArrowheads="1"/>
              </p:cNvSpPr>
              <p:nvPr/>
            </p:nvSpPr>
            <p:spPr bwMode="auto">
              <a:xfrm>
                <a:off x="624" y="3148"/>
                <a:ext cx="212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1"/>
                    </a:solidFill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3801" name="Text Box 14"/>
              <p:cNvSpPr txBox="1">
                <a:spLocks noChangeArrowheads="1"/>
              </p:cNvSpPr>
              <p:nvPr/>
            </p:nvSpPr>
            <p:spPr bwMode="auto">
              <a:xfrm>
                <a:off x="1200" y="2976"/>
                <a:ext cx="212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1"/>
                    </a:solidFill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3802" name="Text Box 15"/>
              <p:cNvSpPr txBox="1">
                <a:spLocks noChangeArrowheads="1"/>
              </p:cNvSpPr>
              <p:nvPr/>
            </p:nvSpPr>
            <p:spPr bwMode="auto">
              <a:xfrm>
                <a:off x="1036" y="2592"/>
                <a:ext cx="212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1"/>
                    </a:solidFill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33803" name="Text Box 16"/>
              <p:cNvSpPr txBox="1">
                <a:spLocks noChangeArrowheads="1"/>
              </p:cNvSpPr>
              <p:nvPr/>
            </p:nvSpPr>
            <p:spPr bwMode="auto">
              <a:xfrm>
                <a:off x="1536" y="2784"/>
                <a:ext cx="212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1"/>
                    </a:solidFill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33804" name="Text Box 17"/>
              <p:cNvSpPr txBox="1">
                <a:spLocks noChangeArrowheads="1"/>
              </p:cNvSpPr>
              <p:nvPr/>
            </p:nvSpPr>
            <p:spPr bwMode="auto">
              <a:xfrm>
                <a:off x="2476" y="3158"/>
                <a:ext cx="212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1"/>
                    </a:solidFill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33805" name="Text Box 18"/>
              <p:cNvSpPr txBox="1">
                <a:spLocks noChangeArrowheads="1"/>
              </p:cNvSpPr>
              <p:nvPr/>
            </p:nvSpPr>
            <p:spPr bwMode="auto">
              <a:xfrm>
                <a:off x="3408" y="2784"/>
                <a:ext cx="212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Courier New" pitchFamily="49" charset="0"/>
                  </a:rPr>
                  <a:t>6</a:t>
                </a:r>
              </a:p>
            </p:txBody>
          </p:sp>
        </p:grpSp>
      </p:grp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Activity-Selection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Selection: A Greedy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 actual algorithm is simple:</a:t>
            </a:r>
          </a:p>
          <a:p>
            <a:pPr lvl="1"/>
            <a:r>
              <a:rPr lang="en-US" dirty="0"/>
              <a:t>Sort the activities by finish time</a:t>
            </a:r>
          </a:p>
          <a:p>
            <a:pPr lvl="1"/>
            <a:r>
              <a:rPr lang="en-US" dirty="0"/>
              <a:t>Schedule the first activity</a:t>
            </a:r>
          </a:p>
          <a:p>
            <a:pPr lvl="1"/>
            <a:r>
              <a:rPr lang="en-US" dirty="0"/>
              <a:t>Then schedule the next activity in sorted list which starts after previous activity finishes</a:t>
            </a:r>
          </a:p>
          <a:p>
            <a:pPr lvl="1"/>
            <a:r>
              <a:rPr lang="en-US" dirty="0"/>
              <a:t>Repeat until no more activities</a:t>
            </a:r>
          </a:p>
          <a:p>
            <a:r>
              <a:rPr lang="en-US" dirty="0"/>
              <a:t>Intuition is even more simple:</a:t>
            </a:r>
          </a:p>
          <a:p>
            <a:pPr lvl="1"/>
            <a:r>
              <a:rPr lang="en-US" dirty="0"/>
              <a:t>Always pick next activity that finishes earliest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Activity Selection: Optimal Substructure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3482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</a:t>
            </a:r>
            <a:r>
              <a:rPr lang="en-US" i="1" dirty="0"/>
              <a:t>k</a:t>
            </a:r>
            <a:r>
              <a:rPr lang="en-US" dirty="0"/>
              <a:t> be the minimum activity in </a:t>
            </a:r>
            <a:r>
              <a:rPr lang="en-US" i="1" dirty="0"/>
              <a:t>A</a:t>
            </a:r>
            <a:r>
              <a:rPr lang="en-US" dirty="0"/>
              <a:t> (i.e., the one with the earliest finish time).  Then </a:t>
            </a:r>
            <a:r>
              <a:rPr lang="en-US" i="1" dirty="0"/>
              <a:t>A</a:t>
            </a:r>
            <a:r>
              <a:rPr lang="en-US" dirty="0"/>
              <a:t> - {</a:t>
            </a:r>
            <a:r>
              <a:rPr lang="en-US" i="1" dirty="0"/>
              <a:t>k</a:t>
            </a:r>
            <a:r>
              <a:rPr lang="en-US" dirty="0"/>
              <a:t>} is an optimal solution to </a:t>
            </a:r>
            <a:r>
              <a:rPr lang="en-US" i="1" dirty="0"/>
              <a:t>S’</a:t>
            </a:r>
            <a:r>
              <a:rPr lang="en-US" dirty="0"/>
              <a:t> = {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>
                <a:sym typeface="Symbol" pitchFamily="18" charset="2"/>
              </a:rPr>
              <a:t> </a:t>
            </a:r>
            <a:r>
              <a:rPr lang="en-US" i="1" dirty="0">
                <a:sym typeface="Symbol" pitchFamily="18" charset="2"/>
              </a:rPr>
              <a:t>S</a:t>
            </a:r>
            <a:r>
              <a:rPr lang="en-US" dirty="0">
                <a:sym typeface="Symbol" pitchFamily="18" charset="2"/>
              </a:rPr>
              <a:t>: </a:t>
            </a:r>
            <a:r>
              <a:rPr lang="en-US" i="1" dirty="0" err="1">
                <a:sym typeface="Symbol" pitchFamily="18" charset="2"/>
              </a:rPr>
              <a:t>s</a:t>
            </a:r>
            <a:r>
              <a:rPr lang="en-US" i="1" baseline="-25000" dirty="0" err="1">
                <a:sym typeface="Symbol" pitchFamily="18" charset="2"/>
              </a:rPr>
              <a:t>i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 </a:t>
            </a:r>
            <a:r>
              <a:rPr lang="en-US" i="1" dirty="0" err="1">
                <a:sym typeface="Symbol" pitchFamily="18" charset="2"/>
              </a:rPr>
              <a:t>f</a:t>
            </a:r>
            <a:r>
              <a:rPr lang="en-US" i="1" baseline="-25000" dirty="0" err="1">
                <a:sym typeface="Symbol" pitchFamily="18" charset="2"/>
              </a:rPr>
              <a:t>k</a:t>
            </a:r>
            <a:r>
              <a:rPr lang="en-US" dirty="0">
                <a:sym typeface="Symbol" pitchFamily="18" charset="2"/>
              </a:rPr>
              <a:t>}</a:t>
            </a:r>
          </a:p>
          <a:p>
            <a:pPr lvl="1"/>
            <a:r>
              <a:rPr lang="en-US" dirty="0">
                <a:sym typeface="Symbol" pitchFamily="18" charset="2"/>
              </a:rPr>
              <a:t>In words: once activity #1 is selected, the problem reduces to finding an optimal solution for activity-selection over activities in </a:t>
            </a:r>
            <a:r>
              <a:rPr lang="en-US" i="1" dirty="0">
                <a:sym typeface="Symbol" pitchFamily="18" charset="2"/>
              </a:rPr>
              <a:t>S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ym typeface="Symbol" pitchFamily="18" charset="2"/>
              </a:rPr>
              <a:t>compatible </a:t>
            </a:r>
            <a:r>
              <a:rPr lang="en-US" dirty="0">
                <a:sym typeface="Symbol" pitchFamily="18" charset="2"/>
              </a:rPr>
              <a:t>with #1</a:t>
            </a:r>
          </a:p>
          <a:p>
            <a:pPr lvl="1"/>
            <a:r>
              <a:rPr lang="en-US" dirty="0">
                <a:sym typeface="Symbol" pitchFamily="18" charset="2"/>
              </a:rPr>
              <a:t>Proof: if we could find optimal solution </a:t>
            </a:r>
            <a:r>
              <a:rPr lang="en-US" i="1" dirty="0">
                <a:sym typeface="Symbol" pitchFamily="18" charset="2"/>
              </a:rPr>
              <a:t>B’</a:t>
            </a:r>
            <a:r>
              <a:rPr lang="en-US" dirty="0">
                <a:sym typeface="Symbol" pitchFamily="18" charset="2"/>
              </a:rPr>
              <a:t> to </a:t>
            </a:r>
            <a:r>
              <a:rPr lang="en-US" i="1" dirty="0">
                <a:sym typeface="Symbol" pitchFamily="18" charset="2"/>
              </a:rPr>
              <a:t>S’</a:t>
            </a:r>
            <a:r>
              <a:rPr lang="en-US" dirty="0">
                <a:sym typeface="Symbol" pitchFamily="18" charset="2"/>
              </a:rPr>
              <a:t> with |</a:t>
            </a:r>
            <a:r>
              <a:rPr lang="en-US" i="1" dirty="0">
                <a:sym typeface="Symbol" pitchFamily="18" charset="2"/>
              </a:rPr>
              <a:t>B’</a:t>
            </a:r>
            <a:r>
              <a:rPr lang="en-US" dirty="0">
                <a:sym typeface="Symbol" pitchFamily="18" charset="2"/>
              </a:rPr>
              <a:t>| &gt; |</a:t>
            </a:r>
            <a:r>
              <a:rPr lang="en-US" i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 - {</a:t>
            </a:r>
            <a:r>
              <a:rPr lang="en-US" i="1" dirty="0">
                <a:sym typeface="Symbol" pitchFamily="18" charset="2"/>
              </a:rPr>
              <a:t>k</a:t>
            </a:r>
            <a:r>
              <a:rPr lang="en-US" dirty="0">
                <a:sym typeface="Symbol" pitchFamily="18" charset="2"/>
              </a:rPr>
              <a:t>}|,</a:t>
            </a:r>
          </a:p>
          <a:p>
            <a:pPr lvl="2"/>
            <a:r>
              <a:rPr lang="en-US" dirty="0">
                <a:sym typeface="Symbol" pitchFamily="18" charset="2"/>
              </a:rPr>
              <a:t>Then </a:t>
            </a:r>
            <a:r>
              <a:rPr lang="en-US" i="1" dirty="0">
                <a:sym typeface="Symbol" pitchFamily="18" charset="2"/>
              </a:rPr>
              <a:t>B’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>
                <a:latin typeface="Microsoft Sans Serif" charset="0"/>
                <a:sym typeface="Math B" pitchFamily="2" charset="2"/>
              </a:rPr>
              <a:t>U</a:t>
            </a:r>
            <a:r>
              <a:rPr lang="en-US" dirty="0">
                <a:sym typeface="Math B" pitchFamily="2" charset="2"/>
              </a:rPr>
              <a:t> {</a:t>
            </a:r>
            <a:r>
              <a:rPr lang="en-US" i="1" dirty="0">
                <a:sym typeface="Math B" pitchFamily="2" charset="2"/>
              </a:rPr>
              <a:t>k</a:t>
            </a:r>
            <a:r>
              <a:rPr lang="en-US" dirty="0">
                <a:sym typeface="Math B" pitchFamily="2" charset="2"/>
              </a:rPr>
              <a:t>} is compatible </a:t>
            </a:r>
          </a:p>
          <a:p>
            <a:pPr lvl="2"/>
            <a:r>
              <a:rPr lang="en-US" dirty="0">
                <a:sym typeface="Math B" pitchFamily="2" charset="2"/>
              </a:rPr>
              <a:t>And |</a:t>
            </a:r>
            <a:r>
              <a:rPr lang="en-US" i="1" dirty="0">
                <a:sym typeface="Math B" pitchFamily="2" charset="2"/>
              </a:rPr>
              <a:t>B’</a:t>
            </a:r>
            <a:r>
              <a:rPr lang="en-US" dirty="0">
                <a:sym typeface="Math B" pitchFamily="2" charset="2"/>
              </a:rPr>
              <a:t> </a:t>
            </a:r>
            <a:r>
              <a:rPr lang="en-US" dirty="0">
                <a:latin typeface="Microsoft Sans Serif" charset="0"/>
                <a:sym typeface="Math B" pitchFamily="2" charset="2"/>
              </a:rPr>
              <a:t>U</a:t>
            </a:r>
            <a:r>
              <a:rPr lang="en-US" dirty="0">
                <a:sym typeface="Math B" pitchFamily="2" charset="2"/>
              </a:rPr>
              <a:t> {</a:t>
            </a:r>
            <a:r>
              <a:rPr lang="en-US" i="1" dirty="0">
                <a:sym typeface="Math B" pitchFamily="2" charset="2"/>
              </a:rPr>
              <a:t>k</a:t>
            </a:r>
            <a:r>
              <a:rPr lang="en-US" dirty="0">
                <a:sym typeface="Math B" pitchFamily="2" charset="2"/>
              </a:rPr>
              <a:t>}| &gt; |A|, which is a contradiction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 to Semester at Sea…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65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7924800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2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Len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Tropical Drink Engineering with Prof. Bloomfield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Applied ChemE: Suntan Oil or Lotion?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Fractals, Recursion and Crayolas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Hydrodynamics and Surfing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Optimization, Greedy Algorithms, and the Buffet Line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Computational Genetics and Infectious Diseases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Turing Award Speech Karaoke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Pool Tanning for Engineers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Mechanics, Dynamics and Shuffleboard Physics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Managing Keyboard Fatigue with Swedish Massage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Discrete Math Applications in Gambling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685800" y="5867400"/>
            <a:ext cx="3276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Solution: </a:t>
            </a:r>
            <a:r>
              <a:rPr lang="en-US" b="0" dirty="0"/>
              <a:t> 2, 6, 9, 11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these Activities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7620000" cy="4038600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 End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these Activities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67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7620000" cy="4038600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 End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Sorted, Then Showing Selection and Incompatibilities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609600" y="1752600"/>
          <a:ext cx="6781800" cy="3599184"/>
        </p:xfrm>
        <a:graphic>
          <a:graphicData uri="http://schemas.openxmlformats.org/drawingml/2006/table">
            <a:tbl>
              <a:tblPr/>
              <a:tblGrid>
                <a:gridCol w="42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End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6781800" y="2209800"/>
            <a:ext cx="2057400" cy="838200"/>
          </a:xfrm>
          <a:custGeom>
            <a:avLst>
              <a:gd name="f0" fmla="val -29541"/>
              <a:gd name="f1" fmla="val -232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/>
          <a:lstStyle/>
          <a:p>
            <a:r>
              <a:rPr lang="en-US" sz="1400" b="0">
                <a:latin typeface="Liberation Sans" pitchFamily="34" charset="0"/>
              </a:rPr>
              <a:t>Select solid-colored item,</a:t>
            </a:r>
          </a:p>
          <a:p>
            <a:r>
              <a:rPr lang="en-US" sz="1400" b="0">
                <a:latin typeface="Liberation Sans" pitchFamily="34" charset="0"/>
              </a:rPr>
              <a:t>Eliminates activities X’d</a:t>
            </a:r>
          </a:p>
          <a:p>
            <a:r>
              <a:rPr lang="en-US" sz="1400" b="0">
                <a:latin typeface="Liberation Sans" pitchFamily="34" charset="0"/>
              </a:rPr>
              <a:t>out of same color</a:t>
            </a:r>
          </a:p>
        </p:txBody>
      </p:sp>
      <p:cxnSp>
        <p:nvCxnSpPr>
          <p:cNvPr id="39273" name="Straight Arrow Connector 8"/>
          <p:cNvCxnSpPr>
            <a:cxnSpLocks noChangeShapeType="1"/>
          </p:cNvCxnSpPr>
          <p:nvPr/>
        </p:nvCxnSpPr>
        <p:spPr bwMode="auto">
          <a:xfrm rot="10800000">
            <a:off x="4191000" y="2438400"/>
            <a:ext cx="2590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274" name="Straight Arrow Connector 9"/>
          <p:cNvCxnSpPr>
            <a:cxnSpLocks noChangeShapeType="1"/>
          </p:cNvCxnSpPr>
          <p:nvPr/>
        </p:nvCxnSpPr>
        <p:spPr bwMode="auto">
          <a:xfrm rot="10800000">
            <a:off x="4495800" y="2743200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275" name="Straight Arrow Connector 10"/>
          <p:cNvCxnSpPr>
            <a:cxnSpLocks noChangeShapeType="1"/>
          </p:cNvCxnSpPr>
          <p:nvPr/>
        </p:nvCxnSpPr>
        <p:spPr bwMode="auto">
          <a:xfrm rot="10800000" flipV="1">
            <a:off x="5029200" y="2819400"/>
            <a:ext cx="1752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276" name="Straight Arrow Connector 11"/>
          <p:cNvCxnSpPr>
            <a:cxnSpLocks noChangeShapeType="1"/>
          </p:cNvCxnSpPr>
          <p:nvPr/>
        </p:nvCxnSpPr>
        <p:spPr bwMode="auto">
          <a:xfrm rot="5400000">
            <a:off x="5791200" y="3733800"/>
            <a:ext cx="1905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Interval selection algorithm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greedy-interval (s, f)</a:t>
            </a:r>
          </a:p>
          <a:p>
            <a:pPr>
              <a:buNone/>
            </a:pPr>
            <a:r>
              <a:rPr lang="en-US" dirty="0"/>
              <a:t>	n = </a:t>
            </a:r>
            <a:r>
              <a:rPr lang="en-US" dirty="0" err="1"/>
              <a:t>s.length</a:t>
            </a:r>
            <a:endParaRPr lang="en-US" dirty="0"/>
          </a:p>
          <a:p>
            <a:pPr>
              <a:buNone/>
            </a:pPr>
            <a:r>
              <a:rPr lang="en-US" dirty="0"/>
              <a:t>	A = {a</a:t>
            </a:r>
            <a:r>
              <a:rPr lang="en-US" baseline="-25000" dirty="0"/>
              <a:t>1</a:t>
            </a: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	k = 1</a:t>
            </a:r>
          </a:p>
          <a:p>
            <a:pPr>
              <a:buNone/>
            </a:pPr>
            <a:r>
              <a:rPr lang="en-US" dirty="0"/>
              <a:t>	for m = 2 to n</a:t>
            </a:r>
          </a:p>
          <a:p>
            <a:pPr>
              <a:buNone/>
            </a:pPr>
            <a:r>
              <a:rPr lang="en-US" dirty="0"/>
              <a:t>		if s[m] ≥ f[k]</a:t>
            </a:r>
          </a:p>
          <a:p>
            <a:pPr>
              <a:buNone/>
            </a:pPr>
            <a:r>
              <a:rPr lang="en-US" dirty="0"/>
              <a:t>			A = A U {a</a:t>
            </a:r>
            <a:r>
              <a:rPr lang="en-US" baseline="-25000" dirty="0"/>
              <a:t>m</a:t>
            </a: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			k = m</a:t>
            </a:r>
          </a:p>
          <a:p>
            <a:pPr>
              <a:buNone/>
            </a:pPr>
            <a:r>
              <a:rPr lang="en-US" dirty="0"/>
              <a:t>	return 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/>
              <a:t>s is an array of the intervals’ start times</a:t>
            </a:r>
          </a:p>
          <a:p>
            <a:pPr algn="just"/>
            <a:r>
              <a:rPr lang="en-US"/>
              <a:t>f is an array of the intervals’ finish times</a:t>
            </a:r>
          </a:p>
          <a:p>
            <a:pPr algn="just"/>
            <a:r>
              <a:rPr lang="en-US"/>
              <a:t>A is the array of the intervals to schedule</a:t>
            </a:r>
          </a:p>
          <a:p>
            <a:pPr algn="just"/>
            <a:r>
              <a:rPr lang="en-US"/>
              <a:t>How long does this take?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proof…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On board --&gt;</a:t>
            </a:r>
          </a:p>
          <a:p>
            <a:r>
              <a:rPr lang="en-US" dirty="0"/>
              <a:t>Show that the greedy algorithm stays ahead!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Determine the frequencies of the characters stored in the source file.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US" dirty="0"/>
              <a:t>Read the source file  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US" dirty="0"/>
              <a:t>Then store the character frequencies in a </a:t>
            </a:r>
            <a:r>
              <a:rPr lang="en-US" b="1" dirty="0"/>
              <a:t>min-heap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a </a:t>
            </a:r>
            <a:r>
              <a:rPr lang="en-US" b="1" dirty="0"/>
              <a:t>tree </a:t>
            </a:r>
            <a:r>
              <a:rPr lang="en-US" dirty="0"/>
              <a:t>of prefix codes (a Huffman code) that determines the unique bit codes for each character.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the prefix codes or code tree to the output 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Re-read the source file and for each character read, write its prefix code into the output file. 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US" dirty="0"/>
              <a:t>You must WRITE the prefix code/tree and the encoded file to the SAME output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Huffman coding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From Weiss, page 416</a:t>
            </a:r>
          </a:p>
          <a:p>
            <a:pPr lvl="1"/>
            <a:r>
              <a:rPr lang="en-US"/>
              <a:t>Uses 5 letters (a, e, i, s, t), plus the space and the newline</a:t>
            </a:r>
          </a:p>
          <a:p>
            <a:pPr lvl="1"/>
            <a:r>
              <a:rPr lang="en-US"/>
              <a:t>Total of 58 characters</a:t>
            </a:r>
          </a:p>
          <a:p>
            <a:r>
              <a:rPr lang="en-US"/>
              <a:t>Normal ASCII encoding is 8 bits per character</a:t>
            </a:r>
          </a:p>
          <a:p>
            <a:pPr lvl="1"/>
            <a:r>
              <a:rPr lang="en-US"/>
              <a:t>58*8 = 464 bits</a:t>
            </a:r>
          </a:p>
          <a:p>
            <a:pPr lvl="1"/>
            <a:r>
              <a:rPr lang="en-US"/>
              <a:t>Which is 58 bytes, obviously</a:t>
            </a:r>
          </a:p>
          <a:p>
            <a:r>
              <a:rPr lang="en-US"/>
              <a:t>Straight encoding is 3 bits per character</a:t>
            </a:r>
          </a:p>
          <a:p>
            <a:pPr lvl="1"/>
            <a:r>
              <a:rPr lang="en-US"/>
              <a:t>58*3 = 174 bits</a:t>
            </a:r>
          </a:p>
          <a:p>
            <a:pPr lvl="1"/>
            <a:r>
              <a:rPr lang="en-US"/>
              <a:t>Which is 21.75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Compression step 1 (a)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/>
              <a:t>Determine frequencies of letters</a:t>
            </a:r>
          </a:p>
        </p:txBody>
      </p:sp>
      <p:graphicFrame>
        <p:nvGraphicFramePr>
          <p:cNvPr id="99438" name="Group 110"/>
          <p:cNvGraphicFramePr>
            <a:graphicFrameLocks noGrp="1"/>
          </p:cNvGraphicFramePr>
          <p:nvPr/>
        </p:nvGraphicFramePr>
        <p:xfrm>
          <a:off x="1905000" y="2148840"/>
          <a:ext cx="3444875" cy="356616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(space)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(newline)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Compression step 1 (b)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/>
              <a:t>Build a min-heap</a:t>
            </a:r>
          </a:p>
          <a:p>
            <a:pPr eaLnBrk="1" hangingPunct="1"/>
            <a:r>
              <a:rPr lang="en-US"/>
              <a:t>Sorted by frequency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28600" y="3886200"/>
            <a:ext cx="5329238" cy="2232025"/>
            <a:chOff x="1920" y="1440"/>
            <a:chExt cx="3357" cy="1406"/>
          </a:xfrm>
        </p:grpSpPr>
        <p:sp>
          <p:nvSpPr>
            <p:cNvPr id="20517" name="Oval 5"/>
            <p:cNvSpPr>
              <a:spLocks noChangeArrowheads="1"/>
            </p:cNvSpPr>
            <p:nvPr/>
          </p:nvSpPr>
          <p:spPr bwMode="auto">
            <a:xfrm>
              <a:off x="2448" y="1968"/>
              <a:ext cx="552" cy="350"/>
            </a:xfrm>
            <a:prstGeom prst="ellipse">
              <a:avLst/>
            </a:prstGeom>
            <a:noFill/>
            <a:ln w="31750" algn="ctr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4: t</a:t>
              </a:r>
            </a:p>
          </p:txBody>
        </p:sp>
        <p:sp>
          <p:nvSpPr>
            <p:cNvPr id="20518" name="Oval 6"/>
            <p:cNvSpPr>
              <a:spLocks noChangeArrowheads="1"/>
            </p:cNvSpPr>
            <p:nvPr/>
          </p:nvSpPr>
          <p:spPr bwMode="auto">
            <a:xfrm>
              <a:off x="4176" y="1968"/>
              <a:ext cx="580" cy="350"/>
            </a:xfrm>
            <a:prstGeom prst="ellipse">
              <a:avLst/>
            </a:prstGeom>
            <a:noFill/>
            <a:ln w="31750" algn="ctr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3: s</a:t>
              </a:r>
            </a:p>
          </p:txBody>
        </p:sp>
        <p:sp>
          <p:nvSpPr>
            <p:cNvPr id="20519" name="Oval 7"/>
            <p:cNvSpPr>
              <a:spLocks noChangeArrowheads="1"/>
            </p:cNvSpPr>
            <p:nvPr/>
          </p:nvSpPr>
          <p:spPr bwMode="auto">
            <a:xfrm>
              <a:off x="3274" y="1440"/>
              <a:ext cx="668" cy="350"/>
            </a:xfrm>
            <a:prstGeom prst="ellipse">
              <a:avLst/>
            </a:prstGeom>
            <a:noFill/>
            <a:ln w="31750" algn="ctr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1: nl</a:t>
              </a:r>
            </a:p>
          </p:txBody>
        </p:sp>
        <p:sp>
          <p:nvSpPr>
            <p:cNvPr id="20520" name="Oval 8"/>
            <p:cNvSpPr>
              <a:spLocks noChangeArrowheads="1"/>
            </p:cNvSpPr>
            <p:nvPr/>
          </p:nvSpPr>
          <p:spPr bwMode="auto">
            <a:xfrm>
              <a:off x="4608" y="2496"/>
              <a:ext cx="669" cy="350"/>
            </a:xfrm>
            <a:prstGeom prst="ellipse">
              <a:avLst/>
            </a:prstGeom>
            <a:noFill/>
            <a:ln w="31750" algn="ctr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12: i</a:t>
              </a:r>
            </a:p>
          </p:txBody>
        </p:sp>
        <p:sp>
          <p:nvSpPr>
            <p:cNvPr id="20521" name="Oval 9"/>
            <p:cNvSpPr>
              <a:spLocks noChangeArrowheads="1"/>
            </p:cNvSpPr>
            <p:nvPr/>
          </p:nvSpPr>
          <p:spPr bwMode="auto">
            <a:xfrm>
              <a:off x="3600" y="2496"/>
              <a:ext cx="866" cy="350"/>
            </a:xfrm>
            <a:prstGeom prst="ellipse">
              <a:avLst/>
            </a:prstGeom>
            <a:noFill/>
            <a:ln w="31750" algn="ctr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13: sp</a:t>
              </a:r>
            </a:p>
          </p:txBody>
        </p:sp>
        <p:cxnSp>
          <p:nvCxnSpPr>
            <p:cNvPr id="20522" name="AutoShape 12"/>
            <p:cNvCxnSpPr>
              <a:cxnSpLocks noChangeShapeType="1"/>
              <a:stCxn id="20517" idx="7"/>
              <a:endCxn id="20519" idx="3"/>
            </p:cNvCxnSpPr>
            <p:nvPr/>
          </p:nvCxnSpPr>
          <p:spPr bwMode="auto">
            <a:xfrm flipV="1">
              <a:off x="2919" y="1749"/>
              <a:ext cx="453" cy="260"/>
            </a:xfrm>
            <a:prstGeom prst="straightConnector1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</p:cxnSp>
        <p:cxnSp>
          <p:nvCxnSpPr>
            <p:cNvPr id="20523" name="AutoShape 14"/>
            <p:cNvCxnSpPr>
              <a:cxnSpLocks noChangeShapeType="1"/>
              <a:stCxn id="20521" idx="0"/>
              <a:endCxn id="20518" idx="3"/>
            </p:cNvCxnSpPr>
            <p:nvPr/>
          </p:nvCxnSpPr>
          <p:spPr bwMode="auto">
            <a:xfrm flipV="1">
              <a:off x="4033" y="2277"/>
              <a:ext cx="228" cy="209"/>
            </a:xfrm>
            <a:prstGeom prst="straightConnector1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</p:cxnSp>
        <p:cxnSp>
          <p:nvCxnSpPr>
            <p:cNvPr id="20524" name="AutoShape 15"/>
            <p:cNvCxnSpPr>
              <a:cxnSpLocks noChangeShapeType="1"/>
              <a:stCxn id="20518" idx="1"/>
              <a:endCxn id="20519" idx="5"/>
            </p:cNvCxnSpPr>
            <p:nvPr/>
          </p:nvCxnSpPr>
          <p:spPr bwMode="auto">
            <a:xfrm flipH="1" flipV="1">
              <a:off x="3844" y="1749"/>
              <a:ext cx="417" cy="260"/>
            </a:xfrm>
            <a:prstGeom prst="straightConnector1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</p:cxnSp>
        <p:cxnSp>
          <p:nvCxnSpPr>
            <p:cNvPr id="20525" name="AutoShape 16"/>
            <p:cNvCxnSpPr>
              <a:cxnSpLocks noChangeShapeType="1"/>
              <a:stCxn id="20520" idx="0"/>
              <a:endCxn id="20518" idx="5"/>
            </p:cNvCxnSpPr>
            <p:nvPr/>
          </p:nvCxnSpPr>
          <p:spPr bwMode="auto">
            <a:xfrm flipH="1" flipV="1">
              <a:off x="4671" y="2277"/>
              <a:ext cx="272" cy="209"/>
            </a:xfrm>
            <a:prstGeom prst="straightConnector1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</p:cxnSp>
        <p:sp>
          <p:nvSpPr>
            <p:cNvPr id="20526" name="Oval 18"/>
            <p:cNvSpPr>
              <a:spLocks noChangeArrowheads="1"/>
            </p:cNvSpPr>
            <p:nvPr/>
          </p:nvSpPr>
          <p:spPr bwMode="auto">
            <a:xfrm>
              <a:off x="2784" y="2496"/>
              <a:ext cx="669" cy="350"/>
            </a:xfrm>
            <a:prstGeom prst="ellipse">
              <a:avLst/>
            </a:prstGeom>
            <a:noFill/>
            <a:ln w="31750" algn="ctr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10: i</a:t>
              </a:r>
            </a:p>
          </p:txBody>
        </p:sp>
        <p:sp>
          <p:nvSpPr>
            <p:cNvPr id="20527" name="Oval 19"/>
            <p:cNvSpPr>
              <a:spLocks noChangeArrowheads="1"/>
            </p:cNvSpPr>
            <p:nvPr/>
          </p:nvSpPr>
          <p:spPr bwMode="auto">
            <a:xfrm>
              <a:off x="1920" y="2496"/>
              <a:ext cx="741" cy="350"/>
            </a:xfrm>
            <a:prstGeom prst="ellipse">
              <a:avLst/>
            </a:prstGeom>
            <a:noFill/>
            <a:ln w="31750" algn="ctr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15: e</a:t>
              </a:r>
            </a:p>
          </p:txBody>
        </p:sp>
        <p:cxnSp>
          <p:nvCxnSpPr>
            <p:cNvPr id="20528" name="AutoShape 20"/>
            <p:cNvCxnSpPr>
              <a:cxnSpLocks noChangeShapeType="1"/>
              <a:stCxn id="20527" idx="0"/>
              <a:endCxn id="20517" idx="3"/>
            </p:cNvCxnSpPr>
            <p:nvPr/>
          </p:nvCxnSpPr>
          <p:spPr bwMode="auto">
            <a:xfrm flipV="1">
              <a:off x="2291" y="2277"/>
              <a:ext cx="238" cy="209"/>
            </a:xfrm>
            <a:prstGeom prst="straightConnector1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</p:cxnSp>
        <p:cxnSp>
          <p:nvCxnSpPr>
            <p:cNvPr id="20529" name="AutoShape 21"/>
            <p:cNvCxnSpPr>
              <a:cxnSpLocks noChangeShapeType="1"/>
              <a:stCxn id="20526" idx="0"/>
              <a:endCxn id="20517" idx="5"/>
            </p:cNvCxnSpPr>
            <p:nvPr/>
          </p:nvCxnSpPr>
          <p:spPr bwMode="auto">
            <a:xfrm flipH="1" flipV="1">
              <a:off x="2919" y="2277"/>
              <a:ext cx="200" cy="209"/>
            </a:xfrm>
            <a:prstGeom prst="straightConnector1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</p:cxnSp>
      </p:grpSp>
      <p:graphicFrame>
        <p:nvGraphicFramePr>
          <p:cNvPr id="100428" name="Group 76"/>
          <p:cNvGraphicFramePr>
            <a:graphicFrameLocks noGrp="1"/>
          </p:cNvGraphicFramePr>
          <p:nvPr/>
        </p:nvGraphicFramePr>
        <p:xfrm>
          <a:off x="5334000" y="1600200"/>
          <a:ext cx="3444875" cy="356616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(space)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(newline)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Compression step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tabLst>
                <a:tab pos="2517775" algn="l"/>
              </a:tabLst>
            </a:pPr>
            <a:r>
              <a:rPr lang="en-US" sz="2400"/>
              <a:t>Build the tree</a:t>
            </a:r>
          </a:p>
          <a:p>
            <a:pPr eaLnBrk="1" hangingPunct="1">
              <a:tabLst>
                <a:tab pos="2517775" algn="l"/>
              </a:tabLst>
            </a:pPr>
            <a:r>
              <a:rPr lang="en-US" sz="2400"/>
              <a:t>Start with a “forest” of trees:</a:t>
            </a:r>
          </a:p>
          <a:p>
            <a:pPr eaLnBrk="1" hangingPunct="1">
              <a:tabLst>
                <a:tab pos="2517775" algn="l"/>
              </a:tabLst>
            </a:pPr>
            <a:endParaRPr lang="en-US" sz="2400"/>
          </a:p>
          <a:p>
            <a:pPr eaLnBrk="1" hangingPunct="1">
              <a:tabLst>
                <a:tab pos="2517775" algn="l"/>
              </a:tabLst>
            </a:pPr>
            <a:endParaRPr lang="en-US" sz="2400"/>
          </a:p>
          <a:p>
            <a:pPr eaLnBrk="1" hangingPunct="1">
              <a:tabLst>
                <a:tab pos="2517775" algn="l"/>
              </a:tabLst>
            </a:pPr>
            <a:r>
              <a:rPr lang="en-US" sz="2400"/>
              <a:t>Repeat</a:t>
            </a:r>
          </a:p>
          <a:p>
            <a:pPr lvl="1" eaLnBrk="1" hangingPunct="1">
              <a:tabLst>
                <a:tab pos="2517775" algn="l"/>
              </a:tabLst>
            </a:pPr>
            <a:r>
              <a:rPr lang="en-US" sz="2000"/>
              <a:t>Take the two trees that have the lowest frequency</a:t>
            </a:r>
          </a:p>
          <a:p>
            <a:pPr lvl="2" eaLnBrk="1" hangingPunct="1">
              <a:tabLst>
                <a:tab pos="2517775" algn="l"/>
              </a:tabLst>
            </a:pPr>
            <a:r>
              <a:rPr lang="en-US" sz="1800"/>
              <a:t>The next two removals from the heap</a:t>
            </a:r>
          </a:p>
          <a:p>
            <a:pPr lvl="1" eaLnBrk="1" hangingPunct="1">
              <a:tabLst>
                <a:tab pos="2517775" algn="l"/>
              </a:tabLst>
            </a:pPr>
            <a:r>
              <a:rPr lang="en-US" sz="2000"/>
              <a:t>Make them children of a new node</a:t>
            </a:r>
          </a:p>
          <a:p>
            <a:pPr lvl="1" eaLnBrk="1" hangingPunct="1">
              <a:tabLst>
                <a:tab pos="2517775" algn="l"/>
              </a:tabLst>
            </a:pPr>
            <a:r>
              <a:rPr lang="en-US" sz="2000"/>
              <a:t>Keep track of the total frequency of that node</a:t>
            </a:r>
          </a:p>
          <a:p>
            <a:pPr lvl="2" eaLnBrk="1" hangingPunct="1">
              <a:tabLst>
                <a:tab pos="2517775" algn="l"/>
              </a:tabLst>
            </a:pPr>
            <a:r>
              <a:rPr lang="en-US" sz="1800"/>
              <a:t>And stick that tree back into the heap</a:t>
            </a:r>
          </a:p>
        </p:txBody>
      </p:sp>
      <p:pic>
        <p:nvPicPr>
          <p:cNvPr id="21508" name="Picture 4" descr="fig10_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80772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5" name="Picture 5" descr="fig10_1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5410200"/>
            <a:ext cx="80105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2" name="Picture 4" descr="fig10_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80772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3" name="Picture 5" descr="fig10_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990600"/>
            <a:ext cx="80105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4" name="Picture 6" descr="fig10_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286000"/>
            <a:ext cx="8001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5" name="Picture 7" descr="fig10_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4343400"/>
            <a:ext cx="80105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6" name="Line 8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4217" name="Line 9"/>
          <p:cNvSpPr>
            <a:spLocks noChangeShapeType="1"/>
          </p:cNvSpPr>
          <p:nvPr/>
        </p:nvSpPr>
        <p:spPr bwMode="auto">
          <a:xfrm>
            <a:off x="0" y="2209800"/>
            <a:ext cx="9144000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4218" name="Line 10"/>
          <p:cNvSpPr>
            <a:spLocks noChangeShapeType="1"/>
          </p:cNvSpPr>
          <p:nvPr/>
        </p:nvSpPr>
        <p:spPr bwMode="auto">
          <a:xfrm>
            <a:off x="0" y="4191000"/>
            <a:ext cx="9144000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6" grpId="0" animBg="1"/>
      <p:bldP spid="94217" grpId="0" animBg="1"/>
      <p:bldP spid="9421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6" name="Picture 4" descr="fig10_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"/>
            <a:ext cx="80105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37" name="Picture 5" descr="fig10_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505200"/>
            <a:ext cx="801052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final Huffman coding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79</a:t>
            </a:fld>
            <a:endParaRPr lang="en-US"/>
          </a:p>
        </p:txBody>
      </p:sp>
      <p:pic>
        <p:nvPicPr>
          <p:cNvPr id="97284" name="Picture 4" descr="fig10_1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2971800"/>
            <a:ext cx="80105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7338" name="Group 58"/>
          <p:cNvGraphicFramePr>
            <a:graphicFrameLocks noGrp="1"/>
          </p:cNvGraphicFramePr>
          <p:nvPr/>
        </p:nvGraphicFramePr>
        <p:xfrm>
          <a:off x="381000" y="1447800"/>
          <a:ext cx="2828925" cy="316992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(space)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(newline)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Everyone Already Knows Many Algorithms!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Worked retail? You know how to make change!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My item costs $4.37.  I give you a five dollar bill.  What do you give me in change?</a:t>
            </a:r>
          </a:p>
          <a:p>
            <a:pPr lvl="1"/>
            <a:r>
              <a:rPr lang="en-US"/>
              <a:t>Answer: two quarters, a dime, three pennies</a:t>
            </a:r>
          </a:p>
          <a:p>
            <a:pPr lvl="1"/>
            <a:r>
              <a:rPr lang="en-US"/>
              <a:t>Why? How do we figure that out?</a:t>
            </a:r>
          </a:p>
        </p:txBody>
      </p:sp>
    </p:spTree>
    <p:extLst>
      <p:ext uri="{BB962C8B-B14F-4D97-AF65-F5344CB8AC3E}">
        <p14:creationId xmlns:p14="http://schemas.microsoft.com/office/powerpoint/2010/main" val="40179505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Resulting encoding table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Total encoding is 146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ASCII was 464 bits: compression ratio of 3.2:1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Straight encoding was 174 bits: compression ratio of 1.2:1</a:t>
            </a:r>
          </a:p>
        </p:txBody>
      </p:sp>
      <p:graphicFrame>
        <p:nvGraphicFramePr>
          <p:cNvPr id="106553" name="Group 57"/>
          <p:cNvGraphicFramePr>
            <a:graphicFrameLocks noGrp="1"/>
          </p:cNvGraphicFramePr>
          <p:nvPr/>
        </p:nvGraphicFramePr>
        <p:xfrm>
          <a:off x="1905000" y="1600200"/>
          <a:ext cx="6203950" cy="329184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Total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(space)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(newline)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way to prove optimality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Show that it fulfills the greedy-choice property</a:t>
            </a:r>
          </a:p>
          <a:p>
            <a:pPr lvl="1"/>
            <a:r>
              <a:rPr lang="en-US" dirty="0"/>
              <a:t>Is the greedy choice at any arbitrary point a member of an optimal solution?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Show that it has optimal sub-structure</a:t>
            </a:r>
          </a:p>
          <a:p>
            <a:pPr lvl="1"/>
            <a:r>
              <a:rPr lang="en-US" dirty="0"/>
              <a:t>Show that a solution to a problem contains optimal solutions to sub-problems</a:t>
            </a:r>
          </a:p>
        </p:txBody>
      </p:sp>
    </p:spTree>
    <p:extLst>
      <p:ext uri="{BB962C8B-B14F-4D97-AF65-F5344CB8AC3E}">
        <p14:creationId xmlns:p14="http://schemas.microsoft.com/office/powerpoint/2010/main" val="104004269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Huffman encoding optimal?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 define what optimal means:</a:t>
            </a:r>
          </a:p>
          <a:p>
            <a:pPr lvl="1"/>
            <a:r>
              <a:rPr lang="en-US" i="1" dirty="0"/>
              <a:t>The Huffman code for a given alphabet achieves the minimum average number of bits per letter of any prefix code</a:t>
            </a:r>
          </a:p>
          <a:p>
            <a:r>
              <a:rPr lang="en-US" dirty="0"/>
              <a:t>To prove this, we must first prove two things:</a:t>
            </a:r>
          </a:p>
          <a:p>
            <a:pPr lvl="1"/>
            <a:r>
              <a:rPr lang="en-US" dirty="0"/>
              <a:t>Optimal sub-structure</a:t>
            </a:r>
          </a:p>
          <a:p>
            <a:pPr lvl="1"/>
            <a:r>
              <a:rPr lang="en-US" dirty="0"/>
              <a:t>Greedy choice property</a:t>
            </a:r>
          </a:p>
          <a:p>
            <a:r>
              <a:rPr lang="en-US" dirty="0"/>
              <a:t>We’ll show the second one first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i="1" dirty="0"/>
              <a:t>Lemma 16.2: Let C be an alphabet in which each character c </a:t>
            </a:r>
            <a:r>
              <a:rPr lang="en-US" i="1" dirty="0">
                <a:sym typeface="Symbol"/>
              </a:rPr>
              <a:t> C has frequency </a:t>
            </a:r>
            <a:r>
              <a:rPr lang="en-US" i="1" dirty="0" err="1">
                <a:sym typeface="Symbol"/>
              </a:rPr>
              <a:t>c.freq</a:t>
            </a:r>
            <a:r>
              <a:rPr lang="en-US" i="1" dirty="0">
                <a:sym typeface="Symbol"/>
              </a:rPr>
              <a:t>.  Let x and y be two characters in C having the lowest frequencies.  Then there exists an optimal prefix code for C in which the </a:t>
            </a:r>
            <a:r>
              <a:rPr lang="en-US" i="1" dirty="0" err="1">
                <a:sym typeface="Symbol"/>
              </a:rPr>
              <a:t>codewords</a:t>
            </a:r>
            <a:r>
              <a:rPr lang="en-US" i="1" dirty="0">
                <a:sym typeface="Symbol"/>
              </a:rPr>
              <a:t> for x and y have the same length and differ only in the last bit.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Rephrased: the greedy choice property (of picking the two lowest-frequency nodes) will yield an optimal tree</a:t>
            </a:r>
          </a:p>
          <a:p>
            <a:endParaRPr lang="en-US" dirty="0"/>
          </a:p>
          <a:p>
            <a:r>
              <a:rPr lang="en-US" dirty="0"/>
              <a:t>No time…but try it on your own!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i="1" dirty="0"/>
              <a:t>Lemma 16.3: Let C be a given alphabet with frequency </a:t>
            </a:r>
            <a:r>
              <a:rPr lang="en-US" i="1" dirty="0" err="1"/>
              <a:t>c.freq</a:t>
            </a:r>
            <a:r>
              <a:rPr lang="en-US" i="1" dirty="0"/>
              <a:t> defined for each character c </a:t>
            </a:r>
            <a:r>
              <a:rPr lang="en-US" i="1" dirty="0">
                <a:sym typeface="Symbol"/>
              </a:rPr>
              <a:t> C.  Let x and y be two characters in C with minimum frequency.  Let C’ be the alphabet C with the characters x and y removed and a new character z added, so that C’ = C-{</a:t>
            </a:r>
            <a:r>
              <a:rPr lang="en-US" i="1" dirty="0" err="1">
                <a:sym typeface="Symbol"/>
              </a:rPr>
              <a:t>x,y</a:t>
            </a:r>
            <a:r>
              <a:rPr lang="en-US" i="1" dirty="0">
                <a:sym typeface="Symbol"/>
              </a:rPr>
              <a:t>}{z}.  Define f for C’ as for C, except that </a:t>
            </a:r>
            <a:r>
              <a:rPr lang="en-US" i="1" dirty="0" err="1">
                <a:sym typeface="Symbol"/>
              </a:rPr>
              <a:t>z.freq</a:t>
            </a:r>
            <a:r>
              <a:rPr lang="en-US" i="1" dirty="0">
                <a:sym typeface="Symbol"/>
              </a:rPr>
              <a:t> = </a:t>
            </a:r>
            <a:r>
              <a:rPr lang="en-US" i="1" dirty="0" err="1">
                <a:sym typeface="Symbol"/>
              </a:rPr>
              <a:t>x.freq</a:t>
            </a:r>
            <a:r>
              <a:rPr lang="en-US" i="1" dirty="0">
                <a:sym typeface="Symbol"/>
              </a:rPr>
              <a:t> + </a:t>
            </a:r>
            <a:r>
              <a:rPr lang="en-US" i="1" dirty="0" err="1">
                <a:sym typeface="Symbol"/>
              </a:rPr>
              <a:t>y.freq</a:t>
            </a:r>
            <a:r>
              <a:rPr lang="en-US" i="1" dirty="0">
                <a:sym typeface="Symbol"/>
              </a:rPr>
              <a:t>.  Let T’ be any tree representing an optimal prefix code for the alphabet C’.  Then the tree T, obtained from T’ by replacing the leaf node for z with an internal node having x and y as children, represents an optimal prefix code for the alphabet C.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Rephrased: constructing prefix codes has the optimal sub-structure property</a:t>
            </a:r>
          </a:p>
          <a:p>
            <a:endParaRPr lang="en-US" dirty="0"/>
          </a:p>
          <a:p>
            <a:r>
              <a:rPr lang="en-US" dirty="0"/>
              <a:t>Try it yourself.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Shortest Path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Weighted Shortest Path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no negative weight edges.</a:t>
            </a:r>
          </a:p>
          <a:p>
            <a:pPr eaLnBrk="1" hangingPunct="1">
              <a:buClr>
                <a:schemeClr val="tx1"/>
              </a:buClr>
            </a:pPr>
            <a:r>
              <a:rPr lang="en-US" b="1">
                <a:solidFill>
                  <a:srgbClr val="FF0000"/>
                </a:solidFill>
              </a:rPr>
              <a:t>Dijkstra’s algorithm</a:t>
            </a:r>
            <a:r>
              <a:rPr lang="en-US"/>
              <a:t>: uses similar ideas as the unweighted case.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b="1"/>
              <a:t>Greedy</a:t>
            </a:r>
            <a:r>
              <a:rPr lang="en-US"/>
              <a:t> algorithms: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/>
              <a:t>	</a:t>
            </a:r>
            <a:r>
              <a:rPr lang="en-US" b="1">
                <a:solidFill>
                  <a:schemeClr val="accent2"/>
                </a:solidFill>
              </a:rPr>
              <a:t>do what seems to be best at every decision point.</a:t>
            </a:r>
          </a:p>
        </p:txBody>
      </p:sp>
      <p:sp>
        <p:nvSpPr>
          <p:cNvPr id="34820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320800" y="4610100"/>
            <a:ext cx="6705600" cy="2009775"/>
          </a:xfrm>
          <a:custGeom>
            <a:avLst/>
            <a:gdLst>
              <a:gd name="T0" fmla="*/ 2147483647 w 2544"/>
              <a:gd name="T1" fmla="*/ 2147483647 h 1688"/>
              <a:gd name="T2" fmla="*/ 2147483647 w 2544"/>
              <a:gd name="T3" fmla="*/ 2147483647 h 1688"/>
              <a:gd name="T4" fmla="*/ 2147483647 w 2544"/>
              <a:gd name="T5" fmla="*/ 2147483647 h 1688"/>
              <a:gd name="T6" fmla="*/ 2147483647 w 2544"/>
              <a:gd name="T7" fmla="*/ 2147483647 h 1688"/>
              <a:gd name="T8" fmla="*/ 2147483647 w 2544"/>
              <a:gd name="T9" fmla="*/ 2147483647 h 1688"/>
              <a:gd name="T10" fmla="*/ 2147483647 w 2544"/>
              <a:gd name="T11" fmla="*/ 2147483647 h 1688"/>
              <a:gd name="T12" fmla="*/ 2147483647 w 2544"/>
              <a:gd name="T13" fmla="*/ 2147483647 h 1688"/>
              <a:gd name="T14" fmla="*/ 2147483647 w 2544"/>
              <a:gd name="T15" fmla="*/ 2147483647 h 1688"/>
              <a:gd name="T16" fmla="*/ 2147483647 w 2544"/>
              <a:gd name="T17" fmla="*/ 2147483647 h 1688"/>
              <a:gd name="T18" fmla="*/ 2147483647 w 2544"/>
              <a:gd name="T19" fmla="*/ 2147483647 h 1688"/>
              <a:gd name="T20" fmla="*/ 2147483647 w 2544"/>
              <a:gd name="T21" fmla="*/ 2147483647 h 1688"/>
              <a:gd name="T22" fmla="*/ 2147483647 w 2544"/>
              <a:gd name="T23" fmla="*/ 2147483647 h 1688"/>
              <a:gd name="T24" fmla="*/ 2147483647 w 2544"/>
              <a:gd name="T25" fmla="*/ 0 h 1688"/>
              <a:gd name="T26" fmla="*/ 2147483647 w 2544"/>
              <a:gd name="T27" fmla="*/ 2147483647 h 1688"/>
              <a:gd name="T28" fmla="*/ 2147483647 w 2544"/>
              <a:gd name="T29" fmla="*/ 2147483647 h 16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44"/>
              <a:gd name="T46" fmla="*/ 0 h 1688"/>
              <a:gd name="T47" fmla="*/ 2544 w 2544"/>
              <a:gd name="T48" fmla="*/ 1688 h 16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44" h="1688">
                <a:moveTo>
                  <a:pt x="1056" y="240"/>
                </a:moveTo>
                <a:cubicBezTo>
                  <a:pt x="1040" y="248"/>
                  <a:pt x="1112" y="184"/>
                  <a:pt x="960" y="240"/>
                </a:cubicBezTo>
                <a:cubicBezTo>
                  <a:pt x="808" y="296"/>
                  <a:pt x="288" y="448"/>
                  <a:pt x="144" y="576"/>
                </a:cubicBezTo>
                <a:cubicBezTo>
                  <a:pt x="0" y="704"/>
                  <a:pt x="56" y="896"/>
                  <a:pt x="96" y="1008"/>
                </a:cubicBezTo>
                <a:cubicBezTo>
                  <a:pt x="136" y="1120"/>
                  <a:pt x="288" y="1168"/>
                  <a:pt x="384" y="1248"/>
                </a:cubicBezTo>
                <a:cubicBezTo>
                  <a:pt x="480" y="1328"/>
                  <a:pt x="544" y="1512"/>
                  <a:pt x="672" y="1488"/>
                </a:cubicBezTo>
                <a:cubicBezTo>
                  <a:pt x="800" y="1464"/>
                  <a:pt x="992" y="1120"/>
                  <a:pt x="1152" y="1104"/>
                </a:cubicBezTo>
                <a:cubicBezTo>
                  <a:pt x="1312" y="1088"/>
                  <a:pt x="1496" y="1312"/>
                  <a:pt x="1632" y="1392"/>
                </a:cubicBezTo>
                <a:cubicBezTo>
                  <a:pt x="1768" y="1472"/>
                  <a:pt x="1840" y="1688"/>
                  <a:pt x="1968" y="1584"/>
                </a:cubicBezTo>
                <a:cubicBezTo>
                  <a:pt x="2096" y="1480"/>
                  <a:pt x="2320" y="1000"/>
                  <a:pt x="2400" y="768"/>
                </a:cubicBezTo>
                <a:cubicBezTo>
                  <a:pt x="2480" y="536"/>
                  <a:pt x="2544" y="288"/>
                  <a:pt x="2448" y="192"/>
                </a:cubicBezTo>
                <a:cubicBezTo>
                  <a:pt x="2352" y="96"/>
                  <a:pt x="2016" y="224"/>
                  <a:pt x="1824" y="192"/>
                </a:cubicBezTo>
                <a:cubicBezTo>
                  <a:pt x="1632" y="160"/>
                  <a:pt x="1424" y="0"/>
                  <a:pt x="1296" y="0"/>
                </a:cubicBezTo>
                <a:cubicBezTo>
                  <a:pt x="1168" y="0"/>
                  <a:pt x="1096" y="152"/>
                  <a:pt x="1056" y="192"/>
                </a:cubicBezTo>
                <a:cubicBezTo>
                  <a:pt x="1016" y="232"/>
                  <a:pt x="1072" y="232"/>
                  <a:pt x="1056" y="24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1" name="Freeform 5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592263" y="4768850"/>
            <a:ext cx="3463925" cy="1522413"/>
          </a:xfrm>
          <a:custGeom>
            <a:avLst/>
            <a:gdLst>
              <a:gd name="T0" fmla="*/ 2147483647 w 1637"/>
              <a:gd name="T1" fmla="*/ 2147483647 h 1279"/>
              <a:gd name="T2" fmla="*/ 2147483647 w 1637"/>
              <a:gd name="T3" fmla="*/ 2147483647 h 1279"/>
              <a:gd name="T4" fmla="*/ 2147483647 w 1637"/>
              <a:gd name="T5" fmla="*/ 2147483647 h 1279"/>
              <a:gd name="T6" fmla="*/ 2147483647 w 1637"/>
              <a:gd name="T7" fmla="*/ 2147483647 h 1279"/>
              <a:gd name="T8" fmla="*/ 2147483647 w 1637"/>
              <a:gd name="T9" fmla="*/ 2147483647 h 1279"/>
              <a:gd name="T10" fmla="*/ 2147483647 w 1637"/>
              <a:gd name="T11" fmla="*/ 2147483647 h 1279"/>
              <a:gd name="T12" fmla="*/ 2147483647 w 1637"/>
              <a:gd name="T13" fmla="*/ 2147483647 h 1279"/>
              <a:gd name="T14" fmla="*/ 2147483647 w 1637"/>
              <a:gd name="T15" fmla="*/ 2147483647 h 1279"/>
              <a:gd name="T16" fmla="*/ 2147483647 w 1637"/>
              <a:gd name="T17" fmla="*/ 2147483647 h 1279"/>
              <a:gd name="T18" fmla="*/ 2147483647 w 1637"/>
              <a:gd name="T19" fmla="*/ 2147483647 h 1279"/>
              <a:gd name="T20" fmla="*/ 2147483647 w 1637"/>
              <a:gd name="T21" fmla="*/ 2147483647 h 1279"/>
              <a:gd name="T22" fmla="*/ 2147483647 w 1637"/>
              <a:gd name="T23" fmla="*/ 2147483647 h 1279"/>
              <a:gd name="T24" fmla="*/ 2147483647 w 1637"/>
              <a:gd name="T25" fmla="*/ 2147483647 h 1279"/>
              <a:gd name="T26" fmla="*/ 2147483647 w 1637"/>
              <a:gd name="T27" fmla="*/ 2147483647 h 1279"/>
              <a:gd name="T28" fmla="*/ 2147483647 w 1637"/>
              <a:gd name="T29" fmla="*/ 2147483647 h 1279"/>
              <a:gd name="T30" fmla="*/ 2147483647 w 1637"/>
              <a:gd name="T31" fmla="*/ 2147483647 h 1279"/>
              <a:gd name="T32" fmla="*/ 2147483647 w 1637"/>
              <a:gd name="T33" fmla="*/ 2147483647 h 1279"/>
              <a:gd name="T34" fmla="*/ 2147483647 w 1637"/>
              <a:gd name="T35" fmla="*/ 2147483647 h 1279"/>
              <a:gd name="T36" fmla="*/ 2147483647 w 1637"/>
              <a:gd name="T37" fmla="*/ 2147483647 h 1279"/>
              <a:gd name="T38" fmla="*/ 2147483647 w 1637"/>
              <a:gd name="T39" fmla="*/ 2147483647 h 1279"/>
              <a:gd name="T40" fmla="*/ 2147483647 w 1637"/>
              <a:gd name="T41" fmla="*/ 2147483647 h 1279"/>
              <a:gd name="T42" fmla="*/ 2147483647 w 1637"/>
              <a:gd name="T43" fmla="*/ 2147483647 h 1279"/>
              <a:gd name="T44" fmla="*/ 2147483647 w 1637"/>
              <a:gd name="T45" fmla="*/ 2147483647 h 1279"/>
              <a:gd name="T46" fmla="*/ 2147483647 w 1637"/>
              <a:gd name="T47" fmla="*/ 2147483647 h 1279"/>
              <a:gd name="T48" fmla="*/ 2147483647 w 1637"/>
              <a:gd name="T49" fmla="*/ 2147483647 h 1279"/>
              <a:gd name="T50" fmla="*/ 2147483647 w 1637"/>
              <a:gd name="T51" fmla="*/ 2147483647 h 1279"/>
              <a:gd name="T52" fmla="*/ 2147483647 w 1637"/>
              <a:gd name="T53" fmla="*/ 2147483647 h 1279"/>
              <a:gd name="T54" fmla="*/ 2147483647 w 1637"/>
              <a:gd name="T55" fmla="*/ 2147483647 h 1279"/>
              <a:gd name="T56" fmla="*/ 2147483647 w 1637"/>
              <a:gd name="T57" fmla="*/ 2147483647 h 1279"/>
              <a:gd name="T58" fmla="*/ 2147483647 w 1637"/>
              <a:gd name="T59" fmla="*/ 2147483647 h 1279"/>
              <a:gd name="T60" fmla="*/ 2147483647 w 1637"/>
              <a:gd name="T61" fmla="*/ 0 h 1279"/>
              <a:gd name="T62" fmla="*/ 2147483647 w 1637"/>
              <a:gd name="T63" fmla="*/ 2147483647 h 1279"/>
              <a:gd name="T64" fmla="*/ 2147483647 w 1637"/>
              <a:gd name="T65" fmla="*/ 2147483647 h 127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637"/>
              <a:gd name="T100" fmla="*/ 0 h 1279"/>
              <a:gd name="T101" fmla="*/ 1637 w 1637"/>
              <a:gd name="T102" fmla="*/ 1279 h 127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637" h="1279">
                <a:moveTo>
                  <a:pt x="1253" y="30"/>
                </a:moveTo>
                <a:cubicBezTo>
                  <a:pt x="1238" y="71"/>
                  <a:pt x="1176" y="106"/>
                  <a:pt x="1133" y="119"/>
                </a:cubicBezTo>
                <a:cubicBezTo>
                  <a:pt x="1111" y="142"/>
                  <a:pt x="1096" y="154"/>
                  <a:pt x="1066" y="164"/>
                </a:cubicBezTo>
                <a:cubicBezTo>
                  <a:pt x="940" y="248"/>
                  <a:pt x="749" y="261"/>
                  <a:pt x="602" y="284"/>
                </a:cubicBezTo>
                <a:cubicBezTo>
                  <a:pt x="516" y="315"/>
                  <a:pt x="427" y="332"/>
                  <a:pt x="340" y="359"/>
                </a:cubicBezTo>
                <a:cubicBezTo>
                  <a:pt x="310" y="368"/>
                  <a:pt x="280" y="379"/>
                  <a:pt x="250" y="389"/>
                </a:cubicBezTo>
                <a:cubicBezTo>
                  <a:pt x="221" y="399"/>
                  <a:pt x="200" y="419"/>
                  <a:pt x="168" y="426"/>
                </a:cubicBezTo>
                <a:cubicBezTo>
                  <a:pt x="146" y="441"/>
                  <a:pt x="123" y="449"/>
                  <a:pt x="101" y="464"/>
                </a:cubicBezTo>
                <a:cubicBezTo>
                  <a:pt x="96" y="471"/>
                  <a:pt x="92" y="479"/>
                  <a:pt x="86" y="486"/>
                </a:cubicBezTo>
                <a:cubicBezTo>
                  <a:pt x="79" y="494"/>
                  <a:pt x="70" y="500"/>
                  <a:pt x="63" y="508"/>
                </a:cubicBezTo>
                <a:cubicBezTo>
                  <a:pt x="52" y="522"/>
                  <a:pt x="33" y="553"/>
                  <a:pt x="33" y="553"/>
                </a:cubicBezTo>
                <a:cubicBezTo>
                  <a:pt x="28" y="568"/>
                  <a:pt x="22" y="583"/>
                  <a:pt x="18" y="598"/>
                </a:cubicBezTo>
                <a:cubicBezTo>
                  <a:pt x="13" y="618"/>
                  <a:pt x="4" y="658"/>
                  <a:pt x="4" y="658"/>
                </a:cubicBezTo>
                <a:cubicBezTo>
                  <a:pt x="7" y="696"/>
                  <a:pt x="0" y="737"/>
                  <a:pt x="18" y="770"/>
                </a:cubicBezTo>
                <a:cubicBezTo>
                  <a:pt x="45" y="818"/>
                  <a:pt x="70" y="830"/>
                  <a:pt x="116" y="853"/>
                </a:cubicBezTo>
                <a:cubicBezTo>
                  <a:pt x="158" y="875"/>
                  <a:pt x="196" y="909"/>
                  <a:pt x="235" y="935"/>
                </a:cubicBezTo>
                <a:cubicBezTo>
                  <a:pt x="256" y="949"/>
                  <a:pt x="285" y="962"/>
                  <a:pt x="303" y="980"/>
                </a:cubicBezTo>
                <a:cubicBezTo>
                  <a:pt x="334" y="1011"/>
                  <a:pt x="378" y="1030"/>
                  <a:pt x="415" y="1055"/>
                </a:cubicBezTo>
                <a:cubicBezTo>
                  <a:pt x="424" y="1061"/>
                  <a:pt x="429" y="1071"/>
                  <a:pt x="437" y="1077"/>
                </a:cubicBezTo>
                <a:cubicBezTo>
                  <a:pt x="451" y="1088"/>
                  <a:pt x="482" y="1107"/>
                  <a:pt x="482" y="1107"/>
                </a:cubicBezTo>
                <a:cubicBezTo>
                  <a:pt x="498" y="1131"/>
                  <a:pt x="519" y="1150"/>
                  <a:pt x="535" y="1174"/>
                </a:cubicBezTo>
                <a:cubicBezTo>
                  <a:pt x="546" y="1210"/>
                  <a:pt x="591" y="1257"/>
                  <a:pt x="624" y="1279"/>
                </a:cubicBezTo>
                <a:cubicBezTo>
                  <a:pt x="734" y="1266"/>
                  <a:pt x="795" y="1228"/>
                  <a:pt x="871" y="1152"/>
                </a:cubicBezTo>
                <a:cubicBezTo>
                  <a:pt x="906" y="1117"/>
                  <a:pt x="922" y="1064"/>
                  <a:pt x="961" y="1032"/>
                </a:cubicBezTo>
                <a:cubicBezTo>
                  <a:pt x="1057" y="954"/>
                  <a:pt x="1162" y="949"/>
                  <a:pt x="1283" y="942"/>
                </a:cubicBezTo>
                <a:cubicBezTo>
                  <a:pt x="1320" y="937"/>
                  <a:pt x="1352" y="931"/>
                  <a:pt x="1387" y="920"/>
                </a:cubicBezTo>
                <a:cubicBezTo>
                  <a:pt x="1461" y="871"/>
                  <a:pt x="1498" y="819"/>
                  <a:pt x="1537" y="740"/>
                </a:cubicBezTo>
                <a:cubicBezTo>
                  <a:pt x="1550" y="714"/>
                  <a:pt x="1550" y="679"/>
                  <a:pt x="1559" y="651"/>
                </a:cubicBezTo>
                <a:cubicBezTo>
                  <a:pt x="1582" y="482"/>
                  <a:pt x="1637" y="174"/>
                  <a:pt x="1470" y="60"/>
                </a:cubicBezTo>
                <a:cubicBezTo>
                  <a:pt x="1442" y="17"/>
                  <a:pt x="1471" y="51"/>
                  <a:pt x="1432" y="30"/>
                </a:cubicBezTo>
                <a:cubicBezTo>
                  <a:pt x="1416" y="21"/>
                  <a:pt x="1387" y="0"/>
                  <a:pt x="1387" y="0"/>
                </a:cubicBezTo>
                <a:cubicBezTo>
                  <a:pt x="1342" y="5"/>
                  <a:pt x="1309" y="9"/>
                  <a:pt x="1268" y="22"/>
                </a:cubicBezTo>
                <a:cubicBezTo>
                  <a:pt x="1250" y="49"/>
                  <a:pt x="1253" y="54"/>
                  <a:pt x="1253" y="3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2" name="Freeform 6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795838" y="4794250"/>
            <a:ext cx="2925762" cy="1617663"/>
          </a:xfrm>
          <a:custGeom>
            <a:avLst/>
            <a:gdLst>
              <a:gd name="T0" fmla="*/ 2147483647 w 1175"/>
              <a:gd name="T1" fmla="*/ 2147483647 h 1358"/>
              <a:gd name="T2" fmla="*/ 2147483647 w 1175"/>
              <a:gd name="T3" fmla="*/ 2147483647 h 1358"/>
              <a:gd name="T4" fmla="*/ 2147483647 w 1175"/>
              <a:gd name="T5" fmla="*/ 2147483647 h 1358"/>
              <a:gd name="T6" fmla="*/ 2147483647 w 1175"/>
              <a:gd name="T7" fmla="*/ 2147483647 h 1358"/>
              <a:gd name="T8" fmla="*/ 2147483647 w 1175"/>
              <a:gd name="T9" fmla="*/ 0 h 1358"/>
              <a:gd name="T10" fmla="*/ 2147483647 w 1175"/>
              <a:gd name="T11" fmla="*/ 2147483647 h 1358"/>
              <a:gd name="T12" fmla="*/ 2147483647 w 1175"/>
              <a:gd name="T13" fmla="*/ 2147483647 h 1358"/>
              <a:gd name="T14" fmla="*/ 2147483647 w 1175"/>
              <a:gd name="T15" fmla="*/ 2147483647 h 1358"/>
              <a:gd name="T16" fmla="*/ 2147483647 w 1175"/>
              <a:gd name="T17" fmla="*/ 2147483647 h 1358"/>
              <a:gd name="T18" fmla="*/ 2147483647 w 1175"/>
              <a:gd name="T19" fmla="*/ 2147483647 h 1358"/>
              <a:gd name="T20" fmla="*/ 2147483647 w 1175"/>
              <a:gd name="T21" fmla="*/ 2147483647 h 1358"/>
              <a:gd name="T22" fmla="*/ 2147483647 w 1175"/>
              <a:gd name="T23" fmla="*/ 2147483647 h 1358"/>
              <a:gd name="T24" fmla="*/ 2147483647 w 1175"/>
              <a:gd name="T25" fmla="*/ 2147483647 h 1358"/>
              <a:gd name="T26" fmla="*/ 2147483647 w 1175"/>
              <a:gd name="T27" fmla="*/ 2147483647 h 1358"/>
              <a:gd name="T28" fmla="*/ 2147483647 w 1175"/>
              <a:gd name="T29" fmla="*/ 2147483647 h 1358"/>
              <a:gd name="T30" fmla="*/ 2147483647 w 1175"/>
              <a:gd name="T31" fmla="*/ 2147483647 h 1358"/>
              <a:gd name="T32" fmla="*/ 2147483647 w 1175"/>
              <a:gd name="T33" fmla="*/ 2147483647 h 1358"/>
              <a:gd name="T34" fmla="*/ 2147483647 w 1175"/>
              <a:gd name="T35" fmla="*/ 2147483647 h 1358"/>
              <a:gd name="T36" fmla="*/ 2147483647 w 1175"/>
              <a:gd name="T37" fmla="*/ 2147483647 h 1358"/>
              <a:gd name="T38" fmla="*/ 2147483647 w 1175"/>
              <a:gd name="T39" fmla="*/ 2147483647 h 1358"/>
              <a:gd name="T40" fmla="*/ 2147483647 w 1175"/>
              <a:gd name="T41" fmla="*/ 2147483647 h 1358"/>
              <a:gd name="T42" fmla="*/ 2147483647 w 1175"/>
              <a:gd name="T43" fmla="*/ 2147483647 h 1358"/>
              <a:gd name="T44" fmla="*/ 2147483647 w 1175"/>
              <a:gd name="T45" fmla="*/ 2147483647 h 1358"/>
              <a:gd name="T46" fmla="*/ 2147483647 w 1175"/>
              <a:gd name="T47" fmla="*/ 2147483647 h 1358"/>
              <a:gd name="T48" fmla="*/ 2147483647 w 1175"/>
              <a:gd name="T49" fmla="*/ 2147483647 h 1358"/>
              <a:gd name="T50" fmla="*/ 2147483647 w 1175"/>
              <a:gd name="T51" fmla="*/ 2147483647 h 1358"/>
              <a:gd name="T52" fmla="*/ 2147483647 w 1175"/>
              <a:gd name="T53" fmla="*/ 2147483647 h 1358"/>
              <a:gd name="T54" fmla="*/ 2147483647 w 1175"/>
              <a:gd name="T55" fmla="*/ 2147483647 h 1358"/>
              <a:gd name="T56" fmla="*/ 2147483647 w 1175"/>
              <a:gd name="T57" fmla="*/ 2147483647 h 1358"/>
              <a:gd name="T58" fmla="*/ 2147483647 w 1175"/>
              <a:gd name="T59" fmla="*/ 2147483647 h 1358"/>
              <a:gd name="T60" fmla="*/ 2147483647 w 1175"/>
              <a:gd name="T61" fmla="*/ 2147483647 h 135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175"/>
              <a:gd name="T94" fmla="*/ 0 h 1358"/>
              <a:gd name="T95" fmla="*/ 1175 w 1175"/>
              <a:gd name="T96" fmla="*/ 1358 h 1358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175" h="1358">
                <a:moveTo>
                  <a:pt x="1175" y="277"/>
                </a:moveTo>
                <a:cubicBezTo>
                  <a:pt x="1109" y="180"/>
                  <a:pt x="1114" y="116"/>
                  <a:pt x="981" y="112"/>
                </a:cubicBezTo>
                <a:cubicBezTo>
                  <a:pt x="831" y="108"/>
                  <a:pt x="682" y="107"/>
                  <a:pt x="532" y="105"/>
                </a:cubicBezTo>
                <a:cubicBezTo>
                  <a:pt x="433" y="92"/>
                  <a:pt x="335" y="77"/>
                  <a:pt x="240" y="45"/>
                </a:cubicBezTo>
                <a:cubicBezTo>
                  <a:pt x="199" y="31"/>
                  <a:pt x="157" y="24"/>
                  <a:pt x="120" y="0"/>
                </a:cubicBezTo>
                <a:cubicBezTo>
                  <a:pt x="100" y="31"/>
                  <a:pt x="110" y="35"/>
                  <a:pt x="120" y="68"/>
                </a:cubicBezTo>
                <a:cubicBezTo>
                  <a:pt x="136" y="122"/>
                  <a:pt x="161" y="169"/>
                  <a:pt x="173" y="225"/>
                </a:cubicBezTo>
                <a:cubicBezTo>
                  <a:pt x="165" y="408"/>
                  <a:pt x="171" y="481"/>
                  <a:pt x="150" y="621"/>
                </a:cubicBezTo>
                <a:cubicBezTo>
                  <a:pt x="144" y="659"/>
                  <a:pt x="132" y="690"/>
                  <a:pt x="120" y="726"/>
                </a:cubicBezTo>
                <a:cubicBezTo>
                  <a:pt x="114" y="743"/>
                  <a:pt x="100" y="756"/>
                  <a:pt x="90" y="771"/>
                </a:cubicBezTo>
                <a:cubicBezTo>
                  <a:pt x="85" y="778"/>
                  <a:pt x="75" y="793"/>
                  <a:pt x="75" y="793"/>
                </a:cubicBezTo>
                <a:cubicBezTo>
                  <a:pt x="63" y="834"/>
                  <a:pt x="73" y="808"/>
                  <a:pt x="38" y="860"/>
                </a:cubicBezTo>
                <a:cubicBezTo>
                  <a:pt x="33" y="868"/>
                  <a:pt x="23" y="883"/>
                  <a:pt x="23" y="883"/>
                </a:cubicBezTo>
                <a:cubicBezTo>
                  <a:pt x="0" y="956"/>
                  <a:pt x="44" y="1015"/>
                  <a:pt x="113" y="1033"/>
                </a:cubicBezTo>
                <a:cubicBezTo>
                  <a:pt x="152" y="1072"/>
                  <a:pt x="258" y="1105"/>
                  <a:pt x="315" y="1122"/>
                </a:cubicBezTo>
                <a:cubicBezTo>
                  <a:pt x="347" y="1144"/>
                  <a:pt x="373" y="1168"/>
                  <a:pt x="405" y="1190"/>
                </a:cubicBezTo>
                <a:cubicBezTo>
                  <a:pt x="412" y="1195"/>
                  <a:pt x="427" y="1205"/>
                  <a:pt x="427" y="1205"/>
                </a:cubicBezTo>
                <a:cubicBezTo>
                  <a:pt x="466" y="1262"/>
                  <a:pt x="517" y="1333"/>
                  <a:pt x="584" y="1354"/>
                </a:cubicBezTo>
                <a:cubicBezTo>
                  <a:pt x="609" y="1352"/>
                  <a:pt x="636" y="1358"/>
                  <a:pt x="659" y="1347"/>
                </a:cubicBezTo>
                <a:cubicBezTo>
                  <a:pt x="675" y="1339"/>
                  <a:pt x="689" y="1302"/>
                  <a:pt x="689" y="1302"/>
                </a:cubicBezTo>
                <a:cubicBezTo>
                  <a:pt x="702" y="1248"/>
                  <a:pt x="708" y="1184"/>
                  <a:pt x="749" y="1145"/>
                </a:cubicBezTo>
                <a:cubicBezTo>
                  <a:pt x="761" y="1105"/>
                  <a:pt x="752" y="1128"/>
                  <a:pt x="786" y="1077"/>
                </a:cubicBezTo>
                <a:cubicBezTo>
                  <a:pt x="791" y="1070"/>
                  <a:pt x="801" y="1055"/>
                  <a:pt x="801" y="1055"/>
                </a:cubicBezTo>
                <a:cubicBezTo>
                  <a:pt x="812" y="1022"/>
                  <a:pt x="827" y="1007"/>
                  <a:pt x="846" y="980"/>
                </a:cubicBezTo>
                <a:cubicBezTo>
                  <a:pt x="863" y="956"/>
                  <a:pt x="875" y="929"/>
                  <a:pt x="891" y="905"/>
                </a:cubicBezTo>
                <a:cubicBezTo>
                  <a:pt x="931" y="846"/>
                  <a:pt x="957" y="777"/>
                  <a:pt x="996" y="718"/>
                </a:cubicBezTo>
                <a:cubicBezTo>
                  <a:pt x="1011" y="671"/>
                  <a:pt x="991" y="724"/>
                  <a:pt x="1025" y="666"/>
                </a:cubicBezTo>
                <a:cubicBezTo>
                  <a:pt x="1039" y="642"/>
                  <a:pt x="1047" y="615"/>
                  <a:pt x="1063" y="591"/>
                </a:cubicBezTo>
                <a:cubicBezTo>
                  <a:pt x="1071" y="567"/>
                  <a:pt x="1086" y="549"/>
                  <a:pt x="1093" y="524"/>
                </a:cubicBezTo>
                <a:cubicBezTo>
                  <a:pt x="1105" y="481"/>
                  <a:pt x="1114" y="441"/>
                  <a:pt x="1138" y="404"/>
                </a:cubicBezTo>
                <a:cubicBezTo>
                  <a:pt x="1153" y="356"/>
                  <a:pt x="1175" y="330"/>
                  <a:pt x="1175" y="277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1600" y="5181600"/>
            <a:ext cx="1144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      </a:t>
            </a:r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S</a:t>
            </a:r>
          </a:p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“</a:t>
            </a:r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known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”</a:t>
            </a:r>
          </a:p>
        </p:txBody>
      </p:sp>
      <p:sp>
        <p:nvSpPr>
          <p:cNvPr id="34824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28800" y="5581650"/>
            <a:ext cx="203200" cy="114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27200" y="5295900"/>
            <a:ext cx="28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486400" y="5410200"/>
            <a:ext cx="1909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     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V -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“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unknown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”</a:t>
            </a:r>
          </a:p>
        </p:txBody>
      </p:sp>
      <p:sp>
        <p:nvSpPr>
          <p:cNvPr id="34827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4673600" y="495300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470400" y="5753100"/>
            <a:ext cx="71120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673600" y="5010150"/>
            <a:ext cx="812800" cy="1714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4673600" y="535305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4470400" y="569595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V="1">
            <a:off x="4470400" y="5581650"/>
            <a:ext cx="91440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486400" y="4953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v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Initialize each vertex’s distance as infinity</a:t>
            </a:r>
          </a:p>
          <a:p>
            <a:r>
              <a:rPr lang="en-US" dirty="0"/>
              <a:t>Start at a given vertex </a:t>
            </a:r>
            <a:r>
              <a:rPr lang="en-US" i="1" dirty="0"/>
              <a:t>s</a:t>
            </a:r>
          </a:p>
          <a:p>
            <a:pPr lvl="1"/>
            <a:r>
              <a:rPr lang="en-US" dirty="0"/>
              <a:t>Update </a:t>
            </a:r>
            <a:r>
              <a:rPr lang="en-US" i="1" dirty="0" err="1"/>
              <a:t>s</a:t>
            </a:r>
            <a:r>
              <a:rPr lang="en-US" dirty="0" err="1"/>
              <a:t>’s</a:t>
            </a:r>
            <a:r>
              <a:rPr lang="en-US" dirty="0"/>
              <a:t> distance to be 0</a:t>
            </a:r>
          </a:p>
          <a:p>
            <a:r>
              <a:rPr lang="en-US" dirty="0"/>
              <a:t>Repeat</a:t>
            </a:r>
          </a:p>
          <a:p>
            <a:pPr lvl="1"/>
            <a:r>
              <a:rPr lang="en-US" dirty="0"/>
              <a:t>Pick the next unknown vertex with the shortest distance to be the next </a:t>
            </a:r>
            <a:r>
              <a:rPr lang="en-US" i="1" dirty="0"/>
              <a:t>v</a:t>
            </a:r>
          </a:p>
          <a:p>
            <a:pPr lvl="2"/>
            <a:r>
              <a:rPr lang="en-US" dirty="0"/>
              <a:t>If no more vertices are unknown, terminate loop</a:t>
            </a:r>
          </a:p>
          <a:p>
            <a:pPr lvl="1"/>
            <a:r>
              <a:rPr lang="en-US" dirty="0"/>
              <a:t>Mark </a:t>
            </a:r>
            <a:r>
              <a:rPr lang="en-US" i="1" dirty="0"/>
              <a:t>v</a:t>
            </a:r>
            <a:r>
              <a:rPr lang="en-US" dirty="0"/>
              <a:t> as known</a:t>
            </a:r>
          </a:p>
          <a:p>
            <a:pPr lvl="1"/>
            <a:r>
              <a:rPr lang="en-US" dirty="0"/>
              <a:t>For each edge from </a:t>
            </a:r>
            <a:r>
              <a:rPr lang="en-US" i="1" dirty="0"/>
              <a:t>v</a:t>
            </a:r>
            <a:r>
              <a:rPr lang="en-US" dirty="0"/>
              <a:t> to adjacent unknown vertices </a:t>
            </a:r>
            <a:r>
              <a:rPr lang="en-US" i="1" dirty="0"/>
              <a:t>w</a:t>
            </a:r>
          </a:p>
          <a:p>
            <a:pPr lvl="2"/>
            <a:r>
              <a:rPr lang="en-US" dirty="0"/>
              <a:t>If the total distance to </a:t>
            </a:r>
            <a:r>
              <a:rPr lang="en-US" i="1" dirty="0"/>
              <a:t>w</a:t>
            </a:r>
            <a:r>
              <a:rPr lang="en-US" dirty="0"/>
              <a:t> is less than the current distance to </a:t>
            </a:r>
            <a:r>
              <a:rPr lang="en-US" i="1" dirty="0"/>
              <a:t>w</a:t>
            </a:r>
          </a:p>
          <a:p>
            <a:pPr lvl="3"/>
            <a:r>
              <a:rPr lang="en-US" dirty="0"/>
              <a:t>Update </a:t>
            </a:r>
            <a:r>
              <a:rPr lang="en-US" i="1" dirty="0" err="1"/>
              <a:t>w</a:t>
            </a:r>
            <a:r>
              <a:rPr lang="en-US" dirty="0" err="1"/>
              <a:t>’s</a:t>
            </a:r>
            <a:r>
              <a:rPr lang="en-US" dirty="0"/>
              <a:t> distance and the path to </a:t>
            </a:r>
            <a:r>
              <a:rPr lang="en-US" i="1" dirty="0"/>
              <a:t>w</a:t>
            </a:r>
          </a:p>
          <a:p>
            <a:pPr lvl="3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  <p:graphicFrame>
        <p:nvGraphicFramePr>
          <p:cNvPr id="34899" name="Group 83"/>
          <p:cNvGraphicFramePr>
            <a:graphicFrameLocks noGrp="1"/>
          </p:cNvGraphicFramePr>
          <p:nvPr>
            <p:ph type="tbl" idx="1"/>
            <p:custDataLst>
              <p:tags r:id="rId2"/>
            </p:custDataLst>
          </p:nvPr>
        </p:nvGraphicFramePr>
        <p:xfrm>
          <a:off x="152400" y="2565400"/>
          <a:ext cx="3886200" cy="3705226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3371850" y="287338"/>
            <a:ext cx="5619750" cy="3117850"/>
            <a:chOff x="2220" y="181"/>
            <a:chExt cx="3540" cy="1964"/>
          </a:xfrm>
        </p:grpSpPr>
        <p:sp>
          <p:nvSpPr>
            <p:cNvPr id="36915" name="Oval 4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884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916" name="Oval 5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356" y="1979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917" name="Oval 6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844" y="181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18" name="Oval 7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220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19" name="Oval 8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292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4</a:t>
              </a:r>
            </a:p>
          </p:txBody>
        </p:sp>
        <p:cxnSp>
          <p:nvCxnSpPr>
            <p:cNvPr id="36920" name="AutoShape 9"/>
            <p:cNvCxnSpPr>
              <a:cxnSpLocks noChangeShapeType="1"/>
              <a:stCxn id="36931" idx="5"/>
              <a:endCxn id="36915" idx="1"/>
            </p:cNvCxnSpPr>
            <p:nvPr>
              <p:custDataLst>
                <p:tags r:id="rId8"/>
              </p:custDataLst>
            </p:nvPr>
          </p:nvCxnSpPr>
          <p:spPr bwMode="auto">
            <a:xfrm>
              <a:off x="2676" y="387"/>
              <a:ext cx="1264" cy="5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1" name="AutoShape 10"/>
            <p:cNvCxnSpPr>
              <a:cxnSpLocks noChangeShapeType="1"/>
              <a:stCxn id="36915" idx="5"/>
              <a:endCxn id="36916" idx="2"/>
            </p:cNvCxnSpPr>
            <p:nvPr>
              <p:custDataLst>
                <p:tags r:id="rId9"/>
              </p:custDataLst>
            </p:nvPr>
          </p:nvCxnSpPr>
          <p:spPr bwMode="auto">
            <a:xfrm>
              <a:off x="4212" y="1078"/>
              <a:ext cx="1132" cy="9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2" name="AutoShape 11"/>
            <p:cNvCxnSpPr>
              <a:cxnSpLocks noChangeShapeType="1"/>
              <a:stCxn id="36915" idx="6"/>
              <a:endCxn id="36919" idx="2"/>
            </p:cNvCxnSpPr>
            <p:nvPr>
              <p:custDataLst>
                <p:tags r:id="rId10"/>
              </p:custDataLst>
            </p:nvPr>
          </p:nvCxnSpPr>
          <p:spPr bwMode="auto">
            <a:xfrm>
              <a:off x="4280" y="1011"/>
              <a:ext cx="10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3" name="AutoShape 12"/>
            <p:cNvCxnSpPr>
              <a:cxnSpLocks noChangeShapeType="1"/>
              <a:stCxn id="36926" idx="6"/>
              <a:endCxn id="36916" idx="2"/>
            </p:cNvCxnSpPr>
            <p:nvPr>
              <p:custDataLst>
                <p:tags r:id="rId11"/>
              </p:custDataLst>
            </p:nvPr>
          </p:nvCxnSpPr>
          <p:spPr bwMode="auto">
            <a:xfrm>
              <a:off x="3576" y="2034"/>
              <a:ext cx="1768" cy="2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4" name="AutoShape 13"/>
            <p:cNvCxnSpPr>
              <a:cxnSpLocks noChangeShapeType="1"/>
              <a:stCxn id="36931" idx="4"/>
              <a:endCxn id="36918" idx="0"/>
            </p:cNvCxnSpPr>
            <p:nvPr>
              <p:custDataLst>
                <p:tags r:id="rId12"/>
              </p:custDataLst>
            </p:nvPr>
          </p:nvCxnSpPr>
          <p:spPr bwMode="auto">
            <a:xfrm flipH="1">
              <a:off x="2412" y="412"/>
              <a:ext cx="128" cy="50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5" name="AutoShape 14"/>
            <p:cNvCxnSpPr>
              <a:cxnSpLocks noChangeShapeType="1"/>
              <a:stCxn id="36918" idx="5"/>
              <a:endCxn id="36926" idx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2548" y="1078"/>
              <a:ext cx="688" cy="8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26" name="Oval 15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180" y="1951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5</a:t>
              </a:r>
            </a:p>
          </p:txBody>
        </p:sp>
        <p:cxnSp>
          <p:nvCxnSpPr>
            <p:cNvPr id="36927" name="AutoShape 16"/>
            <p:cNvCxnSpPr>
              <a:cxnSpLocks noChangeShapeType="1"/>
              <a:stCxn id="36915" idx="3"/>
              <a:endCxn id="36926" idx="0"/>
            </p:cNvCxnSpPr>
            <p:nvPr>
              <p:custDataLst>
                <p:tags r:id="rId15"/>
              </p:custDataLst>
            </p:nvPr>
          </p:nvCxnSpPr>
          <p:spPr bwMode="auto">
            <a:xfrm flipH="1">
              <a:off x="3372" y="1078"/>
              <a:ext cx="568" cy="8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8" name="AutoShape 17"/>
            <p:cNvCxnSpPr>
              <a:cxnSpLocks noChangeShapeType="1"/>
              <a:stCxn id="36919" idx="0"/>
              <a:endCxn id="36917" idx="5"/>
            </p:cNvCxnSpPr>
            <p:nvPr>
              <p:custDataLst>
                <p:tags r:id="rId16"/>
              </p:custDataLst>
            </p:nvPr>
          </p:nvCxnSpPr>
          <p:spPr bwMode="auto">
            <a:xfrm flipH="1" flipV="1">
              <a:off x="5172" y="332"/>
              <a:ext cx="312" cy="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9" name="AutoShape 18"/>
            <p:cNvCxnSpPr>
              <a:cxnSpLocks noChangeShapeType="1"/>
              <a:stCxn id="36918" idx="6"/>
              <a:endCxn id="36915" idx="2"/>
            </p:cNvCxnSpPr>
            <p:nvPr>
              <p:custDataLst>
                <p:tags r:id="rId17"/>
              </p:custDataLst>
            </p:nvPr>
          </p:nvCxnSpPr>
          <p:spPr bwMode="auto">
            <a:xfrm>
              <a:off x="2616" y="1011"/>
              <a:ext cx="125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30" name="AutoShape 19"/>
            <p:cNvCxnSpPr>
              <a:cxnSpLocks noChangeShapeType="1"/>
              <a:stCxn id="36917" idx="2"/>
              <a:endCxn id="36931" idx="6"/>
            </p:cNvCxnSpPr>
            <p:nvPr>
              <p:custDataLst>
                <p:tags r:id="rId18"/>
              </p:custDataLst>
            </p:nvPr>
          </p:nvCxnSpPr>
          <p:spPr bwMode="auto">
            <a:xfrm flipH="1">
              <a:off x="2744" y="264"/>
              <a:ext cx="2088" cy="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31" name="Oval 20"/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348" y="237"/>
              <a:ext cx="384" cy="16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0</a:t>
              </a:r>
            </a:p>
          </p:txBody>
        </p:sp>
        <p:cxnSp>
          <p:nvCxnSpPr>
            <p:cNvPr id="36932" name="AutoShape 21"/>
            <p:cNvCxnSpPr>
              <a:cxnSpLocks noChangeShapeType="1"/>
              <a:stCxn id="36915" idx="7"/>
              <a:endCxn id="36917" idx="3"/>
            </p:cNvCxnSpPr>
            <p:nvPr>
              <p:custDataLst>
                <p:tags r:id="rId20"/>
              </p:custDataLst>
            </p:nvPr>
          </p:nvCxnSpPr>
          <p:spPr bwMode="auto">
            <a:xfrm flipV="1">
              <a:off x="4212" y="332"/>
              <a:ext cx="688" cy="61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33" name="AutoShape 22"/>
            <p:cNvCxnSpPr>
              <a:cxnSpLocks noChangeShapeType="1"/>
              <a:stCxn id="36916" idx="0"/>
              <a:endCxn id="36919" idx="4"/>
            </p:cNvCxnSpPr>
            <p:nvPr>
              <p:custDataLst>
                <p:tags r:id="rId21"/>
              </p:custDataLst>
            </p:nvPr>
          </p:nvCxnSpPr>
          <p:spPr bwMode="auto">
            <a:xfrm flipH="1" flipV="1">
              <a:off x="5484" y="1103"/>
              <a:ext cx="64" cy="8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34" name="Text Box 24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976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35" name="Text Box 25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744" y="2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6" name="Text Box 26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784" y="153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7" name="Text Box 27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220" y="5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8" name="Text Box 28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752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39" name="Text Box 29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504" y="5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40" name="Text Box 30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356" y="54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41" name="Text Box 31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848" y="14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942" name="Text Box 32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5548" y="145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943" name="Text Box 33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268" y="51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944" name="Text Box 34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372" y="131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945" name="Text Box 35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176" y="177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10</a:t>
              </a:r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sz="quarter" idx="1"/>
            <p:custDataLst>
              <p:tags r:id="rId1"/>
            </p:custDataLst>
          </p:nvPr>
        </p:nvSpPr>
        <p:spPr>
          <a:xfrm>
            <a:off x="228600" y="304800"/>
            <a:ext cx="8839200" cy="60579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void Graph::dijkstra(Vertex s){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Vertex v,w;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s.dist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while (there exist unknown vertices, find the 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	    unknown </a:t>
            </a: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v</a:t>
            </a:r>
            <a:r>
              <a:rPr lang="en-US" sz="2400" b="1">
                <a:latin typeface="Courier New" pitchFamily="49" charset="0"/>
              </a:rPr>
              <a:t> with the smallest distance)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</a:t>
            </a: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v.known = true;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</a:t>
            </a:r>
            <a:r>
              <a:rPr lang="en-US" sz="2400" b="1">
                <a:solidFill>
                  <a:srgbClr val="339933"/>
                </a:solidFill>
                <a:latin typeface="Courier New" pitchFamily="49" charset="0"/>
              </a:rPr>
              <a:t>for each w adjacent to v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if (!w.known)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if (v.dist + Cost_VW &lt; w.dist){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     w.dist = v.dist + Cost_VW;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  w.path = v;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Making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problem: </a:t>
            </a:r>
          </a:p>
          <a:p>
            <a:pPr lvl="1"/>
            <a:r>
              <a:rPr lang="en-US"/>
              <a:t>Give back the right amount of change, and…</a:t>
            </a:r>
          </a:p>
          <a:p>
            <a:pPr lvl="1"/>
            <a:r>
              <a:rPr lang="en-US"/>
              <a:t>Return the fewest number of coins!</a:t>
            </a:r>
          </a:p>
          <a:p>
            <a:r>
              <a:rPr lang="en-US"/>
              <a:t>Inputs: the dollar-amount to return</a:t>
            </a:r>
          </a:p>
          <a:p>
            <a:pPr lvl="1"/>
            <a:r>
              <a:rPr lang="en-US"/>
              <a:t>Also, the set of possible coins. (Do we have half-dollars?  That affects the answer we give.)</a:t>
            </a:r>
          </a:p>
          <a:p>
            <a:r>
              <a:rPr lang="en-US"/>
              <a:t>Output: a set of coins</a:t>
            </a:r>
          </a:p>
          <a:p>
            <a:endParaRPr lang="en-US"/>
          </a:p>
          <a:p>
            <a:r>
              <a:rPr lang="en-US"/>
              <a:t>Note this problem statement is simply a transformation</a:t>
            </a:r>
          </a:p>
          <a:p>
            <a:pPr lvl="1"/>
            <a:r>
              <a:rPr lang="en-US"/>
              <a:t>Given input, generate output with certain properties</a:t>
            </a:r>
          </a:p>
          <a:p>
            <a:pPr lvl="1"/>
            <a:r>
              <a:rPr lang="en-US"/>
              <a:t>No statement about how to do it.</a:t>
            </a:r>
          </a:p>
          <a:p>
            <a:r>
              <a:rPr lang="en-US"/>
              <a:t>Can you describe the algorithm you use?</a:t>
            </a:r>
          </a:p>
        </p:txBody>
      </p:sp>
    </p:spTree>
    <p:extLst>
      <p:ext uri="{BB962C8B-B14F-4D97-AF65-F5344CB8AC3E}">
        <p14:creationId xmlns:p14="http://schemas.microsoft.com/office/powerpoint/2010/main" val="33619239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How long does it take to find the smallest unknown distance?</a:t>
            </a:r>
          </a:p>
          <a:p>
            <a:pPr lvl="1"/>
            <a:r>
              <a:rPr lang="en-US" dirty="0"/>
              <a:t>simple scan using an array: O(v)</a:t>
            </a:r>
          </a:p>
          <a:p>
            <a:r>
              <a:rPr lang="en-US" dirty="0"/>
              <a:t>Total running time:</a:t>
            </a:r>
          </a:p>
          <a:p>
            <a:pPr lvl="1"/>
            <a:r>
              <a:rPr lang="en-US" dirty="0"/>
              <a:t>Using a simple scan: O(v</a:t>
            </a:r>
            <a:r>
              <a:rPr lang="en-US" baseline="30000" dirty="0"/>
              <a:t>2</a:t>
            </a:r>
            <a:r>
              <a:rPr lang="en-US" dirty="0"/>
              <a:t>+e) = O(v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Optimizations?</a:t>
            </a:r>
          </a:p>
          <a:p>
            <a:pPr lvl="1"/>
            <a:r>
              <a:rPr lang="en-US" dirty="0"/>
              <a:t>Use adjacency graphs and heaps</a:t>
            </a:r>
          </a:p>
          <a:p>
            <a:pPr lvl="1"/>
            <a:r>
              <a:rPr lang="en-US" dirty="0"/>
              <a:t>Assuming that the graph is connected (i.e. e &gt; v-1), then the running time decreases to O(e + v log v)</a:t>
            </a:r>
          </a:p>
          <a:p>
            <a:pPr lvl="1"/>
            <a:r>
              <a:rPr lang="en-US" dirty="0"/>
              <a:t>We can simplify this to O(e log v)</a:t>
            </a:r>
          </a:p>
          <a:p>
            <a:pPr lvl="1"/>
            <a:r>
              <a:rPr lang="en-US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Negative Cost Edges?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38918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Perhaps the graph weights are the amount of fuel expended</a:t>
            </a:r>
          </a:p>
          <a:p>
            <a:pPr lvl="1"/>
            <a:r>
              <a:rPr lang="en-US"/>
              <a:t>Positive means fuel was used</a:t>
            </a:r>
          </a:p>
          <a:p>
            <a:pPr lvl="1"/>
            <a:r>
              <a:rPr lang="en-US"/>
              <a:t>And passing by a fuel station is a refueling, which is a negative cost edge</a:t>
            </a:r>
          </a:p>
          <a:p>
            <a:endParaRPr lang="en-US"/>
          </a:p>
          <a:p>
            <a:r>
              <a:rPr lang="en-US"/>
              <a:t>Dijkstra’s algorithm does not work for negative cost edges</a:t>
            </a:r>
          </a:p>
          <a:p>
            <a:pPr lvl="1"/>
            <a:r>
              <a:rPr lang="en-US"/>
              <a:t>Others do, but are much less efficient</a:t>
            </a:r>
          </a:p>
          <a:p>
            <a:endParaRPr lang="en-US"/>
          </a:p>
          <a:p>
            <a:r>
              <a:rPr lang="en-US"/>
              <a:t>What about negative cost cycles?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Dijkstra’s Shortest Path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8397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Identical </a:t>
            </a:r>
            <a:r>
              <a:rPr lang="en-US" i="1" dirty="0"/>
              <a:t>in structure </a:t>
            </a:r>
            <a:r>
              <a:rPr lang="en-US" dirty="0"/>
              <a:t>to Prim’s MST algorithm</a:t>
            </a:r>
          </a:p>
          <a:p>
            <a:pPr lvl="1"/>
            <a:r>
              <a:rPr lang="en-US" dirty="0"/>
              <a:t>Of course it solves a different problem!</a:t>
            </a:r>
          </a:p>
          <a:p>
            <a:pPr lvl="1"/>
            <a:r>
              <a:rPr lang="en-US" dirty="0"/>
              <a:t>Same time complexity</a:t>
            </a:r>
          </a:p>
          <a:p>
            <a:r>
              <a:rPr lang="en-US" dirty="0"/>
              <a:t>Additional input parameter(s)</a:t>
            </a:r>
          </a:p>
          <a:p>
            <a:pPr lvl="1"/>
            <a:r>
              <a:rPr lang="en-US" dirty="0"/>
              <a:t>Start node v</a:t>
            </a:r>
          </a:p>
          <a:p>
            <a:pPr lvl="1"/>
            <a:r>
              <a:rPr lang="en-US" dirty="0"/>
              <a:t>Destination node w (if needed)</a:t>
            </a:r>
          </a:p>
          <a:p>
            <a:r>
              <a:rPr lang="en-US" dirty="0"/>
              <a:t>Different output: a path from v to w and a cost (or sets of paths and costs)</a:t>
            </a:r>
          </a:p>
          <a:p>
            <a:pPr lvl="1"/>
            <a:r>
              <a:rPr lang="en-US" dirty="0"/>
              <a:t>The tree is the sets of shortest paths to nodes</a:t>
            </a:r>
          </a:p>
          <a:p>
            <a:r>
              <a:rPr lang="en-US" dirty="0"/>
              <a:t>Different greedy strategy:</a:t>
            </a:r>
          </a:p>
          <a:p>
            <a:pPr lvl="1"/>
            <a:r>
              <a:rPr lang="en-US" dirty="0"/>
              <a:t>Store shortest paths to fringe-nodes in priority queue</a:t>
            </a:r>
          </a:p>
          <a:p>
            <a:pPr lvl="1"/>
            <a:r>
              <a:rPr lang="en-US" dirty="0"/>
              <a:t>Store path-distance to node, not just the one edge-weight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Reminder: 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84995" name="Rectangle 32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MST-Prim(G, wt)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wt=0);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wt(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wt[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] &lt;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fringeWt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(w)){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wt[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]);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Dijkstra'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86019" name="Rectangle 2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8229600" cy="5334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err="1">
                <a:latin typeface="Courier New" pitchFamily="49" charset="0"/>
              </a:rPr>
              <a:t>dijkstra</a:t>
            </a:r>
            <a:r>
              <a:rPr lang="en-US" sz="2000" b="1" dirty="0">
                <a:latin typeface="Courier New" pitchFamily="49" charset="0"/>
              </a:rPr>
              <a:t>(G, wt,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dist=0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dist[s] = 0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 &lt; 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endParaRPr lang="en-US" sz="2000" b="1" dirty="0"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Notes on Dijkstra’s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87044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Use dist[] to store distances from start to any fringe or tree node</a:t>
            </a:r>
          </a:p>
          <a:p>
            <a:r>
              <a:rPr lang="en-US"/>
              <a:t>Store and calculate using distances instead of edge-weights (like in Kruskal’s MST)</a:t>
            </a:r>
          </a:p>
          <a:p>
            <a:r>
              <a:rPr lang="en-US"/>
              <a:t>What’s the output?</a:t>
            </a:r>
          </a:p>
          <a:p>
            <a:pPr lvl="1"/>
            <a:r>
              <a:rPr lang="en-US"/>
              <a:t>Tree captured in the parent[] array</a:t>
            </a:r>
          </a:p>
          <a:p>
            <a:pPr lvl="1"/>
            <a:r>
              <a:rPr lang="en-US"/>
              <a:t>Shortest distance to each node in dist[] array</a:t>
            </a:r>
          </a:p>
          <a:p>
            <a:pPr lvl="1"/>
            <a:r>
              <a:rPr lang="en-US"/>
              <a:t>Trace shortest path in reverse by using parent[] to move from target back to start node, s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914400"/>
            <a:ext cx="9144000" cy="685800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8806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381000"/>
            <a:ext cx="8534400" cy="6019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 err="1">
                <a:latin typeface="Lucida" charset="0"/>
              </a:rPr>
              <a:t>dijkstra</a:t>
            </a:r>
            <a:r>
              <a:rPr lang="en-US" sz="1800" b="1" dirty="0">
                <a:latin typeface="Lucida" charset="0"/>
              </a:rPr>
              <a:t>(</a:t>
            </a:r>
            <a:r>
              <a:rPr lang="en-US" sz="1800" b="1" dirty="0" err="1">
                <a:latin typeface="Lucida" charset="0"/>
              </a:rPr>
              <a:t>adj</a:t>
            </a:r>
            <a:r>
              <a:rPr lang="en-US" sz="1800" b="1" dirty="0">
                <a:latin typeface="Lucida" charset="0"/>
              </a:rPr>
              <a:t>, start, parent)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Lucida" charset="0"/>
              </a:rPr>
              <a:t> 	n = </a:t>
            </a:r>
            <a:r>
              <a:rPr lang="en-US" sz="1800" b="1" dirty="0" err="1">
                <a:latin typeface="Lucida" charset="0"/>
              </a:rPr>
              <a:t>adj.last</a:t>
            </a:r>
            <a:endParaRPr lang="en-US" sz="1800" b="1" dirty="0">
              <a:latin typeface="Lucida" charset="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Lucida" charset="0"/>
              </a:rPr>
              <a:t>	for </a:t>
            </a:r>
            <a:r>
              <a:rPr lang="en-US" sz="1800" b="1" dirty="0" err="1">
                <a:latin typeface="Lucida" charset="0"/>
              </a:rPr>
              <a:t>i</a:t>
            </a:r>
            <a:r>
              <a:rPr lang="en-US" sz="1800" b="1" dirty="0">
                <a:latin typeface="Lucida" charset="0"/>
              </a:rPr>
              <a:t> = 1 to n { key[</a:t>
            </a:r>
            <a:r>
              <a:rPr lang="en-US" sz="1800" b="1" dirty="0" err="1">
                <a:latin typeface="Lucida" charset="0"/>
              </a:rPr>
              <a:t>i</a:t>
            </a:r>
            <a:r>
              <a:rPr lang="en-US" sz="1800" b="1" dirty="0">
                <a:latin typeface="Lucida" charset="0"/>
              </a:rPr>
              <a:t>] = ∞}  // key is a local array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Lucida" charset="0"/>
              </a:rPr>
              <a:t> 	key[start] = 0;   predecessor[start] = 0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Lucida" charset="0"/>
              </a:rPr>
              <a:t>	// the following statement initializes the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Lucida" charset="0"/>
              </a:rPr>
              <a:t>  	// container h to the values in the array key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Lucida" charset="0"/>
              </a:rPr>
              <a:t>	</a:t>
            </a:r>
            <a:r>
              <a:rPr lang="en-US" sz="1800" b="1" dirty="0" err="1">
                <a:latin typeface="Lucida" charset="0"/>
              </a:rPr>
              <a:t>h.init</a:t>
            </a:r>
            <a:r>
              <a:rPr lang="en-US" sz="1800" b="1" dirty="0">
                <a:latin typeface="Lucida" charset="0"/>
              </a:rPr>
              <a:t>(</a:t>
            </a:r>
            <a:r>
              <a:rPr lang="en-US" sz="1800" b="1" dirty="0" err="1">
                <a:latin typeface="Lucida" charset="0"/>
              </a:rPr>
              <a:t>key,n</a:t>
            </a:r>
            <a:r>
              <a:rPr lang="en-US" sz="1800" b="1" dirty="0">
                <a:latin typeface="Lucida" charset="0"/>
              </a:rPr>
              <a:t>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Lucida" charset="0"/>
              </a:rPr>
              <a:t>  	for </a:t>
            </a:r>
            <a:r>
              <a:rPr lang="en-US" sz="1800" b="1" dirty="0" err="1">
                <a:latin typeface="Lucida" charset="0"/>
              </a:rPr>
              <a:t>i</a:t>
            </a:r>
            <a:r>
              <a:rPr lang="en-US" sz="1800" b="1" dirty="0">
                <a:latin typeface="Lucida" charset="0"/>
              </a:rPr>
              <a:t> = 1 to n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Lucida" charset="0"/>
              </a:rPr>
              <a:t>  		v = </a:t>
            </a:r>
            <a:r>
              <a:rPr lang="en-US" sz="1800" b="1" dirty="0" err="1">
                <a:latin typeface="Lucida" charset="0"/>
              </a:rPr>
              <a:t>h.min_weight_index</a:t>
            </a:r>
            <a:r>
              <a:rPr lang="en-US" sz="1800" b="1" dirty="0">
                <a:latin typeface="Lucida" charset="0"/>
              </a:rPr>
              <a:t>()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Lucida" charset="0"/>
              </a:rPr>
              <a:t>		</a:t>
            </a:r>
            <a:r>
              <a:rPr lang="en-US" sz="1800" b="1" dirty="0" err="1">
                <a:latin typeface="Lucida" charset="0"/>
              </a:rPr>
              <a:t>min_cost</a:t>
            </a:r>
            <a:r>
              <a:rPr lang="en-US" sz="1800" b="1" dirty="0">
                <a:latin typeface="Lucida" charset="0"/>
              </a:rPr>
              <a:t> = </a:t>
            </a:r>
            <a:r>
              <a:rPr lang="en-US" sz="1800" b="1" dirty="0" err="1">
                <a:latin typeface="Lucida" charset="0"/>
              </a:rPr>
              <a:t>h.keyval</a:t>
            </a:r>
            <a:r>
              <a:rPr lang="en-US" sz="1800" b="1" dirty="0">
                <a:latin typeface="Lucida" charset="0"/>
              </a:rPr>
              <a:t>(v)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Lucida" charset="0"/>
              </a:rPr>
              <a:t>		v = h.del()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Lucida" charset="0"/>
              </a:rPr>
              <a:t>     	        ref = </a:t>
            </a:r>
            <a:r>
              <a:rPr lang="en-US" sz="1800" b="1" dirty="0" err="1">
                <a:latin typeface="Lucida" charset="0"/>
              </a:rPr>
              <a:t>adj</a:t>
            </a:r>
            <a:r>
              <a:rPr lang="en-US" sz="1800" b="1" dirty="0">
                <a:latin typeface="Lucida" charset="0"/>
              </a:rPr>
              <a:t>[v]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Lucida" charset="0"/>
              </a:rPr>
              <a:t>     	        while (ref != null)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Lucida" charset="0"/>
              </a:rPr>
              <a:t>      		w = ref.ver</a:t>
            </a:r>
          </a:p>
          <a:p>
            <a:pPr algn="l"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Lucida" charset="0"/>
              </a:rPr>
              <a:t>       		if (</a:t>
            </a:r>
            <a:r>
              <a:rPr lang="en-US" sz="1800" b="1" dirty="0" err="1">
                <a:latin typeface="Lucida" charset="0"/>
              </a:rPr>
              <a:t>h.isin</a:t>
            </a:r>
            <a:r>
              <a:rPr lang="en-US" sz="1800" b="1" dirty="0">
                <a:latin typeface="Lucida" charset="0"/>
              </a:rPr>
              <a:t>(w) &amp;&amp; </a:t>
            </a:r>
            <a:r>
              <a:rPr lang="en-US" sz="1800" b="1" dirty="0" err="1">
                <a:latin typeface="Lucida" charset="0"/>
              </a:rPr>
              <a:t>min_cost</a:t>
            </a:r>
            <a:r>
              <a:rPr lang="en-US" sz="1800" b="1" dirty="0">
                <a:latin typeface="Lucida" charset="0"/>
              </a:rPr>
              <a:t> + </a:t>
            </a:r>
            <a:r>
              <a:rPr lang="en-US" sz="1800" b="1" dirty="0" err="1">
                <a:latin typeface="Lucida" charset="0"/>
              </a:rPr>
              <a:t>ref.weight</a:t>
            </a:r>
            <a:r>
              <a:rPr lang="en-US" sz="1800" b="1" dirty="0">
                <a:latin typeface="Lucida" charset="0"/>
              </a:rPr>
              <a:t> &lt; </a:t>
            </a:r>
            <a:r>
              <a:rPr lang="en-US" sz="1800" b="1" dirty="0" err="1">
                <a:latin typeface="Lucida" charset="0"/>
              </a:rPr>
              <a:t>h.keyval</a:t>
            </a:r>
            <a:r>
              <a:rPr lang="en-US" sz="1800" b="1" dirty="0">
                <a:latin typeface="Lucida" charset="0"/>
              </a:rPr>
              <a:t>(w))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Lucida" charset="0"/>
              </a:rPr>
              <a:t>         		     predecessor[w] = v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Lucida" charset="0"/>
              </a:rPr>
              <a:t>           		     </a:t>
            </a:r>
            <a:r>
              <a:rPr lang="en-US" sz="1800" b="1" dirty="0" err="1">
                <a:latin typeface="Lucida" charset="0"/>
              </a:rPr>
              <a:t>h.decrease</a:t>
            </a:r>
            <a:r>
              <a:rPr lang="en-US" sz="1800" b="1" dirty="0">
                <a:latin typeface="Lucida" charset="0"/>
              </a:rPr>
              <a:t>(w, </a:t>
            </a:r>
            <a:r>
              <a:rPr lang="en-US" sz="1800" b="1" dirty="0" err="1">
                <a:latin typeface="Lucida" charset="0"/>
              </a:rPr>
              <a:t>min_cost+ref.weight</a:t>
            </a:r>
            <a:r>
              <a:rPr lang="en-US" sz="1800" b="1" dirty="0">
                <a:latin typeface="Lucida" charset="0"/>
              </a:rPr>
              <a:t>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Lucida" charset="0"/>
              </a:rPr>
              <a:t>        		} // end if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Lucida" charset="0"/>
              </a:rPr>
              <a:t>        		ref = </a:t>
            </a:r>
            <a:r>
              <a:rPr lang="en-US" sz="1800" b="1" dirty="0" err="1">
                <a:latin typeface="Lucida" charset="0"/>
              </a:rPr>
              <a:t>ref.next</a:t>
            </a:r>
            <a:endParaRPr lang="en-US" sz="1800" b="1" dirty="0">
              <a:latin typeface="Lucida" charset="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Lucida" charset="0"/>
              </a:rPr>
              <a:t>     	        } // end while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Lucida" charset="0"/>
              </a:rPr>
              <a:t>  	} // end for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Lucida" charset="0"/>
              </a:rPr>
              <a:t>}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Correctness of These 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8909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Recall that the greedy approach may or may not guarantee an optimal result</a:t>
            </a:r>
          </a:p>
          <a:p>
            <a:r>
              <a:rPr lang="en-US"/>
              <a:t>Do these produce optimal solutions?</a:t>
            </a:r>
          </a:p>
          <a:p>
            <a:pPr lvl="1"/>
            <a:r>
              <a:rPr lang="en-US"/>
              <a:t>The min weight spanning tree?  Kruskal’s, Prim’s</a:t>
            </a:r>
          </a:p>
          <a:p>
            <a:pPr lvl="1"/>
            <a:r>
              <a:rPr lang="en-US"/>
              <a:t>The shortest path from s?  Dijkstra’s</a:t>
            </a:r>
          </a:p>
          <a:p>
            <a:r>
              <a:rPr lang="en-US"/>
              <a:t>Answer: Yes, they do.</a:t>
            </a:r>
            <a:endParaRPr 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of Dijkstra’s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Via induction and contradiction</a:t>
            </a:r>
          </a:p>
          <a:p>
            <a:endParaRPr lang="en-US" dirty="0"/>
          </a:p>
          <a:p>
            <a:r>
              <a:rPr lang="en-US" dirty="0"/>
              <a:t>On board --&gt;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99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01-intro</Template>
  <TotalTime>2197</TotalTime>
  <Words>5825</Words>
  <Application>Microsoft Office PowerPoint</Application>
  <PresentationFormat>On-screen Show (4:3)</PresentationFormat>
  <Paragraphs>1538</Paragraphs>
  <Slides>105</Slides>
  <Notes>6</Notes>
  <HiddenSlides>39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24" baseType="lpstr">
      <vt:lpstr>Liberation Sans</vt:lpstr>
      <vt:lpstr>Lucida</vt:lpstr>
      <vt:lpstr>Math B</vt:lpstr>
      <vt:lpstr>Monotype Sorts</vt:lpstr>
      <vt:lpstr>ＭＳ Ｐゴシック</vt:lpstr>
      <vt:lpstr>Arial</vt:lpstr>
      <vt:lpstr>Bookman Old Style</vt:lpstr>
      <vt:lpstr>Calibri</vt:lpstr>
      <vt:lpstr>Courier New</vt:lpstr>
      <vt:lpstr>Gill Sans MT</vt:lpstr>
      <vt:lpstr>Lucida Console</vt:lpstr>
      <vt:lpstr>Lucida Sans Unicode</vt:lpstr>
      <vt:lpstr>Microsoft Sans Serif</vt:lpstr>
      <vt:lpstr>Symbol</vt:lpstr>
      <vt:lpstr>Times New Roman</vt:lpstr>
      <vt:lpstr>Verdana</vt:lpstr>
      <vt:lpstr>Wingdings</vt:lpstr>
      <vt:lpstr>Wingdings 3</vt:lpstr>
      <vt:lpstr>Origin</vt:lpstr>
      <vt:lpstr>Greedy Algorithms</vt:lpstr>
      <vt:lpstr>Overview</vt:lpstr>
      <vt:lpstr>Inventory of greedy algorithms</vt:lpstr>
      <vt:lpstr>Greedy Method: Overview</vt:lpstr>
      <vt:lpstr>Greedy Method: Overview</vt:lpstr>
      <vt:lpstr>Proving them correct</vt:lpstr>
      <vt:lpstr>Making Change </vt:lpstr>
      <vt:lpstr>Everyone Already Knows Many Algorithms! </vt:lpstr>
      <vt:lpstr>Making Change</vt:lpstr>
      <vt:lpstr>A Change Algorithm</vt:lpstr>
      <vt:lpstr>Is this a “good” algorithm?</vt:lpstr>
      <vt:lpstr>Evaluating Our Greedy Algorithm</vt:lpstr>
      <vt:lpstr>Formal algorithmic description</vt:lpstr>
      <vt:lpstr>Change solution (greedy)</vt:lpstr>
      <vt:lpstr>Another Change Algorithm</vt:lpstr>
      <vt:lpstr>Change solution (brute-force)</vt:lpstr>
      <vt:lpstr>Algorithm for making change</vt:lpstr>
      <vt:lpstr>Making change proof</vt:lpstr>
      <vt:lpstr>Formal  proof</vt:lpstr>
      <vt:lpstr>How would a failed proof work?</vt:lpstr>
      <vt:lpstr>Knapsack Algorithm</vt:lpstr>
      <vt:lpstr>Knapsack Problems</vt:lpstr>
      <vt:lpstr>Knapsack Problems</vt:lpstr>
      <vt:lpstr>Two Types of Knapsack Problem</vt:lpstr>
      <vt:lpstr>Greedy Rule for Knapsack?</vt:lpstr>
      <vt:lpstr>Possible Greedy Rules for Knapsack</vt:lpstr>
      <vt:lpstr>Example Knapsack Problem</vt:lpstr>
      <vt:lpstr>Continuous knapsack algorithm</vt:lpstr>
      <vt:lpstr>How do we know it’s correct?</vt:lpstr>
      <vt:lpstr>How do we know it’s correct?</vt:lpstr>
      <vt:lpstr>Prim’s MST</vt:lpstr>
      <vt:lpstr>Prim’s algorithm</vt:lpstr>
      <vt:lpstr>Prim’s Algorithm for MST</vt:lpstr>
      <vt:lpstr>MST</vt:lpstr>
      <vt:lpstr>Minimum Spanning Tree</vt:lpstr>
      <vt:lpstr>Minimum Spanning Tree</vt:lpstr>
      <vt:lpstr>Prim’s MST Algorithm</vt:lpstr>
      <vt:lpstr>Tracking Edges for Prim’s MST</vt:lpstr>
      <vt:lpstr>Prim’s Algorithm</vt:lpstr>
      <vt:lpstr>Cost of Prim’s Algorithm</vt:lpstr>
      <vt:lpstr>Worst Case</vt:lpstr>
      <vt:lpstr>Priority Queue Costs and Prim’s</vt:lpstr>
      <vt:lpstr>Better PQ Implementations</vt:lpstr>
      <vt:lpstr>Better PQ Implementations (2)</vt:lpstr>
      <vt:lpstr>Kruskal’s MST</vt:lpstr>
      <vt:lpstr>Kruskal’s MST Algorithm</vt:lpstr>
      <vt:lpstr>Kruskal’s MST Algorithm</vt:lpstr>
      <vt:lpstr>MST</vt:lpstr>
      <vt:lpstr>Kruskal code</vt:lpstr>
      <vt:lpstr>Strategy for Kruskal’s</vt:lpstr>
      <vt:lpstr>PowerPoint Presentation</vt:lpstr>
      <vt:lpstr>Union/Find and Disjoint Sets</vt:lpstr>
      <vt:lpstr>Union by rank</vt:lpstr>
      <vt:lpstr>Path Compression</vt:lpstr>
      <vt:lpstr>Complexity for Kruskal’s</vt:lpstr>
      <vt:lpstr>Interval Selection</vt:lpstr>
      <vt:lpstr>Activity-Selection Problem</vt:lpstr>
      <vt:lpstr>The Activities!</vt:lpstr>
      <vt:lpstr>Generalizing Start, End</vt:lpstr>
      <vt:lpstr>Greedy Approach</vt:lpstr>
      <vt:lpstr>Some Possibilities</vt:lpstr>
      <vt:lpstr>Activity-Selection</vt:lpstr>
      <vt:lpstr>Activity Selection: A Greedy Algorithm</vt:lpstr>
      <vt:lpstr>Activity Selection: Optimal Substructure </vt:lpstr>
      <vt:lpstr>Back to Semester at Sea…</vt:lpstr>
      <vt:lpstr>Visualizing these Activities</vt:lpstr>
      <vt:lpstr>Visualizing these Activities</vt:lpstr>
      <vt:lpstr>Sorted, Then Showing Selection and Incompatibilities</vt:lpstr>
      <vt:lpstr>Interval selection algorithm</vt:lpstr>
      <vt:lpstr>The proof…</vt:lpstr>
      <vt:lpstr>Huffman Codes</vt:lpstr>
      <vt:lpstr>Compression Phase</vt:lpstr>
      <vt:lpstr>Huffman coding example</vt:lpstr>
      <vt:lpstr>Compression step 1 (a)</vt:lpstr>
      <vt:lpstr>Compression step 1 (b)</vt:lpstr>
      <vt:lpstr>Compression step 2</vt:lpstr>
      <vt:lpstr>PowerPoint Presentation</vt:lpstr>
      <vt:lpstr>PowerPoint Presentation</vt:lpstr>
      <vt:lpstr>The final Huffman coding tree</vt:lpstr>
      <vt:lpstr>Resulting encoding table</vt:lpstr>
      <vt:lpstr>Another way to prove optimality</vt:lpstr>
      <vt:lpstr>Is Huffman encoding optimal?</vt:lpstr>
      <vt:lpstr>Step 1</vt:lpstr>
      <vt:lpstr>Step 2</vt:lpstr>
      <vt:lpstr>Dijkstra’s Shortest Path</vt:lpstr>
      <vt:lpstr>Weighted Shortest Path</vt:lpstr>
      <vt:lpstr>Dijkstra’s algorithm</vt:lpstr>
      <vt:lpstr> </vt:lpstr>
      <vt:lpstr>PowerPoint Presentation</vt:lpstr>
      <vt:lpstr>Analysis</vt:lpstr>
      <vt:lpstr>Negative Cost Edges?</vt:lpstr>
      <vt:lpstr>Dijkstra’s Shortest Path Algorithm</vt:lpstr>
      <vt:lpstr>Reminder: Prim’s Algorithm</vt:lpstr>
      <vt:lpstr>Dijkstra' Algorithm</vt:lpstr>
      <vt:lpstr>Notes on Dijkstra’s Algorithm</vt:lpstr>
      <vt:lpstr>PowerPoint Presentation</vt:lpstr>
      <vt:lpstr>Correctness of These Greedy Algorithms</vt:lpstr>
      <vt:lpstr>Proof of Dijkstra’s algorithm</vt:lpstr>
      <vt:lpstr>Conclusion</vt:lpstr>
      <vt:lpstr>Greedy algorithm summary</vt:lpstr>
      <vt:lpstr>Greedy Method: Overview</vt:lpstr>
      <vt:lpstr>Greedy Method: Overview</vt:lpstr>
      <vt:lpstr>Proving them correct</vt:lpstr>
      <vt:lpstr>Proving a greedy algorithm is correct</vt:lpstr>
      <vt:lpstr>Warning!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</dc:creator>
  <cp:lastModifiedBy>Maya Kumazawa</cp:lastModifiedBy>
  <cp:revision>162</cp:revision>
  <dcterms:created xsi:type="dcterms:W3CDTF">2010-08-29T23:54:29Z</dcterms:created>
  <dcterms:modified xsi:type="dcterms:W3CDTF">2016-08-30T13:57:53Z</dcterms:modified>
</cp:coreProperties>
</file>