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4" r:id="rId1"/>
  </p:sldMasterIdLst>
  <p:notesMasterIdLst>
    <p:notesMasterId r:id="rId102"/>
  </p:notesMasterIdLst>
  <p:handoutMasterIdLst>
    <p:handoutMasterId r:id="rId103"/>
  </p:handoutMasterIdLst>
  <p:sldIdLst>
    <p:sldId id="377" r:id="rId2"/>
    <p:sldId id="379" r:id="rId3"/>
    <p:sldId id="277" r:id="rId4"/>
    <p:sldId id="279" r:id="rId5"/>
    <p:sldId id="280" r:id="rId6"/>
    <p:sldId id="281" r:id="rId7"/>
    <p:sldId id="314" r:id="rId8"/>
    <p:sldId id="317" r:id="rId9"/>
    <p:sldId id="315" r:id="rId10"/>
    <p:sldId id="316" r:id="rId11"/>
    <p:sldId id="319" r:id="rId12"/>
    <p:sldId id="278" r:id="rId13"/>
    <p:sldId id="282" r:id="rId14"/>
    <p:sldId id="284" r:id="rId15"/>
    <p:sldId id="285" r:id="rId16"/>
    <p:sldId id="339" r:id="rId17"/>
    <p:sldId id="286" r:id="rId18"/>
    <p:sldId id="288" r:id="rId19"/>
    <p:sldId id="381" r:id="rId20"/>
    <p:sldId id="333" r:id="rId21"/>
    <p:sldId id="327" r:id="rId22"/>
    <p:sldId id="369" r:id="rId23"/>
    <p:sldId id="433" r:id="rId24"/>
    <p:sldId id="370" r:id="rId25"/>
    <p:sldId id="375" r:id="rId26"/>
    <p:sldId id="373" r:id="rId27"/>
    <p:sldId id="388" r:id="rId28"/>
    <p:sldId id="385" r:id="rId29"/>
    <p:sldId id="386" r:id="rId30"/>
    <p:sldId id="387" r:id="rId31"/>
    <p:sldId id="382" r:id="rId32"/>
    <p:sldId id="294" r:id="rId33"/>
    <p:sldId id="335" r:id="rId34"/>
    <p:sldId id="434" r:id="rId35"/>
    <p:sldId id="376" r:id="rId36"/>
    <p:sldId id="456" r:id="rId37"/>
    <p:sldId id="363" r:id="rId38"/>
    <p:sldId id="344" r:id="rId39"/>
    <p:sldId id="350" r:id="rId40"/>
    <p:sldId id="366" r:id="rId41"/>
    <p:sldId id="367" r:id="rId42"/>
    <p:sldId id="384" r:id="rId43"/>
    <p:sldId id="442" r:id="rId44"/>
    <p:sldId id="443" r:id="rId45"/>
    <p:sldId id="444" r:id="rId46"/>
    <p:sldId id="445" r:id="rId47"/>
    <p:sldId id="446" r:id="rId48"/>
    <p:sldId id="447" r:id="rId49"/>
    <p:sldId id="448" r:id="rId50"/>
    <p:sldId id="449" r:id="rId51"/>
    <p:sldId id="450" r:id="rId52"/>
    <p:sldId id="451" r:id="rId53"/>
    <p:sldId id="452" r:id="rId54"/>
    <p:sldId id="453" r:id="rId55"/>
    <p:sldId id="454" r:id="rId56"/>
    <p:sldId id="455" r:id="rId57"/>
    <p:sldId id="441" r:id="rId58"/>
    <p:sldId id="389" r:id="rId59"/>
    <p:sldId id="390" r:id="rId60"/>
    <p:sldId id="391" r:id="rId61"/>
    <p:sldId id="394" r:id="rId62"/>
    <p:sldId id="392" r:id="rId63"/>
    <p:sldId id="393" r:id="rId64"/>
    <p:sldId id="396" r:id="rId65"/>
    <p:sldId id="395" r:id="rId66"/>
    <p:sldId id="397" r:id="rId67"/>
    <p:sldId id="398" r:id="rId68"/>
    <p:sldId id="399" r:id="rId69"/>
    <p:sldId id="436" r:id="rId70"/>
    <p:sldId id="437" r:id="rId71"/>
    <p:sldId id="438" r:id="rId72"/>
    <p:sldId id="439" r:id="rId73"/>
    <p:sldId id="400" r:id="rId74"/>
    <p:sldId id="440" r:id="rId75"/>
    <p:sldId id="435" r:id="rId76"/>
    <p:sldId id="401" r:id="rId77"/>
    <p:sldId id="407" r:id="rId78"/>
    <p:sldId id="402" r:id="rId79"/>
    <p:sldId id="403" r:id="rId80"/>
    <p:sldId id="404" r:id="rId81"/>
    <p:sldId id="405" r:id="rId82"/>
    <p:sldId id="408" r:id="rId83"/>
    <p:sldId id="413" r:id="rId84"/>
    <p:sldId id="414" r:id="rId85"/>
    <p:sldId id="415" r:id="rId86"/>
    <p:sldId id="416" r:id="rId87"/>
    <p:sldId id="417" r:id="rId88"/>
    <p:sldId id="418" r:id="rId89"/>
    <p:sldId id="419" r:id="rId90"/>
    <p:sldId id="409" r:id="rId91"/>
    <p:sldId id="422" r:id="rId92"/>
    <p:sldId id="423" r:id="rId93"/>
    <p:sldId id="425" r:id="rId94"/>
    <p:sldId id="432" r:id="rId95"/>
    <p:sldId id="424" r:id="rId96"/>
    <p:sldId id="426" r:id="rId97"/>
    <p:sldId id="427" r:id="rId98"/>
    <p:sldId id="428" r:id="rId99"/>
    <p:sldId id="420" r:id="rId100"/>
    <p:sldId id="410" r:id="rId101"/>
  </p:sldIdLst>
  <p:sldSz cx="9144000" cy="6858000" type="screen4x3"/>
  <p:notesSz cx="7315200" cy="9601200"/>
  <p:custDataLst>
    <p:tags r:id="rId104"/>
  </p:custDataLst>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ＭＳ Ｐゴシック" charset="-128"/>
        <a:cs typeface="+mn-cs"/>
      </a:defRPr>
    </a:lvl5pPr>
    <a:lvl6pPr marL="2286000" algn="l" defTabSz="914400" rtl="0" eaLnBrk="1" latinLnBrk="0" hangingPunct="1">
      <a:defRPr sz="2400" kern="1200">
        <a:solidFill>
          <a:schemeClr val="tx1"/>
        </a:solidFill>
        <a:latin typeface="Times New Roman" pitchFamily="18" charset="0"/>
        <a:ea typeface="ＭＳ Ｐゴシック" charset="-128"/>
        <a:cs typeface="+mn-cs"/>
      </a:defRPr>
    </a:lvl6pPr>
    <a:lvl7pPr marL="2743200" algn="l" defTabSz="914400" rtl="0" eaLnBrk="1" latinLnBrk="0" hangingPunct="1">
      <a:defRPr sz="2400" kern="1200">
        <a:solidFill>
          <a:schemeClr val="tx1"/>
        </a:solidFill>
        <a:latin typeface="Times New Roman" pitchFamily="18" charset="0"/>
        <a:ea typeface="ＭＳ Ｐゴシック" charset="-128"/>
        <a:cs typeface="+mn-cs"/>
      </a:defRPr>
    </a:lvl7pPr>
    <a:lvl8pPr marL="3200400" algn="l" defTabSz="914400" rtl="0" eaLnBrk="1" latinLnBrk="0" hangingPunct="1">
      <a:defRPr sz="2400" kern="1200">
        <a:solidFill>
          <a:schemeClr val="tx1"/>
        </a:solidFill>
        <a:latin typeface="Times New Roman" pitchFamily="18" charset="0"/>
        <a:ea typeface="ＭＳ Ｐゴシック" charset="-128"/>
        <a:cs typeface="+mn-cs"/>
      </a:defRPr>
    </a:lvl8pPr>
    <a:lvl9pPr marL="3657600" algn="l" defTabSz="914400" rtl="0" eaLnBrk="1" latinLnBrk="0" hangingPunct="1">
      <a:defRPr sz="2400" kern="1200">
        <a:solidFill>
          <a:schemeClr val="tx1"/>
        </a:solidFill>
        <a:latin typeface="Times New Roman" pitchFamily="18"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clrMru>
    <a:srgbClr val="66CCFF"/>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09" d="100"/>
        <a:sy n="309" d="100"/>
      </p:scale>
      <p:origin x="0" y="59144"/>
    </p:cViewPr>
  </p:sorterViewPr>
  <p:notesViewPr>
    <p:cSldViewPr>
      <p:cViewPr>
        <p:scale>
          <a:sx n="75" d="100"/>
          <a:sy n="75" d="100"/>
        </p:scale>
        <p:origin x="-702" y="18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heme" Target="theme/theme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handoutMaster" Target="handoutMasters/handoutMaster1.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none" lIns="95139" tIns="49472" rIns="95139" bIns="49472" numCol="1" anchor="ctr" anchorCtr="0" compatLnSpc="1">
            <a:prstTxWarp prst="textNoShape">
              <a:avLst/>
            </a:prstTxWarp>
          </a:bodyPr>
          <a:lstStyle>
            <a:lvl1pPr defTabSz="966788">
              <a:defRPr sz="1300">
                <a:latin typeface="Times New Roman" charset="0"/>
                <a:ea typeface="+mn-ea"/>
              </a:defRPr>
            </a:lvl1pPr>
          </a:lstStyle>
          <a:p>
            <a:pPr>
              <a:defRPr/>
            </a:pPr>
            <a:endParaRPr lang="en-US"/>
          </a:p>
        </p:txBody>
      </p:sp>
      <p:sp>
        <p:nvSpPr>
          <p:cNvPr id="75779"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none" lIns="95139" tIns="49472" rIns="95139" bIns="49472" numCol="1" anchor="ctr" anchorCtr="0" compatLnSpc="1">
            <a:prstTxWarp prst="textNoShape">
              <a:avLst/>
            </a:prstTxWarp>
          </a:bodyPr>
          <a:lstStyle>
            <a:lvl1pPr algn="r" defTabSz="966788">
              <a:defRPr sz="1300">
                <a:latin typeface="Times New Roman" charset="0"/>
                <a:ea typeface="+mn-ea"/>
              </a:defRPr>
            </a:lvl1pPr>
          </a:lstStyle>
          <a:p>
            <a:pPr>
              <a:defRPr/>
            </a:pPr>
            <a:endParaRPr lang="en-US"/>
          </a:p>
        </p:txBody>
      </p:sp>
      <p:sp>
        <p:nvSpPr>
          <p:cNvPr id="75780" name="Rectangle 4"/>
          <p:cNvSpPr>
            <a:spLocks noGrp="1" noChangeArrowheads="1"/>
          </p:cNvSpPr>
          <p:nvPr>
            <p:ph type="ftr" sz="quarter" idx="2"/>
          </p:nvPr>
        </p:nvSpPr>
        <p:spPr bwMode="auto">
          <a:xfrm>
            <a:off x="0" y="9121775"/>
            <a:ext cx="3983038" cy="479425"/>
          </a:xfrm>
          <a:prstGeom prst="rect">
            <a:avLst/>
          </a:prstGeom>
          <a:noFill/>
          <a:ln w="9525">
            <a:noFill/>
            <a:miter lim="800000"/>
            <a:headEnd/>
            <a:tailEnd/>
          </a:ln>
          <a:effectLst/>
        </p:spPr>
        <p:txBody>
          <a:bodyPr vert="horz" wrap="none" lIns="95139" tIns="49472" rIns="95139" bIns="49472" numCol="1" anchor="b" anchorCtr="0" compatLnSpc="1">
            <a:prstTxWarp prst="textNoShape">
              <a:avLst/>
            </a:prstTxWarp>
          </a:bodyPr>
          <a:lstStyle>
            <a:lvl1pPr defTabSz="966788">
              <a:defRPr sz="1300">
                <a:latin typeface="Times New Roman" charset="0"/>
                <a:ea typeface="+mn-ea"/>
              </a:defRPr>
            </a:lvl1pPr>
          </a:lstStyle>
          <a:p>
            <a:pPr>
              <a:defRPr/>
            </a:pPr>
            <a:endParaRPr lang="en-US"/>
          </a:p>
        </p:txBody>
      </p:sp>
      <p:sp>
        <p:nvSpPr>
          <p:cNvPr id="75781"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none" lIns="95139" tIns="49472" rIns="95139" bIns="49472" numCol="1" anchor="b" anchorCtr="0" compatLnSpc="1">
            <a:prstTxWarp prst="textNoShape">
              <a:avLst/>
            </a:prstTxWarp>
          </a:bodyPr>
          <a:lstStyle>
            <a:lvl1pPr algn="r" defTabSz="966788">
              <a:defRPr sz="1300"/>
            </a:lvl1pPr>
          </a:lstStyle>
          <a:p>
            <a:fld id="{F938F3DB-F048-4E51-8B18-39EB386926CB}" type="slidenum">
              <a:rPr lang="en-US"/>
              <a:pPr/>
              <a:t>‹#›</a:t>
            </a:fld>
            <a:endParaRPr lang="en-US"/>
          </a:p>
        </p:txBody>
      </p:sp>
    </p:spTree>
    <p:extLst>
      <p:ext uri="{BB962C8B-B14F-4D97-AF65-F5344CB8AC3E}">
        <p14:creationId xmlns:p14="http://schemas.microsoft.com/office/powerpoint/2010/main" val="2008407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697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imes New Roman" charset="0"/>
                <a:ea typeface="+mn-ea"/>
              </a:defRPr>
            </a:lvl1pPr>
          </a:lstStyle>
          <a:p>
            <a:pPr>
              <a:defRPr/>
            </a:pPr>
            <a:endParaRPr lang="en-US"/>
          </a:p>
        </p:txBody>
      </p:sp>
      <p:sp>
        <p:nvSpPr>
          <p:cNvPr id="126979"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Times New Roman" charset="0"/>
                <a:ea typeface="+mn-ea"/>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26981"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6982"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imes New Roman" charset="0"/>
                <a:ea typeface="+mn-ea"/>
              </a:defRPr>
            </a:lvl1pPr>
          </a:lstStyle>
          <a:p>
            <a:pPr>
              <a:defRPr/>
            </a:pPr>
            <a:endParaRPr lang="en-US"/>
          </a:p>
        </p:txBody>
      </p:sp>
      <p:sp>
        <p:nvSpPr>
          <p:cNvPr id="126983"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6D8A87F0-E8A0-44C1-8726-39E7C149C1BB}" type="slidenum">
              <a:rPr lang="en-US"/>
              <a:pPr/>
              <a:t>‹#›</a:t>
            </a:fld>
            <a:endParaRPr lang="en-US"/>
          </a:p>
        </p:txBody>
      </p:sp>
    </p:spTree>
    <p:extLst>
      <p:ext uri="{BB962C8B-B14F-4D97-AF65-F5344CB8AC3E}">
        <p14:creationId xmlns:p14="http://schemas.microsoft.com/office/powerpoint/2010/main" val="30819249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ＭＳ Ｐゴシック" charset="-128"/>
      </a:defRPr>
    </a:lvl1pPr>
    <a:lvl2pPr marL="457200"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a:ln/>
        </p:spPr>
      </p:sp>
      <p:sp>
        <p:nvSpPr>
          <p:cNvPr id="40962"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40963"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ea typeface="MS PGothic" panose="020B0600070205080204" pitchFamily="34" charset="-128"/>
              </a:defRPr>
            </a:lvl1pPr>
            <a:lvl2pPr marL="742950" indent="-285750" defTabSz="966788">
              <a:defRPr sz="2400">
                <a:solidFill>
                  <a:schemeClr val="tx1"/>
                </a:solidFill>
                <a:latin typeface="Times New Roman" panose="02020603050405020304" pitchFamily="18" charset="0"/>
                <a:ea typeface="MS PGothic" panose="020B0600070205080204" pitchFamily="34" charset="-128"/>
              </a:defRPr>
            </a:lvl2pPr>
            <a:lvl3pPr marL="1143000" indent="-228600" defTabSz="966788">
              <a:defRPr sz="2400">
                <a:solidFill>
                  <a:schemeClr val="tx1"/>
                </a:solidFill>
                <a:latin typeface="Times New Roman" panose="02020603050405020304" pitchFamily="18" charset="0"/>
                <a:ea typeface="MS PGothic" panose="020B0600070205080204" pitchFamily="34" charset="-128"/>
              </a:defRPr>
            </a:lvl3pPr>
            <a:lvl4pPr marL="1600200" indent="-228600" defTabSz="966788">
              <a:defRPr sz="2400">
                <a:solidFill>
                  <a:schemeClr val="tx1"/>
                </a:solidFill>
                <a:latin typeface="Times New Roman" panose="02020603050405020304" pitchFamily="18" charset="0"/>
                <a:ea typeface="MS PGothic" panose="020B0600070205080204" pitchFamily="34" charset="-128"/>
              </a:defRPr>
            </a:lvl4pPr>
            <a:lvl5pPr marL="2057400" indent="-228600" defTabSz="966788">
              <a:defRPr sz="2400">
                <a:solidFill>
                  <a:schemeClr val="tx1"/>
                </a:solidFill>
                <a:latin typeface="Times New Roman" panose="02020603050405020304" pitchFamily="18"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2D2BEF1F-0183-4803-A0C4-8B09EF56BC1B}" type="slidenum">
              <a:rPr lang="en-US" altLang="en-US" sz="1300"/>
              <a:pPr/>
              <a:t>43</a:t>
            </a:fld>
            <a:endParaRPr lang="en-US" altLang="en-US" sz="1300"/>
          </a:p>
        </p:txBody>
      </p:sp>
    </p:spTree>
    <p:extLst>
      <p:ext uri="{BB962C8B-B14F-4D97-AF65-F5344CB8AC3E}">
        <p14:creationId xmlns:p14="http://schemas.microsoft.com/office/powerpoint/2010/main" val="17491809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p:cNvSpPr>
          <p:nvPr>
            <p:ph type="sldImg"/>
          </p:nvPr>
        </p:nvSpPr>
        <p:spPr>
          <a:ln/>
        </p:spPr>
      </p:sp>
      <p:sp>
        <p:nvSpPr>
          <p:cNvPr id="59394"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59395"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ea typeface="MS PGothic" panose="020B0600070205080204" pitchFamily="34" charset="-128"/>
              </a:defRPr>
            </a:lvl1pPr>
            <a:lvl2pPr marL="742950" indent="-285750" defTabSz="966788">
              <a:defRPr sz="2400">
                <a:solidFill>
                  <a:schemeClr val="tx1"/>
                </a:solidFill>
                <a:latin typeface="Times New Roman" panose="02020603050405020304" pitchFamily="18" charset="0"/>
                <a:ea typeface="MS PGothic" panose="020B0600070205080204" pitchFamily="34" charset="-128"/>
              </a:defRPr>
            </a:lvl2pPr>
            <a:lvl3pPr marL="1143000" indent="-228600" defTabSz="966788">
              <a:defRPr sz="2400">
                <a:solidFill>
                  <a:schemeClr val="tx1"/>
                </a:solidFill>
                <a:latin typeface="Times New Roman" panose="02020603050405020304" pitchFamily="18" charset="0"/>
                <a:ea typeface="MS PGothic" panose="020B0600070205080204" pitchFamily="34" charset="-128"/>
              </a:defRPr>
            </a:lvl3pPr>
            <a:lvl4pPr marL="1600200" indent="-228600" defTabSz="966788">
              <a:defRPr sz="2400">
                <a:solidFill>
                  <a:schemeClr val="tx1"/>
                </a:solidFill>
                <a:latin typeface="Times New Roman" panose="02020603050405020304" pitchFamily="18" charset="0"/>
                <a:ea typeface="MS PGothic" panose="020B0600070205080204" pitchFamily="34" charset="-128"/>
              </a:defRPr>
            </a:lvl4pPr>
            <a:lvl5pPr marL="2057400" indent="-228600" defTabSz="966788">
              <a:defRPr sz="2400">
                <a:solidFill>
                  <a:schemeClr val="tx1"/>
                </a:solidFill>
                <a:latin typeface="Times New Roman" panose="02020603050405020304" pitchFamily="18"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B1673AAF-2C19-42F6-83D5-1FD92DCAABBB}" type="slidenum">
              <a:rPr lang="en-US" altLang="en-US" sz="1300"/>
              <a:pPr/>
              <a:t>52</a:t>
            </a:fld>
            <a:endParaRPr lang="en-US" altLang="en-US" sz="1300"/>
          </a:p>
        </p:txBody>
      </p:sp>
    </p:spTree>
    <p:extLst>
      <p:ext uri="{BB962C8B-B14F-4D97-AF65-F5344CB8AC3E}">
        <p14:creationId xmlns:p14="http://schemas.microsoft.com/office/powerpoint/2010/main" val="29909838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p:cNvSpPr>
          <p:nvPr>
            <p:ph type="sldImg"/>
          </p:nvPr>
        </p:nvSpPr>
        <p:spPr>
          <a:ln/>
        </p:spPr>
      </p:sp>
      <p:sp>
        <p:nvSpPr>
          <p:cNvPr id="61442"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61443"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ea typeface="MS PGothic" panose="020B0600070205080204" pitchFamily="34" charset="-128"/>
              </a:defRPr>
            </a:lvl1pPr>
            <a:lvl2pPr marL="742950" indent="-285750" defTabSz="966788">
              <a:defRPr sz="2400">
                <a:solidFill>
                  <a:schemeClr val="tx1"/>
                </a:solidFill>
                <a:latin typeface="Times New Roman" panose="02020603050405020304" pitchFamily="18" charset="0"/>
                <a:ea typeface="MS PGothic" panose="020B0600070205080204" pitchFamily="34" charset="-128"/>
              </a:defRPr>
            </a:lvl2pPr>
            <a:lvl3pPr marL="1143000" indent="-228600" defTabSz="966788">
              <a:defRPr sz="2400">
                <a:solidFill>
                  <a:schemeClr val="tx1"/>
                </a:solidFill>
                <a:latin typeface="Times New Roman" panose="02020603050405020304" pitchFamily="18" charset="0"/>
                <a:ea typeface="MS PGothic" panose="020B0600070205080204" pitchFamily="34" charset="-128"/>
              </a:defRPr>
            </a:lvl3pPr>
            <a:lvl4pPr marL="1600200" indent="-228600" defTabSz="966788">
              <a:defRPr sz="2400">
                <a:solidFill>
                  <a:schemeClr val="tx1"/>
                </a:solidFill>
                <a:latin typeface="Times New Roman" panose="02020603050405020304" pitchFamily="18" charset="0"/>
                <a:ea typeface="MS PGothic" panose="020B0600070205080204" pitchFamily="34" charset="-128"/>
              </a:defRPr>
            </a:lvl4pPr>
            <a:lvl5pPr marL="2057400" indent="-228600" defTabSz="966788">
              <a:defRPr sz="2400">
                <a:solidFill>
                  <a:schemeClr val="tx1"/>
                </a:solidFill>
                <a:latin typeface="Times New Roman" panose="02020603050405020304" pitchFamily="18"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B43C3DAB-B6C2-4F2D-90D7-E9E43E3C5A57}" type="slidenum">
              <a:rPr lang="en-US" altLang="en-US" sz="1300"/>
              <a:pPr/>
              <a:t>53</a:t>
            </a:fld>
            <a:endParaRPr lang="en-US" altLang="en-US" sz="1300"/>
          </a:p>
        </p:txBody>
      </p:sp>
    </p:spTree>
    <p:extLst>
      <p:ext uri="{BB962C8B-B14F-4D97-AF65-F5344CB8AC3E}">
        <p14:creationId xmlns:p14="http://schemas.microsoft.com/office/powerpoint/2010/main" val="21050482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p:cNvSpPr>
            <a:spLocks noGrp="1" noRot="1" noChangeAspect="1"/>
          </p:cNvSpPr>
          <p:nvPr>
            <p:ph type="sldImg"/>
          </p:nvPr>
        </p:nvSpPr>
        <p:spPr>
          <a:ln/>
        </p:spPr>
      </p:sp>
      <p:sp>
        <p:nvSpPr>
          <p:cNvPr id="63490"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63491"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ea typeface="MS PGothic" panose="020B0600070205080204" pitchFamily="34" charset="-128"/>
              </a:defRPr>
            </a:lvl1pPr>
            <a:lvl2pPr marL="742950" indent="-285750" defTabSz="966788">
              <a:defRPr sz="2400">
                <a:solidFill>
                  <a:schemeClr val="tx1"/>
                </a:solidFill>
                <a:latin typeface="Times New Roman" panose="02020603050405020304" pitchFamily="18" charset="0"/>
                <a:ea typeface="MS PGothic" panose="020B0600070205080204" pitchFamily="34" charset="-128"/>
              </a:defRPr>
            </a:lvl2pPr>
            <a:lvl3pPr marL="1143000" indent="-228600" defTabSz="966788">
              <a:defRPr sz="2400">
                <a:solidFill>
                  <a:schemeClr val="tx1"/>
                </a:solidFill>
                <a:latin typeface="Times New Roman" panose="02020603050405020304" pitchFamily="18" charset="0"/>
                <a:ea typeface="MS PGothic" panose="020B0600070205080204" pitchFamily="34" charset="-128"/>
              </a:defRPr>
            </a:lvl3pPr>
            <a:lvl4pPr marL="1600200" indent="-228600" defTabSz="966788">
              <a:defRPr sz="2400">
                <a:solidFill>
                  <a:schemeClr val="tx1"/>
                </a:solidFill>
                <a:latin typeface="Times New Roman" panose="02020603050405020304" pitchFamily="18" charset="0"/>
                <a:ea typeface="MS PGothic" panose="020B0600070205080204" pitchFamily="34" charset="-128"/>
              </a:defRPr>
            </a:lvl4pPr>
            <a:lvl5pPr marL="2057400" indent="-228600" defTabSz="966788">
              <a:defRPr sz="2400">
                <a:solidFill>
                  <a:schemeClr val="tx1"/>
                </a:solidFill>
                <a:latin typeface="Times New Roman" panose="02020603050405020304" pitchFamily="18"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0B4B5BA7-0703-4F5A-B1FB-89A2972B0700}" type="slidenum">
              <a:rPr lang="en-US" altLang="en-US" sz="1300"/>
              <a:pPr/>
              <a:t>54</a:t>
            </a:fld>
            <a:endParaRPr lang="en-US" altLang="en-US" sz="1300"/>
          </a:p>
        </p:txBody>
      </p:sp>
    </p:spTree>
    <p:extLst>
      <p:ext uri="{BB962C8B-B14F-4D97-AF65-F5344CB8AC3E}">
        <p14:creationId xmlns:p14="http://schemas.microsoft.com/office/powerpoint/2010/main" val="4169622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p:cNvSpPr>
            <a:spLocks noGrp="1" noRot="1" noChangeAspect="1"/>
          </p:cNvSpPr>
          <p:nvPr>
            <p:ph type="sldImg"/>
          </p:nvPr>
        </p:nvSpPr>
        <p:spPr>
          <a:ln/>
        </p:spPr>
      </p:sp>
      <p:sp>
        <p:nvSpPr>
          <p:cNvPr id="65538"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65539"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ea typeface="MS PGothic" panose="020B0600070205080204" pitchFamily="34" charset="-128"/>
              </a:defRPr>
            </a:lvl1pPr>
            <a:lvl2pPr marL="742950" indent="-285750" defTabSz="966788">
              <a:defRPr sz="2400">
                <a:solidFill>
                  <a:schemeClr val="tx1"/>
                </a:solidFill>
                <a:latin typeface="Times New Roman" panose="02020603050405020304" pitchFamily="18" charset="0"/>
                <a:ea typeface="MS PGothic" panose="020B0600070205080204" pitchFamily="34" charset="-128"/>
              </a:defRPr>
            </a:lvl2pPr>
            <a:lvl3pPr marL="1143000" indent="-228600" defTabSz="966788">
              <a:defRPr sz="2400">
                <a:solidFill>
                  <a:schemeClr val="tx1"/>
                </a:solidFill>
                <a:latin typeface="Times New Roman" panose="02020603050405020304" pitchFamily="18" charset="0"/>
                <a:ea typeface="MS PGothic" panose="020B0600070205080204" pitchFamily="34" charset="-128"/>
              </a:defRPr>
            </a:lvl3pPr>
            <a:lvl4pPr marL="1600200" indent="-228600" defTabSz="966788">
              <a:defRPr sz="2400">
                <a:solidFill>
                  <a:schemeClr val="tx1"/>
                </a:solidFill>
                <a:latin typeface="Times New Roman" panose="02020603050405020304" pitchFamily="18" charset="0"/>
                <a:ea typeface="MS PGothic" panose="020B0600070205080204" pitchFamily="34" charset="-128"/>
              </a:defRPr>
            </a:lvl4pPr>
            <a:lvl5pPr marL="2057400" indent="-228600" defTabSz="966788">
              <a:defRPr sz="2400">
                <a:solidFill>
                  <a:schemeClr val="tx1"/>
                </a:solidFill>
                <a:latin typeface="Times New Roman" panose="02020603050405020304" pitchFamily="18"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DB628695-A6C7-4128-99D6-3CD9485EA0D2}" type="slidenum">
              <a:rPr lang="en-US" altLang="en-US" sz="1300"/>
              <a:pPr/>
              <a:t>55</a:t>
            </a:fld>
            <a:endParaRPr lang="en-US" altLang="en-US" sz="1300"/>
          </a:p>
        </p:txBody>
      </p:sp>
    </p:spTree>
    <p:extLst>
      <p:ext uri="{BB962C8B-B14F-4D97-AF65-F5344CB8AC3E}">
        <p14:creationId xmlns:p14="http://schemas.microsoft.com/office/powerpoint/2010/main" val="12825868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p:cNvSpPr>
          <p:nvPr>
            <p:ph type="sldImg"/>
          </p:nvPr>
        </p:nvSpPr>
        <p:spPr>
          <a:ln/>
        </p:spPr>
      </p:sp>
      <p:sp>
        <p:nvSpPr>
          <p:cNvPr id="67586"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67587"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ea typeface="MS PGothic" panose="020B0600070205080204" pitchFamily="34" charset="-128"/>
              </a:defRPr>
            </a:lvl1pPr>
            <a:lvl2pPr marL="742950" indent="-285750" defTabSz="966788">
              <a:defRPr sz="2400">
                <a:solidFill>
                  <a:schemeClr val="tx1"/>
                </a:solidFill>
                <a:latin typeface="Times New Roman" panose="02020603050405020304" pitchFamily="18" charset="0"/>
                <a:ea typeface="MS PGothic" panose="020B0600070205080204" pitchFamily="34" charset="-128"/>
              </a:defRPr>
            </a:lvl2pPr>
            <a:lvl3pPr marL="1143000" indent="-228600" defTabSz="966788">
              <a:defRPr sz="2400">
                <a:solidFill>
                  <a:schemeClr val="tx1"/>
                </a:solidFill>
                <a:latin typeface="Times New Roman" panose="02020603050405020304" pitchFamily="18" charset="0"/>
                <a:ea typeface="MS PGothic" panose="020B0600070205080204" pitchFamily="34" charset="-128"/>
              </a:defRPr>
            </a:lvl3pPr>
            <a:lvl4pPr marL="1600200" indent="-228600" defTabSz="966788">
              <a:defRPr sz="2400">
                <a:solidFill>
                  <a:schemeClr val="tx1"/>
                </a:solidFill>
                <a:latin typeface="Times New Roman" panose="02020603050405020304" pitchFamily="18" charset="0"/>
                <a:ea typeface="MS PGothic" panose="020B0600070205080204" pitchFamily="34" charset="-128"/>
              </a:defRPr>
            </a:lvl4pPr>
            <a:lvl5pPr marL="2057400" indent="-228600" defTabSz="966788">
              <a:defRPr sz="2400">
                <a:solidFill>
                  <a:schemeClr val="tx1"/>
                </a:solidFill>
                <a:latin typeface="Times New Roman" panose="02020603050405020304" pitchFamily="18"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02ECD092-AEEB-4A4A-B3DB-33B5E4AF7475}" type="slidenum">
              <a:rPr lang="en-US" altLang="en-US" sz="1300"/>
              <a:pPr/>
              <a:t>56</a:t>
            </a:fld>
            <a:endParaRPr lang="en-US" altLang="en-US" sz="1300"/>
          </a:p>
        </p:txBody>
      </p:sp>
    </p:spTree>
    <p:extLst>
      <p:ext uri="{BB962C8B-B14F-4D97-AF65-F5344CB8AC3E}">
        <p14:creationId xmlns:p14="http://schemas.microsoft.com/office/powerpoint/2010/main" val="1644005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a:ln/>
        </p:spPr>
      </p:sp>
      <p:sp>
        <p:nvSpPr>
          <p:cNvPr id="43010"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43011"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ea typeface="MS PGothic" panose="020B0600070205080204" pitchFamily="34" charset="-128"/>
              </a:defRPr>
            </a:lvl1pPr>
            <a:lvl2pPr marL="742950" indent="-285750" defTabSz="966788">
              <a:defRPr sz="2400">
                <a:solidFill>
                  <a:schemeClr val="tx1"/>
                </a:solidFill>
                <a:latin typeface="Times New Roman" panose="02020603050405020304" pitchFamily="18" charset="0"/>
                <a:ea typeface="MS PGothic" panose="020B0600070205080204" pitchFamily="34" charset="-128"/>
              </a:defRPr>
            </a:lvl2pPr>
            <a:lvl3pPr marL="1143000" indent="-228600" defTabSz="966788">
              <a:defRPr sz="2400">
                <a:solidFill>
                  <a:schemeClr val="tx1"/>
                </a:solidFill>
                <a:latin typeface="Times New Roman" panose="02020603050405020304" pitchFamily="18" charset="0"/>
                <a:ea typeface="MS PGothic" panose="020B0600070205080204" pitchFamily="34" charset="-128"/>
              </a:defRPr>
            </a:lvl3pPr>
            <a:lvl4pPr marL="1600200" indent="-228600" defTabSz="966788">
              <a:defRPr sz="2400">
                <a:solidFill>
                  <a:schemeClr val="tx1"/>
                </a:solidFill>
                <a:latin typeface="Times New Roman" panose="02020603050405020304" pitchFamily="18" charset="0"/>
                <a:ea typeface="MS PGothic" panose="020B0600070205080204" pitchFamily="34" charset="-128"/>
              </a:defRPr>
            </a:lvl4pPr>
            <a:lvl5pPr marL="2057400" indent="-228600" defTabSz="966788">
              <a:defRPr sz="2400">
                <a:solidFill>
                  <a:schemeClr val="tx1"/>
                </a:solidFill>
                <a:latin typeface="Times New Roman" panose="02020603050405020304" pitchFamily="18"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813A42AC-8C8D-4158-B7F8-826FC87F567E}" type="slidenum">
              <a:rPr lang="en-US" altLang="en-US" sz="1300"/>
              <a:pPr/>
              <a:t>44</a:t>
            </a:fld>
            <a:endParaRPr lang="en-US" altLang="en-US" sz="1300"/>
          </a:p>
        </p:txBody>
      </p:sp>
    </p:spTree>
    <p:extLst>
      <p:ext uri="{BB962C8B-B14F-4D97-AF65-F5344CB8AC3E}">
        <p14:creationId xmlns:p14="http://schemas.microsoft.com/office/powerpoint/2010/main" val="1939856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a:ln/>
        </p:spPr>
      </p:sp>
      <p:sp>
        <p:nvSpPr>
          <p:cNvPr id="45058"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45059"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ea typeface="MS PGothic" panose="020B0600070205080204" pitchFamily="34" charset="-128"/>
              </a:defRPr>
            </a:lvl1pPr>
            <a:lvl2pPr marL="742950" indent="-285750" defTabSz="966788">
              <a:defRPr sz="2400">
                <a:solidFill>
                  <a:schemeClr val="tx1"/>
                </a:solidFill>
                <a:latin typeface="Times New Roman" panose="02020603050405020304" pitchFamily="18" charset="0"/>
                <a:ea typeface="MS PGothic" panose="020B0600070205080204" pitchFamily="34" charset="-128"/>
              </a:defRPr>
            </a:lvl2pPr>
            <a:lvl3pPr marL="1143000" indent="-228600" defTabSz="966788">
              <a:defRPr sz="2400">
                <a:solidFill>
                  <a:schemeClr val="tx1"/>
                </a:solidFill>
                <a:latin typeface="Times New Roman" panose="02020603050405020304" pitchFamily="18" charset="0"/>
                <a:ea typeface="MS PGothic" panose="020B0600070205080204" pitchFamily="34" charset="-128"/>
              </a:defRPr>
            </a:lvl3pPr>
            <a:lvl4pPr marL="1600200" indent="-228600" defTabSz="966788">
              <a:defRPr sz="2400">
                <a:solidFill>
                  <a:schemeClr val="tx1"/>
                </a:solidFill>
                <a:latin typeface="Times New Roman" panose="02020603050405020304" pitchFamily="18" charset="0"/>
                <a:ea typeface="MS PGothic" panose="020B0600070205080204" pitchFamily="34" charset="-128"/>
              </a:defRPr>
            </a:lvl4pPr>
            <a:lvl5pPr marL="2057400" indent="-228600" defTabSz="966788">
              <a:defRPr sz="2400">
                <a:solidFill>
                  <a:schemeClr val="tx1"/>
                </a:solidFill>
                <a:latin typeface="Times New Roman" panose="02020603050405020304" pitchFamily="18"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BF241A6B-F302-4BED-A6C9-23FC05BCE2F7}" type="slidenum">
              <a:rPr lang="en-US" altLang="en-US" sz="1300"/>
              <a:pPr/>
              <a:t>45</a:t>
            </a:fld>
            <a:endParaRPr lang="en-US" altLang="en-US" sz="1300"/>
          </a:p>
        </p:txBody>
      </p:sp>
    </p:spTree>
    <p:extLst>
      <p:ext uri="{BB962C8B-B14F-4D97-AF65-F5344CB8AC3E}">
        <p14:creationId xmlns:p14="http://schemas.microsoft.com/office/powerpoint/2010/main" val="35939933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p:cNvSpPr>
          <p:nvPr>
            <p:ph type="sldImg"/>
          </p:nvPr>
        </p:nvSpPr>
        <p:spPr>
          <a:ln/>
        </p:spPr>
      </p:sp>
      <p:sp>
        <p:nvSpPr>
          <p:cNvPr id="47106"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47107"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ea typeface="MS PGothic" panose="020B0600070205080204" pitchFamily="34" charset="-128"/>
              </a:defRPr>
            </a:lvl1pPr>
            <a:lvl2pPr marL="742950" indent="-285750" defTabSz="966788">
              <a:defRPr sz="2400">
                <a:solidFill>
                  <a:schemeClr val="tx1"/>
                </a:solidFill>
                <a:latin typeface="Times New Roman" panose="02020603050405020304" pitchFamily="18" charset="0"/>
                <a:ea typeface="MS PGothic" panose="020B0600070205080204" pitchFamily="34" charset="-128"/>
              </a:defRPr>
            </a:lvl2pPr>
            <a:lvl3pPr marL="1143000" indent="-228600" defTabSz="966788">
              <a:defRPr sz="2400">
                <a:solidFill>
                  <a:schemeClr val="tx1"/>
                </a:solidFill>
                <a:latin typeface="Times New Roman" panose="02020603050405020304" pitchFamily="18" charset="0"/>
                <a:ea typeface="MS PGothic" panose="020B0600070205080204" pitchFamily="34" charset="-128"/>
              </a:defRPr>
            </a:lvl3pPr>
            <a:lvl4pPr marL="1600200" indent="-228600" defTabSz="966788">
              <a:defRPr sz="2400">
                <a:solidFill>
                  <a:schemeClr val="tx1"/>
                </a:solidFill>
                <a:latin typeface="Times New Roman" panose="02020603050405020304" pitchFamily="18" charset="0"/>
                <a:ea typeface="MS PGothic" panose="020B0600070205080204" pitchFamily="34" charset="-128"/>
              </a:defRPr>
            </a:lvl4pPr>
            <a:lvl5pPr marL="2057400" indent="-228600" defTabSz="966788">
              <a:defRPr sz="2400">
                <a:solidFill>
                  <a:schemeClr val="tx1"/>
                </a:solidFill>
                <a:latin typeface="Times New Roman" panose="02020603050405020304" pitchFamily="18"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214E26A5-AC22-4E58-9CD4-8EE5E511921A}" type="slidenum">
              <a:rPr lang="en-US" altLang="en-US" sz="1300"/>
              <a:pPr/>
              <a:t>46</a:t>
            </a:fld>
            <a:endParaRPr lang="en-US" altLang="en-US" sz="1300"/>
          </a:p>
        </p:txBody>
      </p:sp>
    </p:spTree>
    <p:extLst>
      <p:ext uri="{BB962C8B-B14F-4D97-AF65-F5344CB8AC3E}">
        <p14:creationId xmlns:p14="http://schemas.microsoft.com/office/powerpoint/2010/main" val="3095548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a:ln/>
        </p:spPr>
      </p:sp>
      <p:sp>
        <p:nvSpPr>
          <p:cNvPr id="49154"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49155"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ea typeface="MS PGothic" panose="020B0600070205080204" pitchFamily="34" charset="-128"/>
              </a:defRPr>
            </a:lvl1pPr>
            <a:lvl2pPr marL="742950" indent="-285750" defTabSz="966788">
              <a:defRPr sz="2400">
                <a:solidFill>
                  <a:schemeClr val="tx1"/>
                </a:solidFill>
                <a:latin typeface="Times New Roman" panose="02020603050405020304" pitchFamily="18" charset="0"/>
                <a:ea typeface="MS PGothic" panose="020B0600070205080204" pitchFamily="34" charset="-128"/>
              </a:defRPr>
            </a:lvl2pPr>
            <a:lvl3pPr marL="1143000" indent="-228600" defTabSz="966788">
              <a:defRPr sz="2400">
                <a:solidFill>
                  <a:schemeClr val="tx1"/>
                </a:solidFill>
                <a:latin typeface="Times New Roman" panose="02020603050405020304" pitchFamily="18" charset="0"/>
                <a:ea typeface="MS PGothic" panose="020B0600070205080204" pitchFamily="34" charset="-128"/>
              </a:defRPr>
            </a:lvl3pPr>
            <a:lvl4pPr marL="1600200" indent="-228600" defTabSz="966788">
              <a:defRPr sz="2400">
                <a:solidFill>
                  <a:schemeClr val="tx1"/>
                </a:solidFill>
                <a:latin typeface="Times New Roman" panose="02020603050405020304" pitchFamily="18" charset="0"/>
                <a:ea typeface="MS PGothic" panose="020B0600070205080204" pitchFamily="34" charset="-128"/>
              </a:defRPr>
            </a:lvl4pPr>
            <a:lvl5pPr marL="2057400" indent="-228600" defTabSz="966788">
              <a:defRPr sz="2400">
                <a:solidFill>
                  <a:schemeClr val="tx1"/>
                </a:solidFill>
                <a:latin typeface="Times New Roman" panose="02020603050405020304" pitchFamily="18"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813F0315-EE0B-4C31-9F88-180D9233AC8C}" type="slidenum">
              <a:rPr lang="en-US" altLang="en-US" sz="1300"/>
              <a:pPr/>
              <a:t>47</a:t>
            </a:fld>
            <a:endParaRPr lang="en-US" altLang="en-US" sz="1300"/>
          </a:p>
        </p:txBody>
      </p:sp>
    </p:spTree>
    <p:extLst>
      <p:ext uri="{BB962C8B-B14F-4D97-AF65-F5344CB8AC3E}">
        <p14:creationId xmlns:p14="http://schemas.microsoft.com/office/powerpoint/2010/main" val="2729394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a:ln/>
        </p:spPr>
      </p:sp>
      <p:sp>
        <p:nvSpPr>
          <p:cNvPr id="51202"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51203"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ea typeface="MS PGothic" panose="020B0600070205080204" pitchFamily="34" charset="-128"/>
              </a:defRPr>
            </a:lvl1pPr>
            <a:lvl2pPr marL="742950" indent="-285750" defTabSz="966788">
              <a:defRPr sz="2400">
                <a:solidFill>
                  <a:schemeClr val="tx1"/>
                </a:solidFill>
                <a:latin typeface="Times New Roman" panose="02020603050405020304" pitchFamily="18" charset="0"/>
                <a:ea typeface="MS PGothic" panose="020B0600070205080204" pitchFamily="34" charset="-128"/>
              </a:defRPr>
            </a:lvl2pPr>
            <a:lvl3pPr marL="1143000" indent="-228600" defTabSz="966788">
              <a:defRPr sz="2400">
                <a:solidFill>
                  <a:schemeClr val="tx1"/>
                </a:solidFill>
                <a:latin typeface="Times New Roman" panose="02020603050405020304" pitchFamily="18" charset="0"/>
                <a:ea typeface="MS PGothic" panose="020B0600070205080204" pitchFamily="34" charset="-128"/>
              </a:defRPr>
            </a:lvl3pPr>
            <a:lvl4pPr marL="1600200" indent="-228600" defTabSz="966788">
              <a:defRPr sz="2400">
                <a:solidFill>
                  <a:schemeClr val="tx1"/>
                </a:solidFill>
                <a:latin typeface="Times New Roman" panose="02020603050405020304" pitchFamily="18" charset="0"/>
                <a:ea typeface="MS PGothic" panose="020B0600070205080204" pitchFamily="34" charset="-128"/>
              </a:defRPr>
            </a:lvl4pPr>
            <a:lvl5pPr marL="2057400" indent="-228600" defTabSz="966788">
              <a:defRPr sz="2400">
                <a:solidFill>
                  <a:schemeClr val="tx1"/>
                </a:solidFill>
                <a:latin typeface="Times New Roman" panose="02020603050405020304" pitchFamily="18"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99FBAF34-A6E1-4715-AAB0-F29ACBC78811}" type="slidenum">
              <a:rPr lang="en-US" altLang="en-US" sz="1300"/>
              <a:pPr/>
              <a:t>48</a:t>
            </a:fld>
            <a:endParaRPr lang="en-US" altLang="en-US" sz="1300"/>
          </a:p>
        </p:txBody>
      </p:sp>
    </p:spTree>
    <p:extLst>
      <p:ext uri="{BB962C8B-B14F-4D97-AF65-F5344CB8AC3E}">
        <p14:creationId xmlns:p14="http://schemas.microsoft.com/office/powerpoint/2010/main" val="9479577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a:ln/>
        </p:spPr>
      </p:sp>
      <p:sp>
        <p:nvSpPr>
          <p:cNvPr id="53250"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53251"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ea typeface="MS PGothic" panose="020B0600070205080204" pitchFamily="34" charset="-128"/>
              </a:defRPr>
            </a:lvl1pPr>
            <a:lvl2pPr marL="742950" indent="-285750" defTabSz="966788">
              <a:defRPr sz="2400">
                <a:solidFill>
                  <a:schemeClr val="tx1"/>
                </a:solidFill>
                <a:latin typeface="Times New Roman" panose="02020603050405020304" pitchFamily="18" charset="0"/>
                <a:ea typeface="MS PGothic" panose="020B0600070205080204" pitchFamily="34" charset="-128"/>
              </a:defRPr>
            </a:lvl2pPr>
            <a:lvl3pPr marL="1143000" indent="-228600" defTabSz="966788">
              <a:defRPr sz="2400">
                <a:solidFill>
                  <a:schemeClr val="tx1"/>
                </a:solidFill>
                <a:latin typeface="Times New Roman" panose="02020603050405020304" pitchFamily="18" charset="0"/>
                <a:ea typeface="MS PGothic" panose="020B0600070205080204" pitchFamily="34" charset="-128"/>
              </a:defRPr>
            </a:lvl3pPr>
            <a:lvl4pPr marL="1600200" indent="-228600" defTabSz="966788">
              <a:defRPr sz="2400">
                <a:solidFill>
                  <a:schemeClr val="tx1"/>
                </a:solidFill>
                <a:latin typeface="Times New Roman" panose="02020603050405020304" pitchFamily="18" charset="0"/>
                <a:ea typeface="MS PGothic" panose="020B0600070205080204" pitchFamily="34" charset="-128"/>
              </a:defRPr>
            </a:lvl4pPr>
            <a:lvl5pPr marL="2057400" indent="-228600" defTabSz="966788">
              <a:defRPr sz="2400">
                <a:solidFill>
                  <a:schemeClr val="tx1"/>
                </a:solidFill>
                <a:latin typeface="Times New Roman" panose="02020603050405020304" pitchFamily="18"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E6DA8FBA-A8EE-441F-A60C-520766E46535}" type="slidenum">
              <a:rPr lang="en-US" altLang="en-US" sz="1300"/>
              <a:pPr/>
              <a:t>49</a:t>
            </a:fld>
            <a:endParaRPr lang="en-US" altLang="en-US" sz="1300"/>
          </a:p>
        </p:txBody>
      </p:sp>
    </p:spTree>
    <p:extLst>
      <p:ext uri="{BB962C8B-B14F-4D97-AF65-F5344CB8AC3E}">
        <p14:creationId xmlns:p14="http://schemas.microsoft.com/office/powerpoint/2010/main" val="38792220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a:ln/>
        </p:spPr>
      </p:sp>
      <p:sp>
        <p:nvSpPr>
          <p:cNvPr id="55298"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55299"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ea typeface="MS PGothic" panose="020B0600070205080204" pitchFamily="34" charset="-128"/>
              </a:defRPr>
            </a:lvl1pPr>
            <a:lvl2pPr marL="742950" indent="-285750" defTabSz="966788">
              <a:defRPr sz="2400">
                <a:solidFill>
                  <a:schemeClr val="tx1"/>
                </a:solidFill>
                <a:latin typeface="Times New Roman" panose="02020603050405020304" pitchFamily="18" charset="0"/>
                <a:ea typeface="MS PGothic" panose="020B0600070205080204" pitchFamily="34" charset="-128"/>
              </a:defRPr>
            </a:lvl2pPr>
            <a:lvl3pPr marL="1143000" indent="-228600" defTabSz="966788">
              <a:defRPr sz="2400">
                <a:solidFill>
                  <a:schemeClr val="tx1"/>
                </a:solidFill>
                <a:latin typeface="Times New Roman" panose="02020603050405020304" pitchFamily="18" charset="0"/>
                <a:ea typeface="MS PGothic" panose="020B0600070205080204" pitchFamily="34" charset="-128"/>
              </a:defRPr>
            </a:lvl3pPr>
            <a:lvl4pPr marL="1600200" indent="-228600" defTabSz="966788">
              <a:defRPr sz="2400">
                <a:solidFill>
                  <a:schemeClr val="tx1"/>
                </a:solidFill>
                <a:latin typeface="Times New Roman" panose="02020603050405020304" pitchFamily="18" charset="0"/>
                <a:ea typeface="MS PGothic" panose="020B0600070205080204" pitchFamily="34" charset="-128"/>
              </a:defRPr>
            </a:lvl4pPr>
            <a:lvl5pPr marL="2057400" indent="-228600" defTabSz="966788">
              <a:defRPr sz="2400">
                <a:solidFill>
                  <a:schemeClr val="tx1"/>
                </a:solidFill>
                <a:latin typeface="Times New Roman" panose="02020603050405020304" pitchFamily="18"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E2891C7C-BA6B-4892-8E6D-EDAC4D16D496}" type="slidenum">
              <a:rPr lang="en-US" altLang="en-US" sz="1300"/>
              <a:pPr/>
              <a:t>50</a:t>
            </a:fld>
            <a:endParaRPr lang="en-US" altLang="en-US" sz="1300"/>
          </a:p>
        </p:txBody>
      </p:sp>
    </p:spTree>
    <p:extLst>
      <p:ext uri="{BB962C8B-B14F-4D97-AF65-F5344CB8AC3E}">
        <p14:creationId xmlns:p14="http://schemas.microsoft.com/office/powerpoint/2010/main" val="2329195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p:cNvSpPr>
          <p:nvPr>
            <p:ph type="sldImg"/>
          </p:nvPr>
        </p:nvSpPr>
        <p:spPr>
          <a:ln/>
        </p:spPr>
      </p:sp>
      <p:sp>
        <p:nvSpPr>
          <p:cNvPr id="57346"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57347"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ea typeface="MS PGothic" panose="020B0600070205080204" pitchFamily="34" charset="-128"/>
              </a:defRPr>
            </a:lvl1pPr>
            <a:lvl2pPr marL="742950" indent="-285750" defTabSz="966788">
              <a:defRPr sz="2400">
                <a:solidFill>
                  <a:schemeClr val="tx1"/>
                </a:solidFill>
                <a:latin typeface="Times New Roman" panose="02020603050405020304" pitchFamily="18" charset="0"/>
                <a:ea typeface="MS PGothic" panose="020B0600070205080204" pitchFamily="34" charset="-128"/>
              </a:defRPr>
            </a:lvl2pPr>
            <a:lvl3pPr marL="1143000" indent="-228600" defTabSz="966788">
              <a:defRPr sz="2400">
                <a:solidFill>
                  <a:schemeClr val="tx1"/>
                </a:solidFill>
                <a:latin typeface="Times New Roman" panose="02020603050405020304" pitchFamily="18" charset="0"/>
                <a:ea typeface="MS PGothic" panose="020B0600070205080204" pitchFamily="34" charset="-128"/>
              </a:defRPr>
            </a:lvl3pPr>
            <a:lvl4pPr marL="1600200" indent="-228600" defTabSz="966788">
              <a:defRPr sz="2400">
                <a:solidFill>
                  <a:schemeClr val="tx1"/>
                </a:solidFill>
                <a:latin typeface="Times New Roman" panose="02020603050405020304" pitchFamily="18" charset="0"/>
                <a:ea typeface="MS PGothic" panose="020B0600070205080204" pitchFamily="34" charset="-128"/>
              </a:defRPr>
            </a:lvl4pPr>
            <a:lvl5pPr marL="2057400" indent="-228600" defTabSz="966788">
              <a:defRPr sz="2400">
                <a:solidFill>
                  <a:schemeClr val="tx1"/>
                </a:solidFill>
                <a:latin typeface="Times New Roman" panose="02020603050405020304" pitchFamily="18"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fld id="{A2375E90-AE18-4373-B922-04D5680F09BC}" type="slidenum">
              <a:rPr lang="en-US" altLang="en-US" sz="1300"/>
              <a:pPr/>
              <a:t>51</a:t>
            </a:fld>
            <a:endParaRPr lang="en-US" altLang="en-US" sz="1300"/>
          </a:p>
        </p:txBody>
      </p:sp>
    </p:spTree>
    <p:extLst>
      <p:ext uri="{BB962C8B-B14F-4D97-AF65-F5344CB8AC3E}">
        <p14:creationId xmlns:p14="http://schemas.microsoft.com/office/powerpoint/2010/main" val="98815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2752725"/>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4191000"/>
            <a:ext cx="6858000" cy="146685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dirty="0"/>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r>
              <a:rPr lang="en-US"/>
              <a:t>10/20/2010</a:t>
            </a:r>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030EE116-056E-4288-B7F7-411CB7E437A9}" type="slidenum">
              <a:rPr lang="en-US" smtClean="0"/>
              <a:pPr/>
              <a:t>‹#›</a:t>
            </a:fld>
            <a:endParaRPr lang="en-US"/>
          </a:p>
        </p:txBody>
      </p:sp>
      <p:sp>
        <p:nvSpPr>
          <p:cNvPr id="21" name="Rectangle 20"/>
          <p:cNvSpPr/>
          <p:nvPr/>
        </p:nvSpPr>
        <p:spPr>
          <a:xfrm>
            <a:off x="904875" y="25146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4114800"/>
            <a:ext cx="7315200" cy="161925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25146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4114800"/>
            <a:ext cx="228600" cy="161925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10/20/2010</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0EE116-056E-4288-B7F7-411CB7E437A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10/20/2010</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0EE116-056E-4288-B7F7-411CB7E437A9}"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pPr lvl="0"/>
            <a:r>
              <a:rPr lang="en-US" noProof="0"/>
              <a:t>Click icon to add table</a:t>
            </a:r>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685800"/>
          </a:xfrm>
        </p:spPr>
        <p:txBody>
          <a:bodyPr/>
          <a:lstStyle/>
          <a:p>
            <a:r>
              <a:rPr lang="en-US"/>
              <a:t>Click to edit Master title style</a:t>
            </a:r>
          </a:p>
        </p:txBody>
      </p:sp>
      <p:sp>
        <p:nvSpPr>
          <p:cNvPr id="3" name="Text Placeholder 2"/>
          <p:cNvSpPr>
            <a:spLocks noGrp="1"/>
          </p:cNvSpPr>
          <p:nvPr>
            <p:ph type="body" sz="half" idx="1"/>
          </p:nvPr>
        </p:nvSpPr>
        <p:spPr>
          <a:xfrm>
            <a:off x="381000" y="1371600"/>
            <a:ext cx="40513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84700" y="1371600"/>
            <a:ext cx="4051300" cy="2552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84700" y="4076700"/>
            <a:ext cx="4051300" cy="2552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r>
              <a:rPr lang="en-US"/>
              <a:t>10/20/2010</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0EE116-056E-4288-B7F7-411CB7E437A9}"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lvl1pPr algn="just">
              <a:defRPr/>
            </a:lvl1pPr>
            <a:lvl2pPr algn="just">
              <a:defRPr/>
            </a:lvl2pPr>
            <a:lvl3pPr algn="just">
              <a:defRPr/>
            </a:lvl3pPr>
            <a:lvl4pPr algn="just">
              <a:defRPr/>
            </a:lvl4pPr>
            <a:lvl5pPr algn="just">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r>
              <a:rPr lang="en-US"/>
              <a:t>10/20/2010</a:t>
            </a:r>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030EE116-056E-4288-B7F7-411CB7E437A9}"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r>
              <a:rPr lang="en-US"/>
              <a:t>10/20/2010</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0EE116-056E-4288-B7F7-411CB7E437A9}"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r>
              <a:rPr lang="en-US"/>
              <a:t>10/20/2010</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0EE116-056E-4288-B7F7-411CB7E437A9}"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r>
              <a:rPr lang="en-US"/>
              <a:t>10/20/2010</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0EE116-056E-4288-B7F7-411CB7E437A9}"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10/20/2010</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0EE116-056E-4288-B7F7-411CB7E437A9}"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r>
              <a:rPr lang="en-US"/>
              <a:t>10/20/2010</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0EE116-056E-4288-B7F7-411CB7E437A9}"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r>
              <a:rPr lang="en-US"/>
              <a:t>10/20/2010</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0EE116-056E-4288-B7F7-411CB7E437A9}"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r>
              <a:rPr lang="en-US"/>
              <a:t>10/20/2010</a:t>
            </a:r>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030EE116-056E-4288-B7F7-411CB7E437A9}" type="slidenum">
              <a:rPr lang="en-US" smtClean="0"/>
              <a:pPr/>
              <a:t>‹#›</a:t>
            </a:fld>
            <a:endParaRPr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just"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just"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just"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just"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just"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tags" Target="../tags/tag18.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tags" Target="../tags/tag20.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tags" Target="../tags/tag22.xml"/></Relationships>
</file>

<file path=ppt/slides/_rels/slide14.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image" Target="../media/image6.jpeg"/><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image" Target="../media/image7.jpeg"/><Relationship Id="rId5" Type="http://schemas.openxmlformats.org/officeDocument/2006/relationships/slideLayout" Target="../slideLayouts/slideLayout2.xml"/><Relationship Id="rId4" Type="http://schemas.openxmlformats.org/officeDocument/2006/relationships/tags" Target="../tags/tag30.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tags" Target="../tags/tag31.xml"/><Relationship Id="rId4" Type="http://schemas.openxmlformats.org/officeDocument/2006/relationships/image" Target="../media/image7.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4.xml"/><Relationship Id="rId1" Type="http://schemas.openxmlformats.org/officeDocument/2006/relationships/tags" Target="../tags/tag33.xml"/><Relationship Id="rId4" Type="http://schemas.openxmlformats.org/officeDocument/2006/relationships/image" Target="../media/image8.jpeg"/></Relationships>
</file>

<file path=ppt/slides/_rels/slide18.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 Id="rId5" Type="http://schemas.openxmlformats.org/officeDocument/2006/relationships/image" Target="../media/image8.jpeg"/><Relationship Id="rId4"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9.xml"/><Relationship Id="rId1" Type="http://schemas.openxmlformats.org/officeDocument/2006/relationships/tags" Target="../tags/tag38.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1.xml"/><Relationship Id="rId1" Type="http://schemas.openxmlformats.org/officeDocument/2006/relationships/tags" Target="../tags/tag40.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3.xml"/><Relationship Id="rId1" Type="http://schemas.openxmlformats.org/officeDocument/2006/relationships/tags" Target="../tags/tag4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5.xml"/><Relationship Id="rId1" Type="http://schemas.openxmlformats.org/officeDocument/2006/relationships/tags" Target="../tags/tag44.xml"/></Relationships>
</file>

<file path=ppt/slides/_rels/slide24.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 Id="rId5" Type="http://schemas.openxmlformats.org/officeDocument/2006/relationships/image" Target="../media/image9.jpeg"/><Relationship Id="rId4"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0.xml"/><Relationship Id="rId1" Type="http://schemas.openxmlformats.org/officeDocument/2006/relationships/tags" Target="../tags/tag4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3.xml"/><Relationship Id="rId1" Type="http://schemas.openxmlformats.org/officeDocument/2006/relationships/tags" Target="../tags/tag5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5.xml"/><Relationship Id="rId1" Type="http://schemas.openxmlformats.org/officeDocument/2006/relationships/tags" Target="../tags/tag54.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7.xml"/><Relationship Id="rId1" Type="http://schemas.openxmlformats.org/officeDocument/2006/relationships/tags" Target="../tags/tag5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0.xml"/><Relationship Id="rId1" Type="http://schemas.openxmlformats.org/officeDocument/2006/relationships/tags" Target="../tags/tag59.xml"/></Relationships>
</file>

<file path=ppt/slides/_rels/slide38.xml.rels><?xml version="1.0" encoding="UTF-8" standalone="yes"?>
<Relationships xmlns="http://schemas.openxmlformats.org/package/2006/relationships"><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 Id="rId5" Type="http://schemas.openxmlformats.org/officeDocument/2006/relationships/image" Target="../media/image12.jpeg"/><Relationship Id="rId4"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5.xml"/><Relationship Id="rId1" Type="http://schemas.openxmlformats.org/officeDocument/2006/relationships/tags" Target="../tags/tag64.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image" Target="../media/image3.jpe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7.xml"/><Relationship Id="rId1" Type="http://schemas.openxmlformats.org/officeDocument/2006/relationships/tags" Target="../tags/tag66.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9.xml"/><Relationship Id="rId1" Type="http://schemas.openxmlformats.org/officeDocument/2006/relationships/tags" Target="../tags/tag6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4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image" Target="../media/image4.jpeg"/></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4.xml"/><Relationship Id="rId1" Type="http://schemas.openxmlformats.org/officeDocument/2006/relationships/tags" Target="../tags/tag7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image" Target="../media/image5.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s>
</file>

<file path=ppt/slides/_rels/slide7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9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t>Graphs</a:t>
            </a:r>
            <a:endParaRPr lang="en-US" dirty="0"/>
          </a:p>
        </p:txBody>
      </p:sp>
      <p:sp>
        <p:nvSpPr>
          <p:cNvPr id="5" name="Subtitle 4"/>
          <p:cNvSpPr>
            <a:spLocks noGrp="1"/>
          </p:cNvSpPr>
          <p:nvPr>
            <p:ph type="subTitle" idx="1"/>
          </p:nvPr>
        </p:nvSpPr>
        <p:spPr/>
        <p:txBody>
          <a:bodyPr/>
          <a:lstStyle/>
          <a:p>
            <a:r>
              <a:rPr lang="en-US" dirty="0"/>
              <a:t>CS 4102: Algorithms</a:t>
            </a:r>
          </a:p>
          <a:p>
            <a:r>
              <a:rPr lang="en-US" dirty="0"/>
              <a:t>Fall 2016</a:t>
            </a:r>
          </a:p>
          <a:p>
            <a:r>
              <a:rPr lang="en-US" dirty="0"/>
              <a:t>Mark Floryan</a:t>
            </a:r>
          </a:p>
        </p:txBody>
      </p:sp>
      <p:sp>
        <p:nvSpPr>
          <p:cNvPr id="6" name="Slide Number Placeholder 5"/>
          <p:cNvSpPr>
            <a:spLocks noGrp="1"/>
          </p:cNvSpPr>
          <p:nvPr>
            <p:ph type="sldNum" sz="quarter" idx="12"/>
          </p:nvPr>
        </p:nvSpPr>
        <p:spPr/>
        <p:txBody>
          <a:bodyPr/>
          <a:lstStyle/>
          <a:p>
            <a:fld id="{030EE116-056E-4288-B7F7-411CB7E437A9}"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p:cNvSpPr>
            <a:spLocks noGrp="1" noChangeArrowheads="1"/>
          </p:cNvSpPr>
          <p:nvPr>
            <p:ph type="title"/>
            <p:custDataLst>
              <p:tags r:id="rId1"/>
            </p:custDataLst>
          </p:nvPr>
        </p:nvSpPr>
        <p:spPr/>
        <p:txBody>
          <a:bodyPr/>
          <a:lstStyle/>
          <a:p>
            <a:r>
              <a:rPr lang="en-US"/>
              <a:t>Terms You Should Know or Learn Now</a:t>
            </a:r>
          </a:p>
        </p:txBody>
      </p:sp>
      <p:sp>
        <p:nvSpPr>
          <p:cNvPr id="4" name="Slide Number Placeholder 3"/>
          <p:cNvSpPr>
            <a:spLocks noGrp="1"/>
          </p:cNvSpPr>
          <p:nvPr>
            <p:ph type="sldNum" sz="quarter" idx="12"/>
          </p:nvPr>
        </p:nvSpPr>
        <p:spPr/>
        <p:txBody>
          <a:bodyPr/>
          <a:lstStyle/>
          <a:p>
            <a:fld id="{030EE116-056E-4288-B7F7-411CB7E437A9}" type="slidenum">
              <a:rPr lang="en-US" smtClean="0"/>
              <a:pPr/>
              <a:t>10</a:t>
            </a:fld>
            <a:endParaRPr lang="en-US"/>
          </a:p>
        </p:txBody>
      </p:sp>
      <p:sp>
        <p:nvSpPr>
          <p:cNvPr id="23555" name="Rectangle 1027"/>
          <p:cNvSpPr>
            <a:spLocks noGrp="1" noChangeArrowheads="1"/>
          </p:cNvSpPr>
          <p:nvPr>
            <p:ph sz="quarter" idx="1"/>
            <p:custDataLst>
              <p:tags r:id="rId2"/>
            </p:custDataLst>
          </p:nvPr>
        </p:nvSpPr>
        <p:spPr/>
        <p:txBody>
          <a:bodyPr>
            <a:normAutofit/>
          </a:bodyPr>
          <a:lstStyle/>
          <a:p>
            <a:pPr>
              <a:lnSpc>
                <a:spcPct val="90000"/>
              </a:lnSpc>
            </a:pPr>
            <a:r>
              <a:rPr lang="en-US" dirty="0"/>
              <a:t>Cycle</a:t>
            </a:r>
          </a:p>
          <a:p>
            <a:pPr lvl="1">
              <a:lnSpc>
                <a:spcPct val="90000"/>
              </a:lnSpc>
            </a:pPr>
            <a:r>
              <a:rPr lang="en-US" dirty="0"/>
              <a:t>Directed graph: non-empty path with same starting and ending node</a:t>
            </a:r>
          </a:p>
          <a:p>
            <a:pPr lvl="1">
              <a:lnSpc>
                <a:spcPct val="90000"/>
              </a:lnSpc>
            </a:pPr>
            <a:r>
              <a:rPr lang="en-US" dirty="0"/>
              <a:t>An edge may appear more than once (but why?)</a:t>
            </a:r>
          </a:p>
          <a:p>
            <a:pPr lvl="2">
              <a:lnSpc>
                <a:spcPct val="90000"/>
              </a:lnSpc>
            </a:pPr>
            <a:r>
              <a:rPr lang="en-US" b="1" dirty="0"/>
              <a:t>Simple cycle</a:t>
            </a:r>
            <a:r>
              <a:rPr lang="en-US" dirty="0"/>
              <a:t>: no node repeated except start and end</a:t>
            </a:r>
          </a:p>
          <a:p>
            <a:pPr lvl="1">
              <a:lnSpc>
                <a:spcPct val="90000"/>
              </a:lnSpc>
            </a:pPr>
            <a:r>
              <a:rPr lang="en-US" dirty="0"/>
              <a:t>Undirected graph: same idea</a:t>
            </a:r>
          </a:p>
          <a:p>
            <a:pPr lvl="2">
              <a:lnSpc>
                <a:spcPct val="90000"/>
              </a:lnSpc>
            </a:pPr>
            <a:r>
              <a:rPr lang="en-US" dirty="0"/>
              <a:t>If an edge appears more than once (I.e. non-simple) then we traverse it in the same direction</a:t>
            </a:r>
          </a:p>
          <a:p>
            <a:pPr>
              <a:lnSpc>
                <a:spcPct val="90000"/>
              </a:lnSpc>
            </a:pPr>
            <a:r>
              <a:rPr lang="en-US" dirty="0"/>
              <a:t>Acyclic:  no-cycles</a:t>
            </a:r>
          </a:p>
          <a:p>
            <a:pPr>
              <a:lnSpc>
                <a:spcPct val="90000"/>
              </a:lnSpc>
            </a:pPr>
            <a:r>
              <a:rPr lang="en-US" dirty="0"/>
              <a:t>A connected, acyclic undirected graph: </a:t>
            </a:r>
            <a:r>
              <a:rPr lang="en-US" i="1" dirty="0"/>
              <a:t>free tree</a:t>
            </a:r>
          </a:p>
          <a:p>
            <a:pPr lvl="1">
              <a:lnSpc>
                <a:spcPct val="90000"/>
              </a:lnSpc>
            </a:pPr>
            <a:r>
              <a:rPr lang="en-US" dirty="0"/>
              <a:t>If we </a:t>
            </a:r>
            <a:r>
              <a:rPr lang="en-US" dirty="0" err="1"/>
              <a:t>specificy</a:t>
            </a:r>
            <a:r>
              <a:rPr lang="en-US" dirty="0"/>
              <a:t> a root, it’s a </a:t>
            </a:r>
            <a:r>
              <a:rPr lang="en-US" i="1" dirty="0"/>
              <a:t>rooted tree</a:t>
            </a:r>
          </a:p>
          <a:p>
            <a:pPr lvl="1">
              <a:lnSpc>
                <a:spcPct val="90000"/>
              </a:lnSpc>
            </a:pPr>
            <a:r>
              <a:rPr lang="en-US" dirty="0"/>
              <a:t>Acyclic but not connected?  a undirected </a:t>
            </a:r>
            <a:r>
              <a:rPr lang="en-US" i="1" dirty="0"/>
              <a:t>forest</a:t>
            </a:r>
          </a:p>
          <a:p>
            <a:pPr>
              <a:lnSpc>
                <a:spcPct val="90000"/>
              </a:lnSpc>
            </a:pPr>
            <a:r>
              <a:rPr lang="en-US" dirty="0"/>
              <a:t>Directed acyclic graph: a DAG</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Graph algorithms we know</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100</a:t>
            </a:fld>
            <a:endParaRPr lang="en-US"/>
          </a:p>
        </p:txBody>
      </p:sp>
      <p:sp>
        <p:nvSpPr>
          <p:cNvPr id="6" name="Content Placeholder 5"/>
          <p:cNvSpPr>
            <a:spLocks noGrp="1"/>
          </p:cNvSpPr>
          <p:nvPr>
            <p:ph sz="quarter" idx="1"/>
          </p:nvPr>
        </p:nvSpPr>
        <p:spPr/>
        <p:txBody>
          <a:bodyPr>
            <a:normAutofit/>
          </a:bodyPr>
          <a:lstStyle/>
          <a:p>
            <a:r>
              <a:rPr lang="en-US"/>
              <a:t>From CS 2150, and discussed in the Greedy notes</a:t>
            </a:r>
          </a:p>
          <a:p>
            <a:pPr lvl="1"/>
            <a:r>
              <a:rPr lang="en-US"/>
              <a:t>Dijkstra’s shortest path</a:t>
            </a:r>
          </a:p>
          <a:p>
            <a:pPr lvl="1"/>
            <a:r>
              <a:rPr lang="en-US"/>
              <a:t>Prim’s MST</a:t>
            </a:r>
          </a:p>
          <a:p>
            <a:pPr lvl="1"/>
            <a:r>
              <a:rPr lang="en-US"/>
              <a:t>Kruskal’s MST</a:t>
            </a:r>
          </a:p>
          <a:p>
            <a:r>
              <a:rPr lang="en-US"/>
              <a:t>Traveling salesperson (NP-complete)</a:t>
            </a:r>
          </a:p>
          <a:p>
            <a:r>
              <a:rPr lang="en-US"/>
              <a:t>BFS &amp; DFS search</a:t>
            </a:r>
          </a:p>
          <a:p>
            <a:pPr lvl="1"/>
            <a:r>
              <a:rPr lang="en-US"/>
              <a:t>Topological sort</a:t>
            </a:r>
          </a:p>
          <a:p>
            <a:r>
              <a:rPr lang="en-US"/>
              <a:t>Maximal flow / minimal cut</a:t>
            </a:r>
          </a:p>
          <a:p>
            <a:pPr lvl="1"/>
            <a:r>
              <a:rPr lang="en-US"/>
              <a:t>And variations on these: circulation, lower bounded max-flow, bipartite matching, survey design</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custDataLst>
              <p:tags r:id="rId1"/>
            </p:custDataLst>
          </p:nvPr>
        </p:nvSpPr>
        <p:spPr/>
        <p:txBody>
          <a:bodyPr/>
          <a:lstStyle/>
          <a:p>
            <a:r>
              <a:rPr lang="en-US"/>
              <a:t>Self-test: Understand these Terms?</a:t>
            </a:r>
          </a:p>
        </p:txBody>
      </p:sp>
      <p:sp>
        <p:nvSpPr>
          <p:cNvPr id="4" name="Slide Number Placeholder 3"/>
          <p:cNvSpPr>
            <a:spLocks noGrp="1"/>
          </p:cNvSpPr>
          <p:nvPr>
            <p:ph type="sldNum" sz="quarter" idx="12"/>
          </p:nvPr>
        </p:nvSpPr>
        <p:spPr/>
        <p:txBody>
          <a:bodyPr/>
          <a:lstStyle/>
          <a:p>
            <a:fld id="{030EE116-056E-4288-B7F7-411CB7E437A9}" type="slidenum">
              <a:rPr lang="en-US" smtClean="0"/>
              <a:pPr/>
              <a:t>11</a:t>
            </a:fld>
            <a:endParaRPr lang="en-US"/>
          </a:p>
        </p:txBody>
      </p:sp>
      <p:sp>
        <p:nvSpPr>
          <p:cNvPr id="24579" name="Rectangle 3"/>
          <p:cNvSpPr>
            <a:spLocks noGrp="1" noChangeArrowheads="1"/>
          </p:cNvSpPr>
          <p:nvPr>
            <p:ph sz="quarter" idx="1"/>
            <p:custDataLst>
              <p:tags r:id="rId2"/>
            </p:custDataLst>
          </p:nvPr>
        </p:nvSpPr>
        <p:spPr/>
        <p:txBody>
          <a:bodyPr>
            <a:normAutofit fontScale="92500" lnSpcReduction="10000"/>
          </a:bodyPr>
          <a:lstStyle/>
          <a:p>
            <a:r>
              <a:rPr lang="en-US" sz="2400"/>
              <a:t>Subgraph</a:t>
            </a:r>
          </a:p>
          <a:p>
            <a:r>
              <a:rPr lang="en-US" sz="2400"/>
              <a:t>Symmetric digraph</a:t>
            </a:r>
          </a:p>
          <a:p>
            <a:r>
              <a:rPr lang="en-US" sz="2400"/>
              <a:t>complete graph</a:t>
            </a:r>
          </a:p>
          <a:p>
            <a:r>
              <a:rPr lang="en-US" sz="2400"/>
              <a:t>Adjacency relation</a:t>
            </a:r>
          </a:p>
          <a:p>
            <a:r>
              <a:rPr lang="en-US" sz="2400"/>
              <a:t>Path, simple path, reachable</a:t>
            </a:r>
          </a:p>
          <a:p>
            <a:r>
              <a:rPr lang="en-US" sz="2400"/>
              <a:t>Connected, Strongly Connected</a:t>
            </a:r>
          </a:p>
          <a:p>
            <a:r>
              <a:rPr lang="en-US" sz="2400"/>
              <a:t>Cycle, simple cycle</a:t>
            </a:r>
          </a:p>
          <a:p>
            <a:r>
              <a:rPr lang="en-US" sz="2400"/>
              <a:t>acyclic</a:t>
            </a:r>
          </a:p>
          <a:p>
            <a:r>
              <a:rPr lang="en-US" sz="2400"/>
              <a:t>undirected forest </a:t>
            </a:r>
          </a:p>
          <a:p>
            <a:r>
              <a:rPr lang="en-US" sz="2400"/>
              <a:t>free tree, undirected tree</a:t>
            </a:r>
          </a:p>
          <a:p>
            <a:r>
              <a:rPr lang="en-US" sz="2400"/>
              <a:t>rooted tree</a:t>
            </a:r>
          </a:p>
          <a:p>
            <a:r>
              <a:rPr lang="en-US" sz="2400"/>
              <a:t>Connected component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custDataLst>
              <p:tags r:id="rId1"/>
            </p:custDataLst>
          </p:nvPr>
        </p:nvSpPr>
        <p:spPr/>
        <p:txBody>
          <a:bodyPr/>
          <a:lstStyle/>
          <a:p>
            <a:r>
              <a:rPr lang="en-US"/>
              <a:t>Definition: Directed graph</a:t>
            </a:r>
          </a:p>
        </p:txBody>
      </p:sp>
      <p:sp>
        <p:nvSpPr>
          <p:cNvPr id="4" name="Slide Number Placeholder 3"/>
          <p:cNvSpPr>
            <a:spLocks noGrp="1"/>
          </p:cNvSpPr>
          <p:nvPr>
            <p:ph type="sldNum" sz="quarter" idx="12"/>
          </p:nvPr>
        </p:nvSpPr>
        <p:spPr/>
        <p:txBody>
          <a:bodyPr/>
          <a:lstStyle/>
          <a:p>
            <a:fld id="{030EE116-056E-4288-B7F7-411CB7E437A9}" type="slidenum">
              <a:rPr lang="en-US" smtClean="0"/>
              <a:pPr/>
              <a:t>12</a:t>
            </a:fld>
            <a:endParaRPr lang="en-US"/>
          </a:p>
        </p:txBody>
      </p:sp>
      <p:sp>
        <p:nvSpPr>
          <p:cNvPr id="26627" name="Rectangle 3"/>
          <p:cNvSpPr>
            <a:spLocks noGrp="1" noChangeArrowheads="1"/>
          </p:cNvSpPr>
          <p:nvPr>
            <p:ph sz="quarter" idx="1"/>
            <p:custDataLst>
              <p:tags r:id="rId2"/>
            </p:custDataLst>
          </p:nvPr>
        </p:nvSpPr>
        <p:spPr/>
        <p:txBody>
          <a:bodyPr>
            <a:normAutofit/>
          </a:bodyPr>
          <a:lstStyle/>
          <a:p>
            <a:r>
              <a:rPr lang="en-US"/>
              <a:t>Directed Graph</a:t>
            </a:r>
          </a:p>
          <a:p>
            <a:pPr lvl="1"/>
            <a:r>
              <a:rPr lang="en-US"/>
              <a:t>A directed graph, or digraph, is a pair </a:t>
            </a:r>
          </a:p>
          <a:p>
            <a:pPr lvl="1"/>
            <a:r>
              <a:rPr lang="en-US"/>
              <a:t>G = (V, E) </a:t>
            </a:r>
          </a:p>
          <a:p>
            <a:pPr lvl="1"/>
            <a:r>
              <a:rPr lang="en-US"/>
              <a:t>where V is a set whose elements are called vertices, and</a:t>
            </a:r>
          </a:p>
          <a:p>
            <a:pPr lvl="1"/>
            <a:r>
              <a:rPr lang="en-US"/>
              <a:t>E is a set of ordered pairs of elements of V. </a:t>
            </a:r>
          </a:p>
          <a:p>
            <a:pPr lvl="1"/>
            <a:endParaRPr lang="en-US"/>
          </a:p>
          <a:p>
            <a:pPr lvl="2"/>
            <a:r>
              <a:rPr lang="en-US"/>
              <a:t>Vertices are often also called nodes. </a:t>
            </a:r>
          </a:p>
          <a:p>
            <a:pPr lvl="2"/>
            <a:r>
              <a:rPr lang="en-US"/>
              <a:t>Elements of E are called edges, or directed edges, or arcs. </a:t>
            </a:r>
          </a:p>
          <a:p>
            <a:pPr lvl="2"/>
            <a:r>
              <a:rPr lang="en-US"/>
              <a:t>For directed edge (v, w) in E, v is its tail and w its head; </a:t>
            </a:r>
          </a:p>
          <a:p>
            <a:pPr lvl="2"/>
            <a:r>
              <a:rPr lang="en-US"/>
              <a:t>(v, w) is represented in the diagrams as the arrow, v -&gt; w. </a:t>
            </a:r>
          </a:p>
          <a:p>
            <a:pPr lvl="2"/>
            <a:r>
              <a:rPr lang="en-US"/>
              <a:t>In text we simple write vw.</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custDataLst>
              <p:tags r:id="rId1"/>
            </p:custDataLst>
          </p:nvPr>
        </p:nvSpPr>
        <p:spPr/>
        <p:txBody>
          <a:bodyPr/>
          <a:lstStyle/>
          <a:p>
            <a:r>
              <a:rPr lang="en-US"/>
              <a:t>Definition: Undirected graph</a:t>
            </a:r>
          </a:p>
        </p:txBody>
      </p:sp>
      <p:sp>
        <p:nvSpPr>
          <p:cNvPr id="4" name="Slide Number Placeholder 3"/>
          <p:cNvSpPr>
            <a:spLocks noGrp="1"/>
          </p:cNvSpPr>
          <p:nvPr>
            <p:ph type="sldNum" sz="quarter" idx="12"/>
          </p:nvPr>
        </p:nvSpPr>
        <p:spPr/>
        <p:txBody>
          <a:bodyPr/>
          <a:lstStyle/>
          <a:p>
            <a:fld id="{030EE116-056E-4288-B7F7-411CB7E437A9}" type="slidenum">
              <a:rPr lang="en-US" smtClean="0"/>
              <a:pPr/>
              <a:t>13</a:t>
            </a:fld>
            <a:endParaRPr lang="en-US"/>
          </a:p>
        </p:txBody>
      </p:sp>
      <p:sp>
        <p:nvSpPr>
          <p:cNvPr id="27651" name="Rectangle 3"/>
          <p:cNvSpPr>
            <a:spLocks noGrp="1" noChangeArrowheads="1"/>
          </p:cNvSpPr>
          <p:nvPr>
            <p:ph sz="quarter" idx="1"/>
            <p:custDataLst>
              <p:tags r:id="rId2"/>
            </p:custDataLst>
          </p:nvPr>
        </p:nvSpPr>
        <p:spPr/>
        <p:txBody>
          <a:bodyPr>
            <a:normAutofit lnSpcReduction="10000"/>
          </a:bodyPr>
          <a:lstStyle/>
          <a:p>
            <a:pPr>
              <a:lnSpc>
                <a:spcPct val="90000"/>
              </a:lnSpc>
            </a:pPr>
            <a:r>
              <a:rPr lang="en-US"/>
              <a:t>Undirected Graph</a:t>
            </a:r>
          </a:p>
          <a:p>
            <a:pPr lvl="1">
              <a:lnSpc>
                <a:spcPct val="90000"/>
              </a:lnSpc>
            </a:pPr>
            <a:r>
              <a:rPr lang="en-US"/>
              <a:t>A undirected graph is a pair </a:t>
            </a:r>
          </a:p>
          <a:p>
            <a:pPr lvl="1">
              <a:lnSpc>
                <a:spcPct val="90000"/>
              </a:lnSpc>
            </a:pPr>
            <a:r>
              <a:rPr lang="en-US"/>
              <a:t>G = (V, E) </a:t>
            </a:r>
          </a:p>
          <a:p>
            <a:pPr lvl="1">
              <a:lnSpc>
                <a:spcPct val="90000"/>
              </a:lnSpc>
            </a:pPr>
            <a:r>
              <a:rPr lang="en-US"/>
              <a:t>where V is a set whose elements are called vertices, and</a:t>
            </a:r>
          </a:p>
          <a:p>
            <a:pPr lvl="1">
              <a:lnSpc>
                <a:spcPct val="90000"/>
              </a:lnSpc>
            </a:pPr>
            <a:r>
              <a:rPr lang="en-US"/>
              <a:t>E is a set of </a:t>
            </a:r>
            <a:r>
              <a:rPr lang="en-US" i="1"/>
              <a:t>unordered</a:t>
            </a:r>
            <a:r>
              <a:rPr lang="en-US"/>
              <a:t> pairs of </a:t>
            </a:r>
            <a:r>
              <a:rPr lang="en-US" i="1"/>
              <a:t>distinct</a:t>
            </a:r>
            <a:r>
              <a:rPr lang="en-US"/>
              <a:t> elements of V. </a:t>
            </a:r>
          </a:p>
          <a:p>
            <a:pPr lvl="1">
              <a:lnSpc>
                <a:spcPct val="90000"/>
              </a:lnSpc>
            </a:pPr>
            <a:endParaRPr lang="en-US"/>
          </a:p>
          <a:p>
            <a:pPr lvl="2">
              <a:lnSpc>
                <a:spcPct val="90000"/>
              </a:lnSpc>
            </a:pPr>
            <a:r>
              <a:rPr lang="en-US"/>
              <a:t>Vertices are often also called nodes. </a:t>
            </a:r>
          </a:p>
          <a:p>
            <a:pPr lvl="2">
              <a:lnSpc>
                <a:spcPct val="90000"/>
              </a:lnSpc>
            </a:pPr>
            <a:r>
              <a:rPr lang="en-US"/>
              <a:t>Elements of E are called edges, or undirected edges. </a:t>
            </a:r>
          </a:p>
          <a:p>
            <a:pPr lvl="2">
              <a:lnSpc>
                <a:spcPct val="90000"/>
              </a:lnSpc>
            </a:pPr>
            <a:r>
              <a:rPr lang="en-US"/>
              <a:t>Each edge may be considered as a subset of V containing two elements,</a:t>
            </a:r>
          </a:p>
          <a:p>
            <a:pPr lvl="2">
              <a:lnSpc>
                <a:spcPct val="90000"/>
              </a:lnSpc>
            </a:pPr>
            <a:r>
              <a:rPr lang="en-US"/>
              <a:t>{v, w} denotes an undirected edge</a:t>
            </a:r>
          </a:p>
          <a:p>
            <a:pPr lvl="2">
              <a:lnSpc>
                <a:spcPct val="90000"/>
              </a:lnSpc>
            </a:pPr>
            <a:r>
              <a:rPr lang="en-US"/>
              <a:t>In diagrams this edge is the line v---w.</a:t>
            </a:r>
          </a:p>
          <a:p>
            <a:pPr lvl="2">
              <a:lnSpc>
                <a:spcPct val="90000"/>
              </a:lnSpc>
            </a:pPr>
            <a:r>
              <a:rPr lang="en-US"/>
              <a:t>In text we simple write vw, or wv</a:t>
            </a:r>
          </a:p>
          <a:p>
            <a:pPr lvl="2">
              <a:lnSpc>
                <a:spcPct val="90000"/>
              </a:lnSpc>
            </a:pPr>
            <a:r>
              <a:rPr lang="en-US"/>
              <a:t>vw is said to be </a:t>
            </a:r>
            <a:r>
              <a:rPr lang="en-US" i="1"/>
              <a:t>incident</a:t>
            </a:r>
            <a:r>
              <a:rPr lang="en-US"/>
              <a:t> upon the vertices v and w</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6" name="Picture 4" descr="fig 7"/>
          <p:cNvPicPr>
            <a:picLocks noChangeAspect="1" noChangeArrowheads="1"/>
          </p:cNvPicPr>
          <p:nvPr>
            <p:custDataLst>
              <p:tags r:id="rId1"/>
            </p:custDataLst>
          </p:nvPr>
        </p:nvPicPr>
        <p:blipFill>
          <a:blip r:embed="rId5"/>
          <a:srcRect l="16823" r="14018"/>
          <a:stretch>
            <a:fillRect/>
          </a:stretch>
        </p:blipFill>
        <p:spPr bwMode="auto">
          <a:xfrm>
            <a:off x="3886200" y="2971800"/>
            <a:ext cx="4648200" cy="3581400"/>
          </a:xfrm>
          <a:prstGeom prst="rect">
            <a:avLst/>
          </a:prstGeom>
          <a:noFill/>
          <a:ln w="9525">
            <a:noFill/>
            <a:miter lim="800000"/>
            <a:headEnd/>
            <a:tailEnd/>
          </a:ln>
        </p:spPr>
      </p:pic>
      <p:sp>
        <p:nvSpPr>
          <p:cNvPr id="28674" name="Rectangle 2"/>
          <p:cNvSpPr>
            <a:spLocks noGrp="1" noChangeArrowheads="1"/>
          </p:cNvSpPr>
          <p:nvPr>
            <p:ph type="title"/>
            <p:custDataLst>
              <p:tags r:id="rId2"/>
            </p:custDataLst>
          </p:nvPr>
        </p:nvSpPr>
        <p:spPr/>
        <p:txBody>
          <a:bodyPr/>
          <a:lstStyle/>
          <a:p>
            <a:r>
              <a:rPr lang="en-US"/>
              <a:t>Definitions: Weighted Graph</a:t>
            </a:r>
          </a:p>
        </p:txBody>
      </p:sp>
      <p:sp>
        <p:nvSpPr>
          <p:cNvPr id="5" name="Slide Number Placeholder 4"/>
          <p:cNvSpPr>
            <a:spLocks noGrp="1"/>
          </p:cNvSpPr>
          <p:nvPr>
            <p:ph type="sldNum" sz="quarter" idx="12"/>
          </p:nvPr>
        </p:nvSpPr>
        <p:spPr/>
        <p:txBody>
          <a:bodyPr/>
          <a:lstStyle/>
          <a:p>
            <a:fld id="{030EE116-056E-4288-B7F7-411CB7E437A9}" type="slidenum">
              <a:rPr lang="en-US" smtClean="0"/>
              <a:pPr/>
              <a:t>14</a:t>
            </a:fld>
            <a:endParaRPr lang="en-US"/>
          </a:p>
        </p:txBody>
      </p:sp>
      <p:sp>
        <p:nvSpPr>
          <p:cNvPr id="28675" name="Rectangle 3"/>
          <p:cNvSpPr>
            <a:spLocks noGrp="1" noChangeArrowheads="1"/>
          </p:cNvSpPr>
          <p:nvPr>
            <p:ph sz="quarter" idx="1"/>
            <p:custDataLst>
              <p:tags r:id="rId3"/>
            </p:custDataLst>
          </p:nvPr>
        </p:nvSpPr>
        <p:spPr/>
        <p:txBody>
          <a:bodyPr/>
          <a:lstStyle/>
          <a:p>
            <a:r>
              <a:rPr lang="en-US" dirty="0"/>
              <a:t>A weighted graph is a triple (V, E, W) </a:t>
            </a:r>
          </a:p>
          <a:p>
            <a:pPr lvl="1"/>
            <a:r>
              <a:rPr lang="en-US" dirty="0"/>
              <a:t>where (V, E) is a graph (directed or undirected) and</a:t>
            </a:r>
          </a:p>
          <a:p>
            <a:pPr lvl="1" algn="l"/>
            <a:r>
              <a:rPr lang="en-US" dirty="0"/>
              <a:t>W is a function </a:t>
            </a:r>
            <a:br>
              <a:rPr lang="en-US" dirty="0"/>
            </a:br>
            <a:r>
              <a:rPr lang="en-US" dirty="0"/>
              <a:t>from E into R, </a:t>
            </a:r>
            <a:br>
              <a:rPr lang="en-US" dirty="0"/>
            </a:br>
            <a:r>
              <a:rPr lang="en-US" dirty="0"/>
              <a:t>the </a:t>
            </a:r>
            <a:r>
              <a:rPr lang="en-US" dirty="0" err="1"/>
              <a:t>reals</a:t>
            </a:r>
            <a:r>
              <a:rPr lang="en-US" dirty="0"/>
              <a:t> (integer </a:t>
            </a:r>
            <a:br>
              <a:rPr lang="en-US" dirty="0"/>
            </a:br>
            <a:r>
              <a:rPr lang="en-US" dirty="0"/>
              <a:t>or </a:t>
            </a:r>
            <a:r>
              <a:rPr lang="en-US" dirty="0" err="1"/>
              <a:t>rationals</a:t>
            </a:r>
            <a:r>
              <a:rPr lang="en-US" dirty="0"/>
              <a:t>). </a:t>
            </a:r>
          </a:p>
          <a:p>
            <a:pPr lvl="1" algn="l"/>
            <a:r>
              <a:rPr lang="en-US" dirty="0"/>
              <a:t>For an edge e, </a:t>
            </a:r>
            <a:br>
              <a:rPr lang="en-US" dirty="0"/>
            </a:br>
            <a:r>
              <a:rPr lang="en-US" dirty="0"/>
              <a:t>W(e) is called </a:t>
            </a:r>
            <a:br>
              <a:rPr lang="en-US" dirty="0"/>
            </a:br>
            <a:r>
              <a:rPr lang="en-US" dirty="0"/>
              <a:t>the weight of 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700" name="Picture 4" descr="fig 7"/>
          <p:cNvPicPr>
            <a:picLocks noChangeAspect="1" noChangeArrowheads="1"/>
          </p:cNvPicPr>
          <p:nvPr>
            <p:custDataLst>
              <p:tags r:id="rId1"/>
            </p:custDataLst>
          </p:nvPr>
        </p:nvPicPr>
        <p:blipFill>
          <a:blip r:embed="rId6"/>
          <a:srcRect l="14954" r="19626" b="61111"/>
          <a:stretch>
            <a:fillRect/>
          </a:stretch>
        </p:blipFill>
        <p:spPr bwMode="auto">
          <a:xfrm>
            <a:off x="533400" y="2362200"/>
            <a:ext cx="8001000" cy="4495800"/>
          </a:xfrm>
          <a:prstGeom prst="rect">
            <a:avLst/>
          </a:prstGeom>
          <a:noFill/>
          <a:ln w="9525">
            <a:noFill/>
            <a:miter lim="800000"/>
            <a:headEnd/>
            <a:tailEnd/>
          </a:ln>
        </p:spPr>
      </p:pic>
      <p:sp>
        <p:nvSpPr>
          <p:cNvPr id="29698" name="Rectangle 2"/>
          <p:cNvSpPr>
            <a:spLocks noGrp="1" noChangeArrowheads="1"/>
          </p:cNvSpPr>
          <p:nvPr>
            <p:ph type="title"/>
            <p:custDataLst>
              <p:tags r:id="rId2"/>
            </p:custDataLst>
          </p:nvPr>
        </p:nvSpPr>
        <p:spPr/>
        <p:txBody>
          <a:bodyPr>
            <a:noAutofit/>
          </a:bodyPr>
          <a:lstStyle/>
          <a:p>
            <a:r>
              <a:rPr lang="en-US" sz="3200"/>
              <a:t>Graph Representations using Data Structures</a:t>
            </a:r>
            <a:endParaRPr lang="en-US" sz="3200" dirty="0"/>
          </a:p>
        </p:txBody>
      </p:sp>
      <p:sp>
        <p:nvSpPr>
          <p:cNvPr id="6" name="Slide Number Placeholder 5"/>
          <p:cNvSpPr>
            <a:spLocks noGrp="1"/>
          </p:cNvSpPr>
          <p:nvPr>
            <p:ph type="sldNum" sz="quarter" idx="12"/>
          </p:nvPr>
        </p:nvSpPr>
        <p:spPr/>
        <p:txBody>
          <a:bodyPr/>
          <a:lstStyle/>
          <a:p>
            <a:fld id="{030EE116-056E-4288-B7F7-411CB7E437A9}" type="slidenum">
              <a:rPr lang="en-US" smtClean="0"/>
              <a:pPr/>
              <a:t>15</a:t>
            </a:fld>
            <a:endParaRPr lang="en-US"/>
          </a:p>
        </p:txBody>
      </p:sp>
      <p:sp>
        <p:nvSpPr>
          <p:cNvPr id="29699" name="Rectangle 3"/>
          <p:cNvSpPr>
            <a:spLocks noGrp="1" noChangeArrowheads="1"/>
          </p:cNvSpPr>
          <p:nvPr>
            <p:ph sz="quarter" idx="1"/>
            <p:custDataLst>
              <p:tags r:id="rId3"/>
            </p:custDataLst>
          </p:nvPr>
        </p:nvSpPr>
        <p:spPr/>
        <p:txBody>
          <a:bodyPr>
            <a:normAutofit/>
          </a:bodyPr>
          <a:lstStyle/>
          <a:p>
            <a:r>
              <a:rPr lang="en-US" sz="2000"/>
              <a:t>Adjacency Matrix Representation</a:t>
            </a:r>
          </a:p>
          <a:p>
            <a:pPr lvl="1"/>
            <a:r>
              <a:rPr lang="en-US" sz="1800"/>
              <a:t>Let G = (V,E), n = |V|, m = |E|, V = {v1, v2, …, vn)</a:t>
            </a:r>
          </a:p>
          <a:p>
            <a:pPr lvl="1"/>
            <a:r>
              <a:rPr lang="en-US" sz="1800"/>
              <a:t>G can be represented by an n </a:t>
            </a:r>
            <a:r>
              <a:rPr lang="en-US" sz="1800">
                <a:sym typeface="Symbol" pitchFamily="18" charset="2"/>
              </a:rPr>
              <a:t></a:t>
            </a:r>
            <a:r>
              <a:rPr lang="en-US" sz="1800"/>
              <a:t> n matrix</a:t>
            </a:r>
            <a:endParaRPr lang="en-US" sz="1800" dirty="0"/>
          </a:p>
        </p:txBody>
      </p:sp>
      <p:sp>
        <p:nvSpPr>
          <p:cNvPr id="29701" name="Line 5"/>
          <p:cNvSpPr>
            <a:spLocks noChangeShapeType="1"/>
          </p:cNvSpPr>
          <p:nvPr>
            <p:custDataLst>
              <p:tags r:id="rId4"/>
            </p:custDataLst>
          </p:nvPr>
        </p:nvSpPr>
        <p:spPr bwMode="auto">
          <a:xfrm>
            <a:off x="5105400" y="2743200"/>
            <a:ext cx="2667000" cy="2133600"/>
          </a:xfrm>
          <a:prstGeom prst="line">
            <a:avLst/>
          </a:prstGeom>
          <a:noFill/>
          <a:ln w="19050">
            <a:solidFill>
              <a:srgbClr val="FF0000"/>
            </a:solidFill>
            <a:round/>
            <a:headEnd/>
            <a:tailEnd/>
          </a:ln>
        </p:spPr>
        <p:txBody>
          <a:bodyPr wrap="none" lIns="90000" tIns="46800" rIns="90000" bIns="46800" anchor="ct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1026" descr="fig 7"/>
          <p:cNvPicPr>
            <a:picLocks noChangeAspect="1" noChangeArrowheads="1"/>
          </p:cNvPicPr>
          <p:nvPr>
            <p:custDataLst>
              <p:tags r:id="rId1"/>
            </p:custDataLst>
          </p:nvPr>
        </p:nvPicPr>
        <p:blipFill>
          <a:blip r:embed="rId4"/>
          <a:srcRect l="1869" t="1280" r="5608" b="1389"/>
          <a:stretch>
            <a:fillRect/>
          </a:stretch>
        </p:blipFill>
        <p:spPr bwMode="auto">
          <a:xfrm>
            <a:off x="228600" y="1211580"/>
            <a:ext cx="8915400" cy="5646420"/>
          </a:xfrm>
          <a:prstGeom prst="rect">
            <a:avLst/>
          </a:prstGeom>
          <a:noFill/>
          <a:ln w="9525">
            <a:noFill/>
            <a:miter lim="800000"/>
            <a:headEnd/>
            <a:tailEnd/>
          </a:ln>
        </p:spPr>
      </p:pic>
      <p:sp>
        <p:nvSpPr>
          <p:cNvPr id="30723" name="Rectangle 1027"/>
          <p:cNvSpPr>
            <a:spLocks noGrp="1" noChangeArrowheads="1"/>
          </p:cNvSpPr>
          <p:nvPr>
            <p:ph type="title"/>
            <p:custDataLst>
              <p:tags r:id="rId2"/>
            </p:custDataLst>
          </p:nvPr>
        </p:nvSpPr>
        <p:spPr/>
        <p:txBody>
          <a:bodyPr/>
          <a:lstStyle/>
          <a:p>
            <a:r>
              <a:rPr lang="en-US" dirty="0"/>
              <a:t>Array of Adjacency Lists Representation</a:t>
            </a:r>
          </a:p>
        </p:txBody>
      </p:sp>
      <p:sp>
        <p:nvSpPr>
          <p:cNvPr id="5" name="Slide Number Placeholder 4"/>
          <p:cNvSpPr>
            <a:spLocks noGrp="1"/>
          </p:cNvSpPr>
          <p:nvPr>
            <p:ph type="sldNum" sz="quarter" idx="12"/>
          </p:nvPr>
        </p:nvSpPr>
        <p:spPr/>
        <p:txBody>
          <a:bodyPr/>
          <a:lstStyle/>
          <a:p>
            <a:fld id="{030EE116-056E-4288-B7F7-411CB7E437A9}"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custDataLst>
              <p:tags r:id="rId1"/>
            </p:custDataLst>
          </p:nvPr>
        </p:nvSpPr>
        <p:spPr/>
        <p:txBody>
          <a:bodyPr/>
          <a:lstStyle/>
          <a:p>
            <a:r>
              <a:rPr lang="en-US"/>
              <a:t>Adjacency Matrix for weight digraph</a:t>
            </a:r>
            <a:endParaRPr lang="en-US" dirty="0"/>
          </a:p>
        </p:txBody>
      </p:sp>
      <p:sp>
        <p:nvSpPr>
          <p:cNvPr id="5" name="Slide Number Placeholder 4"/>
          <p:cNvSpPr>
            <a:spLocks noGrp="1"/>
          </p:cNvSpPr>
          <p:nvPr>
            <p:ph type="sldNum" sz="quarter" idx="12"/>
          </p:nvPr>
        </p:nvSpPr>
        <p:spPr/>
        <p:txBody>
          <a:bodyPr/>
          <a:lstStyle/>
          <a:p>
            <a:fld id="{030EE116-056E-4288-B7F7-411CB7E437A9}" type="slidenum">
              <a:rPr lang="en-US" smtClean="0"/>
              <a:pPr/>
              <a:t>17</a:t>
            </a:fld>
            <a:endParaRPr lang="en-US"/>
          </a:p>
        </p:txBody>
      </p:sp>
      <p:sp>
        <p:nvSpPr>
          <p:cNvPr id="11" name="Content Placeholder 10"/>
          <p:cNvSpPr>
            <a:spLocks noGrp="1"/>
          </p:cNvSpPr>
          <p:nvPr>
            <p:ph sz="quarter" idx="1"/>
          </p:nvPr>
        </p:nvSpPr>
        <p:spPr/>
        <p:txBody>
          <a:bodyPr/>
          <a:lstStyle/>
          <a:p>
            <a:endParaRPr lang="en-US"/>
          </a:p>
        </p:txBody>
      </p:sp>
      <p:pic>
        <p:nvPicPr>
          <p:cNvPr id="31748" name="Picture 4" descr="fig 7"/>
          <p:cNvPicPr>
            <a:picLocks noChangeAspect="1" noChangeArrowheads="1"/>
          </p:cNvPicPr>
          <p:nvPr>
            <p:custDataLst>
              <p:tags r:id="rId2"/>
            </p:custDataLst>
          </p:nvPr>
        </p:nvPicPr>
        <p:blipFill>
          <a:blip r:embed="rId4"/>
          <a:srcRect l="15741" t="1622" r="15741" b="58904"/>
          <a:stretch>
            <a:fillRect/>
          </a:stretch>
        </p:blipFill>
        <p:spPr bwMode="auto">
          <a:xfrm>
            <a:off x="304800" y="1218506"/>
            <a:ext cx="8153400" cy="5410893"/>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custDataLst>
              <p:tags r:id="rId1"/>
            </p:custDataLst>
          </p:nvPr>
        </p:nvSpPr>
        <p:spPr/>
        <p:txBody>
          <a:bodyPr>
            <a:normAutofit fontScale="90000"/>
          </a:bodyPr>
          <a:lstStyle/>
          <a:p>
            <a:r>
              <a:rPr lang="en-US" sz="3600"/>
              <a:t>Array of Adjacency Lists Representation</a:t>
            </a:r>
            <a:endParaRPr lang="en-US" sz="3600" dirty="0"/>
          </a:p>
        </p:txBody>
      </p:sp>
      <p:sp>
        <p:nvSpPr>
          <p:cNvPr id="5" name="Slide Number Placeholder 4"/>
          <p:cNvSpPr>
            <a:spLocks noGrp="1"/>
          </p:cNvSpPr>
          <p:nvPr>
            <p:ph type="sldNum" sz="quarter" idx="12"/>
          </p:nvPr>
        </p:nvSpPr>
        <p:spPr/>
        <p:txBody>
          <a:bodyPr/>
          <a:lstStyle/>
          <a:p>
            <a:fld id="{030EE116-056E-4288-B7F7-411CB7E437A9}" type="slidenum">
              <a:rPr lang="en-US" smtClean="0"/>
              <a:pPr/>
              <a:t>18</a:t>
            </a:fld>
            <a:endParaRPr lang="en-US"/>
          </a:p>
        </p:txBody>
      </p:sp>
      <p:pic>
        <p:nvPicPr>
          <p:cNvPr id="32771" name="Picture 4" descr="fig 7"/>
          <p:cNvPicPr>
            <a:picLocks noGrp="1" noChangeAspect="1" noChangeArrowheads="1"/>
          </p:cNvPicPr>
          <p:nvPr>
            <p:ph sz="quarter" idx="1"/>
            <p:custDataLst>
              <p:tags r:id="rId2"/>
            </p:custDataLst>
          </p:nvPr>
        </p:nvPicPr>
        <p:blipFill>
          <a:blip r:embed="rId5"/>
          <a:srcRect r="926"/>
          <a:stretch>
            <a:fillRect/>
          </a:stretch>
        </p:blipFill>
        <p:spPr>
          <a:xfrm>
            <a:off x="457200" y="1219200"/>
            <a:ext cx="8153400" cy="5410200"/>
          </a:xfrm>
          <a:noFill/>
        </p:spPr>
      </p:pic>
      <p:sp>
        <p:nvSpPr>
          <p:cNvPr id="32772" name="Text Box 6"/>
          <p:cNvSpPr txBox="1">
            <a:spLocks noChangeArrowheads="1"/>
          </p:cNvSpPr>
          <p:nvPr>
            <p:custDataLst>
              <p:tags r:id="rId3"/>
            </p:custDataLst>
          </p:nvPr>
        </p:nvSpPr>
        <p:spPr bwMode="auto">
          <a:xfrm>
            <a:off x="5943600" y="4267200"/>
            <a:ext cx="2819400" cy="525401"/>
          </a:xfrm>
          <a:prstGeom prst="rect">
            <a:avLst/>
          </a:prstGeom>
          <a:solidFill>
            <a:srgbClr val="66CCFF"/>
          </a:solidFill>
          <a:ln w="9525">
            <a:noFill/>
            <a:miter lim="800000"/>
            <a:headEnd/>
            <a:tailEnd/>
          </a:ln>
        </p:spPr>
        <p:txBody>
          <a:bodyPr wrap="square" lIns="90000" tIns="46800" rIns="90000" bIns="46800">
            <a:spAutoFit/>
          </a:bodyPr>
          <a:lstStyle/>
          <a:p>
            <a:r>
              <a:rPr kumimoji="1" lang="en-US" sz="2800" dirty="0"/>
              <a:t>from -&gt; to, weight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Breadth-First Search</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030EE116-056E-4288-B7F7-411CB7E437A9}"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Graph Basics</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030EE116-056E-4288-B7F7-411CB7E437A9}"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custDataLst>
              <p:tags r:id="rId1"/>
            </p:custDataLst>
          </p:nvPr>
        </p:nvSpPr>
        <p:spPr/>
        <p:txBody>
          <a:bodyPr/>
          <a:lstStyle/>
          <a:p>
            <a:r>
              <a:rPr lang="en-US"/>
              <a:t>Traversing Graphs</a:t>
            </a:r>
          </a:p>
        </p:txBody>
      </p:sp>
      <p:sp>
        <p:nvSpPr>
          <p:cNvPr id="4" name="Slide Number Placeholder 3"/>
          <p:cNvSpPr>
            <a:spLocks noGrp="1"/>
          </p:cNvSpPr>
          <p:nvPr>
            <p:ph type="sldNum" sz="quarter" idx="12"/>
          </p:nvPr>
        </p:nvSpPr>
        <p:spPr/>
        <p:txBody>
          <a:bodyPr/>
          <a:lstStyle/>
          <a:p>
            <a:fld id="{030EE116-056E-4288-B7F7-411CB7E437A9}" type="slidenum">
              <a:rPr lang="en-US" smtClean="0"/>
              <a:pPr/>
              <a:t>20</a:t>
            </a:fld>
            <a:endParaRPr lang="en-US"/>
          </a:p>
        </p:txBody>
      </p:sp>
      <p:sp>
        <p:nvSpPr>
          <p:cNvPr id="33795" name="Rectangle 3"/>
          <p:cNvSpPr>
            <a:spLocks noGrp="1" noChangeArrowheads="1"/>
          </p:cNvSpPr>
          <p:nvPr>
            <p:ph sz="quarter" idx="1"/>
            <p:custDataLst>
              <p:tags r:id="rId2"/>
            </p:custDataLst>
          </p:nvPr>
        </p:nvSpPr>
        <p:spPr/>
        <p:txBody>
          <a:bodyPr>
            <a:normAutofit/>
          </a:bodyPr>
          <a:lstStyle/>
          <a:p>
            <a:pPr>
              <a:lnSpc>
                <a:spcPct val="90000"/>
              </a:lnSpc>
            </a:pPr>
            <a:r>
              <a:rPr lang="en-US" sz="2400" dirty="0"/>
              <a:t>“Traversing” means processing each vertex edge in some organized fashion by following edges between vertices</a:t>
            </a:r>
          </a:p>
          <a:p>
            <a:pPr lvl="1">
              <a:lnSpc>
                <a:spcPct val="90000"/>
              </a:lnSpc>
            </a:pPr>
            <a:r>
              <a:rPr lang="en-US" sz="2000" dirty="0"/>
              <a:t>We speak of </a:t>
            </a:r>
            <a:r>
              <a:rPr lang="en-US" sz="2000" i="1" dirty="0"/>
              <a:t>visiting</a:t>
            </a:r>
            <a:r>
              <a:rPr lang="en-US" sz="2000" dirty="0"/>
              <a:t> a vertex.  Might do something while there.</a:t>
            </a:r>
          </a:p>
          <a:p>
            <a:pPr>
              <a:lnSpc>
                <a:spcPct val="90000"/>
              </a:lnSpc>
            </a:pPr>
            <a:r>
              <a:rPr lang="en-US" sz="2400" dirty="0"/>
              <a:t>Recall traversal of binary trees:</a:t>
            </a:r>
          </a:p>
          <a:p>
            <a:pPr lvl="1">
              <a:lnSpc>
                <a:spcPct val="90000"/>
              </a:lnSpc>
            </a:pPr>
            <a:r>
              <a:rPr lang="en-US" sz="2000" dirty="0"/>
              <a:t>Several strategies: In-order, pre-order, post-order</a:t>
            </a:r>
          </a:p>
          <a:p>
            <a:pPr lvl="1">
              <a:lnSpc>
                <a:spcPct val="90000"/>
              </a:lnSpc>
            </a:pPr>
            <a:r>
              <a:rPr lang="en-US" sz="2000" dirty="0"/>
              <a:t>Traversal strategy implies an </a:t>
            </a:r>
            <a:r>
              <a:rPr lang="en-US" sz="2000" u="sng" dirty="0"/>
              <a:t>order</a:t>
            </a:r>
            <a:r>
              <a:rPr lang="en-US" sz="2000" dirty="0"/>
              <a:t> of visits</a:t>
            </a:r>
          </a:p>
          <a:p>
            <a:pPr lvl="1">
              <a:lnSpc>
                <a:spcPct val="90000"/>
              </a:lnSpc>
            </a:pPr>
            <a:r>
              <a:rPr lang="en-US" sz="2000" dirty="0"/>
              <a:t>We used recursion to describe and implement these</a:t>
            </a:r>
          </a:p>
          <a:p>
            <a:pPr>
              <a:lnSpc>
                <a:spcPct val="90000"/>
              </a:lnSpc>
            </a:pPr>
            <a:r>
              <a:rPr lang="en-US" sz="2400" dirty="0"/>
              <a:t>Graphs can be used to model interesting, complex relationships</a:t>
            </a:r>
          </a:p>
          <a:p>
            <a:pPr lvl="1">
              <a:lnSpc>
                <a:spcPct val="90000"/>
              </a:lnSpc>
            </a:pPr>
            <a:r>
              <a:rPr lang="en-US" sz="2000" dirty="0"/>
              <a:t>Often traversal used just to process the set of vertices or edges</a:t>
            </a:r>
          </a:p>
          <a:p>
            <a:pPr lvl="1">
              <a:lnSpc>
                <a:spcPct val="90000"/>
              </a:lnSpc>
            </a:pPr>
            <a:r>
              <a:rPr lang="en-US" sz="2000" dirty="0"/>
              <a:t>Sometimes traversal can identify interesting properties of the graph</a:t>
            </a:r>
          </a:p>
          <a:p>
            <a:pPr lvl="1">
              <a:lnSpc>
                <a:spcPct val="90000"/>
              </a:lnSpc>
            </a:pPr>
            <a:r>
              <a:rPr lang="en-US" sz="2000" dirty="0"/>
              <a:t>Sometimes traversal (perhaps modified, enhanced) can answer interesting questions about the problem-instance that the graph models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026"/>
          <p:cNvSpPr>
            <a:spLocks noGrp="1" noChangeArrowheads="1"/>
          </p:cNvSpPr>
          <p:nvPr>
            <p:ph type="title"/>
            <p:custDataLst>
              <p:tags r:id="rId1"/>
            </p:custDataLst>
          </p:nvPr>
        </p:nvSpPr>
        <p:spPr/>
        <p:txBody>
          <a:bodyPr/>
          <a:lstStyle/>
          <a:p>
            <a:r>
              <a:rPr lang="en-US"/>
              <a:t>Traversal Strategies</a:t>
            </a:r>
          </a:p>
        </p:txBody>
      </p:sp>
      <p:sp>
        <p:nvSpPr>
          <p:cNvPr id="4" name="Slide Number Placeholder 3"/>
          <p:cNvSpPr>
            <a:spLocks noGrp="1"/>
          </p:cNvSpPr>
          <p:nvPr>
            <p:ph type="sldNum" sz="quarter" idx="12"/>
          </p:nvPr>
        </p:nvSpPr>
        <p:spPr/>
        <p:txBody>
          <a:bodyPr/>
          <a:lstStyle/>
          <a:p>
            <a:fld id="{030EE116-056E-4288-B7F7-411CB7E437A9}" type="slidenum">
              <a:rPr lang="en-US" smtClean="0"/>
              <a:pPr/>
              <a:t>21</a:t>
            </a:fld>
            <a:endParaRPr lang="en-US"/>
          </a:p>
        </p:txBody>
      </p:sp>
      <p:sp>
        <p:nvSpPr>
          <p:cNvPr id="34819" name="Rectangle 1027"/>
          <p:cNvSpPr>
            <a:spLocks noGrp="1" noChangeArrowheads="1"/>
          </p:cNvSpPr>
          <p:nvPr>
            <p:ph sz="quarter" idx="1"/>
            <p:custDataLst>
              <p:tags r:id="rId2"/>
            </p:custDataLst>
          </p:nvPr>
        </p:nvSpPr>
        <p:spPr/>
        <p:txBody>
          <a:bodyPr>
            <a:normAutofit/>
          </a:bodyPr>
          <a:lstStyle/>
          <a:p>
            <a:pPr>
              <a:lnSpc>
                <a:spcPct val="90000"/>
              </a:lnSpc>
            </a:pPr>
            <a:r>
              <a:rPr lang="en-US" dirty="0"/>
              <a:t>Note: traversal algorithms start at some vertex</a:t>
            </a:r>
          </a:p>
          <a:p>
            <a:pPr lvl="1">
              <a:lnSpc>
                <a:spcPct val="90000"/>
              </a:lnSpc>
            </a:pPr>
            <a:r>
              <a:rPr lang="en-US" dirty="0"/>
              <a:t>Which?  Trees have a root, but graphs don’t.</a:t>
            </a:r>
          </a:p>
          <a:p>
            <a:pPr lvl="1">
              <a:lnSpc>
                <a:spcPct val="90000"/>
              </a:lnSpc>
            </a:pPr>
            <a:r>
              <a:rPr lang="en-US" dirty="0"/>
              <a:t>Might matter, might not.</a:t>
            </a:r>
          </a:p>
          <a:p>
            <a:pPr>
              <a:lnSpc>
                <a:spcPct val="90000"/>
              </a:lnSpc>
            </a:pPr>
            <a:r>
              <a:rPr lang="en-US" dirty="0"/>
              <a:t>Breadth-first search and depth-first search</a:t>
            </a:r>
          </a:p>
          <a:p>
            <a:pPr lvl="1">
              <a:lnSpc>
                <a:spcPct val="90000"/>
              </a:lnSpc>
            </a:pPr>
            <a:r>
              <a:rPr lang="en-US" dirty="0"/>
              <a:t>efficient way to “visit” each vertex and edge exactly once.</a:t>
            </a:r>
          </a:p>
          <a:p>
            <a:pPr>
              <a:lnSpc>
                <a:spcPct val="90000"/>
              </a:lnSpc>
            </a:pPr>
            <a:r>
              <a:rPr lang="en-US" dirty="0"/>
              <a:t>We’ll see that BFS will tell us something about distances between a vertex and other vertices</a:t>
            </a:r>
          </a:p>
          <a:p>
            <a:pPr>
              <a:lnSpc>
                <a:spcPct val="90000"/>
              </a:lnSpc>
            </a:pPr>
            <a:r>
              <a:rPr lang="en-US" dirty="0"/>
              <a:t>We’ll see that DFS will be a generally useful approach for solving many graph problems.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custDataLst>
              <p:tags r:id="rId1"/>
            </p:custDataLst>
          </p:nvPr>
        </p:nvSpPr>
        <p:spPr/>
        <p:txBody>
          <a:bodyPr/>
          <a:lstStyle/>
          <a:p>
            <a:r>
              <a:rPr lang="en-US"/>
              <a:t>BFS Strategy</a:t>
            </a:r>
          </a:p>
        </p:txBody>
      </p:sp>
      <p:sp>
        <p:nvSpPr>
          <p:cNvPr id="4" name="Slide Number Placeholder 3"/>
          <p:cNvSpPr>
            <a:spLocks noGrp="1"/>
          </p:cNvSpPr>
          <p:nvPr>
            <p:ph type="sldNum" sz="quarter" idx="12"/>
          </p:nvPr>
        </p:nvSpPr>
        <p:spPr/>
        <p:txBody>
          <a:bodyPr/>
          <a:lstStyle/>
          <a:p>
            <a:fld id="{030EE116-056E-4288-B7F7-411CB7E437A9}" type="slidenum">
              <a:rPr lang="en-US" smtClean="0"/>
              <a:pPr/>
              <a:t>22</a:t>
            </a:fld>
            <a:endParaRPr lang="en-US"/>
          </a:p>
        </p:txBody>
      </p:sp>
      <p:sp>
        <p:nvSpPr>
          <p:cNvPr id="35843" name="Rectangle 3"/>
          <p:cNvSpPr>
            <a:spLocks noGrp="1" noChangeArrowheads="1"/>
          </p:cNvSpPr>
          <p:nvPr>
            <p:ph sz="quarter" idx="1"/>
            <p:custDataLst>
              <p:tags r:id="rId2"/>
            </p:custDataLst>
          </p:nvPr>
        </p:nvSpPr>
        <p:spPr/>
        <p:txBody>
          <a:bodyPr/>
          <a:lstStyle/>
          <a:p>
            <a:r>
              <a:rPr lang="en-US"/>
              <a:t>Breadth-first search: Strategy (for digraph)</a:t>
            </a:r>
          </a:p>
          <a:p>
            <a:pPr lvl="1"/>
            <a:r>
              <a:rPr lang="en-US"/>
              <a:t>choose a starting vertex, distance d = 0</a:t>
            </a:r>
          </a:p>
          <a:p>
            <a:pPr lvl="1"/>
            <a:r>
              <a:rPr lang="en-US"/>
              <a:t>vertices are visited in order of increasing distance from the starting vertex, </a:t>
            </a:r>
          </a:p>
          <a:p>
            <a:pPr lvl="1"/>
            <a:r>
              <a:rPr lang="en-US"/>
              <a:t>examine all edges leading from vertices (at distance d) to adjacent vertices (at distance d+1)</a:t>
            </a:r>
          </a:p>
          <a:p>
            <a:pPr lvl="1"/>
            <a:r>
              <a:rPr lang="en-US"/>
              <a:t>then, examine all edges leading from vertices at distance d+1 to distance d+2, and so on, </a:t>
            </a:r>
          </a:p>
          <a:p>
            <a:pPr lvl="1"/>
            <a:r>
              <a:rPr lang="en-US"/>
              <a:t>until no new vertex is discovered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custDataLst>
              <p:tags r:id="rId1"/>
            </p:custDataLst>
          </p:nvPr>
        </p:nvSpPr>
        <p:spPr/>
        <p:txBody>
          <a:bodyPr/>
          <a:lstStyle/>
          <a:p>
            <a:r>
              <a:rPr lang="en-US" dirty="0"/>
              <a:t>BFS Strategy: More Details</a:t>
            </a:r>
          </a:p>
        </p:txBody>
      </p:sp>
      <p:sp>
        <p:nvSpPr>
          <p:cNvPr id="4" name="Slide Number Placeholder 3"/>
          <p:cNvSpPr>
            <a:spLocks noGrp="1"/>
          </p:cNvSpPr>
          <p:nvPr>
            <p:ph type="sldNum" sz="quarter" idx="12"/>
          </p:nvPr>
        </p:nvSpPr>
        <p:spPr/>
        <p:txBody>
          <a:bodyPr/>
          <a:lstStyle/>
          <a:p>
            <a:fld id="{030EE116-056E-4288-B7F7-411CB7E437A9}" type="slidenum">
              <a:rPr lang="en-US" smtClean="0"/>
              <a:pPr/>
              <a:t>23</a:t>
            </a:fld>
            <a:endParaRPr lang="en-US"/>
          </a:p>
        </p:txBody>
      </p:sp>
      <p:sp>
        <p:nvSpPr>
          <p:cNvPr id="35843" name="Rectangle 3"/>
          <p:cNvSpPr>
            <a:spLocks noGrp="1" noChangeArrowheads="1"/>
          </p:cNvSpPr>
          <p:nvPr>
            <p:ph sz="quarter" idx="1"/>
            <p:custDataLst>
              <p:tags r:id="rId2"/>
            </p:custDataLst>
          </p:nvPr>
        </p:nvSpPr>
        <p:spPr/>
        <p:txBody>
          <a:bodyPr/>
          <a:lstStyle/>
          <a:p>
            <a:r>
              <a:rPr lang="en-US" dirty="0"/>
              <a:t>Maintain a Queue (Let’s call it Q)</a:t>
            </a:r>
          </a:p>
          <a:p>
            <a:endParaRPr lang="en-US" dirty="0"/>
          </a:p>
          <a:p>
            <a:r>
              <a:rPr lang="en-US" dirty="0"/>
              <a:t>Start at some node ‘s’ (push ‘s’ to Q and mark as visited)</a:t>
            </a:r>
          </a:p>
          <a:p>
            <a:r>
              <a:rPr lang="en-US" dirty="0"/>
              <a:t>While Q not empty</a:t>
            </a:r>
          </a:p>
          <a:p>
            <a:pPr lvl="1"/>
            <a:r>
              <a:rPr lang="en-US" dirty="0"/>
              <a:t>Pop a node ‘n’ from queue</a:t>
            </a:r>
          </a:p>
          <a:p>
            <a:pPr lvl="1"/>
            <a:r>
              <a:rPr lang="en-US" dirty="0"/>
              <a:t>Process ‘n’ if necessary (depending on problem you are solving)</a:t>
            </a:r>
          </a:p>
          <a:p>
            <a:pPr lvl="1"/>
            <a:r>
              <a:rPr lang="en-US" dirty="0"/>
              <a:t>For each non-visited neighbor of ‘n’</a:t>
            </a:r>
          </a:p>
          <a:p>
            <a:pPr lvl="2"/>
            <a:r>
              <a:rPr lang="en-US" dirty="0"/>
              <a:t>Mark neighbor as visited</a:t>
            </a:r>
          </a:p>
          <a:p>
            <a:pPr lvl="2"/>
            <a:r>
              <a:rPr lang="en-US" dirty="0"/>
              <a:t>Push neighbor onto Q</a:t>
            </a:r>
          </a:p>
          <a:p>
            <a:pPr lvl="1"/>
            <a:r>
              <a:rPr lang="en-US" dirty="0"/>
              <a:t>Repeat</a:t>
            </a:r>
          </a:p>
          <a:p>
            <a:endParaRPr lang="en-US" dirty="0"/>
          </a:p>
        </p:txBody>
      </p:sp>
    </p:spTree>
    <p:extLst>
      <p:ext uri="{BB962C8B-B14F-4D97-AF65-F5344CB8AC3E}">
        <p14:creationId xmlns:p14="http://schemas.microsoft.com/office/powerpoint/2010/main" val="5593167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custDataLst>
              <p:tags r:id="rId1"/>
            </p:custDataLst>
          </p:nvPr>
        </p:nvSpPr>
        <p:spPr/>
        <p:txBody>
          <a:bodyPr/>
          <a:lstStyle/>
          <a:p>
            <a:r>
              <a:rPr lang="en-US"/>
              <a:t>Breath-first search, e.g.</a:t>
            </a:r>
          </a:p>
        </p:txBody>
      </p:sp>
      <p:sp>
        <p:nvSpPr>
          <p:cNvPr id="5" name="Slide Number Placeholder 4"/>
          <p:cNvSpPr>
            <a:spLocks noGrp="1"/>
          </p:cNvSpPr>
          <p:nvPr>
            <p:ph type="sldNum" sz="quarter" idx="12"/>
          </p:nvPr>
        </p:nvSpPr>
        <p:spPr/>
        <p:txBody>
          <a:bodyPr/>
          <a:lstStyle/>
          <a:p>
            <a:fld id="{030EE116-056E-4288-B7F7-411CB7E437A9}" type="slidenum">
              <a:rPr lang="en-US" smtClean="0"/>
              <a:pPr/>
              <a:t>24</a:t>
            </a:fld>
            <a:endParaRPr lang="en-US"/>
          </a:p>
        </p:txBody>
      </p:sp>
      <p:sp>
        <p:nvSpPr>
          <p:cNvPr id="36867" name="Rectangle 3"/>
          <p:cNvSpPr>
            <a:spLocks noGrp="1" noChangeArrowheads="1"/>
          </p:cNvSpPr>
          <p:nvPr>
            <p:ph sz="quarter" idx="1"/>
            <p:custDataLst>
              <p:tags r:id="rId2"/>
            </p:custDataLst>
          </p:nvPr>
        </p:nvSpPr>
        <p:spPr/>
        <p:txBody>
          <a:bodyPr/>
          <a:lstStyle/>
          <a:p>
            <a:r>
              <a:rPr lang="en-US"/>
              <a:t>e.g. Start from vertex A, at d = 0</a:t>
            </a:r>
          </a:p>
          <a:p>
            <a:pPr lvl="1"/>
            <a:r>
              <a:rPr lang="en-US"/>
              <a:t>visit B, C, F; at d = 1</a:t>
            </a:r>
          </a:p>
          <a:p>
            <a:pPr lvl="1"/>
            <a:r>
              <a:rPr lang="en-US"/>
              <a:t>visit D; at d = 2</a:t>
            </a:r>
          </a:p>
          <a:p>
            <a:r>
              <a:rPr lang="en-US"/>
              <a:t>e.g. Start from vertex E, at d = 0</a:t>
            </a:r>
          </a:p>
          <a:p>
            <a:pPr lvl="1"/>
            <a:r>
              <a:rPr lang="en-US"/>
              <a:t>visit G; at d = 1</a:t>
            </a:r>
          </a:p>
        </p:txBody>
      </p:sp>
      <p:pic>
        <p:nvPicPr>
          <p:cNvPr id="36868" name="Picture 4" descr="example7"/>
          <p:cNvPicPr>
            <a:picLocks noChangeAspect="1" noChangeArrowheads="1"/>
          </p:cNvPicPr>
          <p:nvPr>
            <p:custDataLst>
              <p:tags r:id="rId3"/>
            </p:custDataLst>
          </p:nvPr>
        </p:nvPicPr>
        <p:blipFill>
          <a:blip r:embed="rId5"/>
          <a:srcRect t="2556" r="934" b="13100"/>
          <a:stretch>
            <a:fillRect/>
          </a:stretch>
        </p:blipFill>
        <p:spPr bwMode="auto">
          <a:xfrm>
            <a:off x="0" y="3352800"/>
            <a:ext cx="9144000" cy="320040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3"/>
          <p:cNvSpPr>
            <a:spLocks noGrp="1"/>
          </p:cNvSpPr>
          <p:nvPr>
            <p:ph type="title"/>
          </p:nvPr>
        </p:nvSpPr>
        <p:spPr/>
        <p:txBody>
          <a:bodyPr/>
          <a:lstStyle/>
          <a:p>
            <a:r>
              <a:rPr lang="en-US"/>
              <a:t>BFS in Python</a:t>
            </a:r>
          </a:p>
        </p:txBody>
      </p:sp>
      <p:sp>
        <p:nvSpPr>
          <p:cNvPr id="5" name="Slide Number Placeholder 4"/>
          <p:cNvSpPr>
            <a:spLocks noGrp="1"/>
          </p:cNvSpPr>
          <p:nvPr>
            <p:ph type="sldNum" sz="quarter" idx="12"/>
          </p:nvPr>
        </p:nvSpPr>
        <p:spPr/>
        <p:txBody>
          <a:bodyPr/>
          <a:lstStyle/>
          <a:p>
            <a:fld id="{030EE116-056E-4288-B7F7-411CB7E437A9}" type="slidenum">
              <a:rPr lang="en-US" smtClean="0"/>
              <a:pPr/>
              <a:t>25</a:t>
            </a:fld>
            <a:endParaRPr lang="en-US"/>
          </a:p>
        </p:txBody>
      </p:sp>
      <p:sp>
        <p:nvSpPr>
          <p:cNvPr id="37891" name="Content Placeholder 4"/>
          <p:cNvSpPr>
            <a:spLocks noGrp="1"/>
          </p:cNvSpPr>
          <p:nvPr>
            <p:ph sz="quarter" idx="1"/>
          </p:nvPr>
        </p:nvSpPr>
        <p:spPr>
          <a:xfrm>
            <a:off x="381000" y="1371600"/>
            <a:ext cx="3657600" cy="5486400"/>
          </a:xfrm>
        </p:spPr>
        <p:txBody>
          <a:bodyPr/>
          <a:lstStyle/>
          <a:p>
            <a:pPr>
              <a:buFontTx/>
              <a:buNone/>
            </a:pPr>
            <a:r>
              <a:rPr lang="en-US" sz="1800" b="1">
                <a:latin typeface="Consolas" pitchFamily="49" charset="0"/>
              </a:rPr>
              <a:t>def bfs(graph, start):</a:t>
            </a:r>
          </a:p>
          <a:p>
            <a:pPr>
              <a:buFontTx/>
              <a:buNone/>
            </a:pPr>
            <a:r>
              <a:rPr lang="en-US" sz="1800" b="1">
                <a:latin typeface="Consolas" pitchFamily="49" charset="0"/>
              </a:rPr>
              <a:t>    parent = {}</a:t>
            </a:r>
          </a:p>
          <a:p>
            <a:pPr>
              <a:buFontTx/>
              <a:buNone/>
            </a:pPr>
            <a:r>
              <a:rPr lang="en-US" sz="1800" b="1">
                <a:latin typeface="Consolas" pitchFamily="49" charset="0"/>
              </a:rPr>
              <a:t>    color = {}</a:t>
            </a:r>
          </a:p>
          <a:p>
            <a:pPr>
              <a:buFontTx/>
              <a:buNone/>
            </a:pPr>
            <a:r>
              <a:rPr lang="en-US" sz="1800" b="1">
                <a:latin typeface="Consolas" pitchFamily="49" charset="0"/>
              </a:rPr>
              <a:t>    for v in graph:</a:t>
            </a:r>
          </a:p>
          <a:p>
            <a:pPr>
              <a:buFontTx/>
              <a:buNone/>
            </a:pPr>
            <a:r>
              <a:rPr lang="en-US" sz="1800" b="1">
                <a:latin typeface="Consolas" pitchFamily="49" charset="0"/>
              </a:rPr>
              <a:t>        color[v] = "white"</a:t>
            </a:r>
          </a:p>
          <a:p>
            <a:pPr>
              <a:buFontTx/>
              <a:buNone/>
            </a:pPr>
            <a:r>
              <a:rPr lang="en-US" sz="1800" b="1">
                <a:latin typeface="Consolas" pitchFamily="49" charset="0"/>
              </a:rPr>
              <a:t>    pending = Queue()</a:t>
            </a:r>
          </a:p>
          <a:p>
            <a:pPr>
              <a:buFontTx/>
              <a:buNone/>
            </a:pPr>
            <a:r>
              <a:rPr lang="en-US" sz="1800" b="1">
                <a:latin typeface="Consolas" pitchFamily="49" charset="0"/>
              </a:rPr>
              <a:t>    parent[start] = None</a:t>
            </a:r>
          </a:p>
          <a:p>
            <a:pPr>
              <a:buFontTx/>
              <a:buNone/>
            </a:pPr>
            <a:r>
              <a:rPr lang="en-US" sz="1800" b="1">
                <a:latin typeface="Consolas" pitchFamily="49" charset="0"/>
              </a:rPr>
              <a:t>    color[start] = "gray"</a:t>
            </a:r>
          </a:p>
          <a:p>
            <a:pPr>
              <a:buFontTx/>
              <a:buNone/>
            </a:pPr>
            <a:r>
              <a:rPr lang="en-US" sz="1800" b="1">
                <a:latin typeface="Consolas" pitchFamily="49" charset="0"/>
              </a:rPr>
              <a:t>    pending.add(start)</a:t>
            </a:r>
          </a:p>
          <a:p>
            <a:pPr>
              <a:buFontTx/>
              <a:buNone/>
            </a:pPr>
            <a:r>
              <a:rPr lang="en-US" sz="1800" b="1">
                <a:latin typeface="Consolas" pitchFamily="49" charset="0"/>
              </a:rPr>
              <a:t>    ctr = 0</a:t>
            </a:r>
          </a:p>
          <a:p>
            <a:pPr>
              <a:buFontTx/>
              <a:buNone/>
            </a:pPr>
            <a:endParaRPr lang="en-US" dirty="0"/>
          </a:p>
        </p:txBody>
      </p:sp>
      <p:sp>
        <p:nvSpPr>
          <p:cNvPr id="37892" name="Content Placeholder 5"/>
          <p:cNvSpPr>
            <a:spLocks noGrp="1"/>
          </p:cNvSpPr>
          <p:nvPr>
            <p:ph sz="quarter" idx="2"/>
          </p:nvPr>
        </p:nvSpPr>
        <p:spPr>
          <a:xfrm>
            <a:off x="3962400" y="1371600"/>
            <a:ext cx="4800600" cy="5486400"/>
          </a:xfrm>
        </p:spPr>
        <p:txBody>
          <a:bodyPr/>
          <a:lstStyle/>
          <a:p>
            <a:pPr>
              <a:buFontTx/>
              <a:buNone/>
            </a:pPr>
            <a:r>
              <a:rPr lang="en-US" sz="1800" b="1">
                <a:latin typeface="Consolas" pitchFamily="49" charset="0"/>
              </a:rPr>
              <a:t> while len(pending) &gt; 0:</a:t>
            </a:r>
          </a:p>
          <a:p>
            <a:pPr>
              <a:buFontTx/>
              <a:buNone/>
            </a:pPr>
            <a:r>
              <a:rPr lang="en-US" sz="1800" b="1">
                <a:latin typeface="Consolas" pitchFamily="49" charset="0"/>
              </a:rPr>
              <a:t>        v = pending.remove()</a:t>
            </a:r>
          </a:p>
          <a:p>
            <a:pPr>
              <a:buFontTx/>
              <a:buNone/>
            </a:pPr>
            <a:r>
              <a:rPr lang="en-US" sz="1800" b="1">
                <a:latin typeface="Consolas" pitchFamily="49" charset="0"/>
              </a:rPr>
              <a:t>        ctr = ctr + 1</a:t>
            </a:r>
          </a:p>
          <a:p>
            <a:pPr>
              <a:buFontTx/>
              <a:buNone/>
            </a:pPr>
            <a:r>
              <a:rPr lang="en-US" sz="1800" b="1">
                <a:latin typeface="Consolas" pitchFamily="49" charset="0"/>
              </a:rPr>
              <a:t>        alist = graph.get_adjlist(v)</a:t>
            </a:r>
          </a:p>
          <a:p>
            <a:pPr>
              <a:buFontTx/>
              <a:buNone/>
            </a:pPr>
            <a:r>
              <a:rPr lang="en-US" sz="1800" b="1">
                <a:latin typeface="Consolas" pitchFamily="49" charset="0"/>
              </a:rPr>
              <a:t>        for w in alist:</a:t>
            </a:r>
          </a:p>
          <a:p>
            <a:pPr>
              <a:buFontTx/>
              <a:buNone/>
            </a:pPr>
            <a:r>
              <a:rPr lang="en-US" sz="1800" b="1">
                <a:latin typeface="Consolas" pitchFamily="49" charset="0"/>
              </a:rPr>
              <a:t>            if color[w] == "white":</a:t>
            </a:r>
          </a:p>
          <a:p>
            <a:pPr>
              <a:buFontTx/>
              <a:buNone/>
            </a:pPr>
            <a:r>
              <a:rPr lang="en-US" sz="1800" b="1">
                <a:latin typeface="Consolas" pitchFamily="49" charset="0"/>
              </a:rPr>
              <a:t>                color[w] = "gray"</a:t>
            </a:r>
          </a:p>
          <a:p>
            <a:pPr>
              <a:buFontTx/>
              <a:buNone/>
            </a:pPr>
            <a:r>
              <a:rPr lang="en-US" sz="1800" b="1">
                <a:latin typeface="Consolas" pitchFamily="49" charset="0"/>
              </a:rPr>
              <a:t>                pending.add(w)</a:t>
            </a:r>
          </a:p>
          <a:p>
            <a:pPr>
              <a:buFontTx/>
              <a:buNone/>
            </a:pPr>
            <a:r>
              <a:rPr lang="en-US" sz="1800" b="1">
                <a:latin typeface="Consolas" pitchFamily="49" charset="0"/>
              </a:rPr>
              <a:t>                parent[w] = (v, ctr)</a:t>
            </a:r>
          </a:p>
          <a:p>
            <a:pPr>
              <a:buFontTx/>
              <a:buNone/>
            </a:pPr>
            <a:r>
              <a:rPr lang="en-US" sz="1800" b="1">
                <a:latin typeface="Consolas" pitchFamily="49" charset="0"/>
              </a:rPr>
              <a:t>        color[v] = "black”</a:t>
            </a:r>
          </a:p>
          <a:p>
            <a:pPr>
              <a:buFontTx/>
              <a:buNone/>
            </a:pPr>
            <a:r>
              <a:rPr lang="en-US" sz="1800" b="1">
                <a:latin typeface="Consolas" pitchFamily="49" charset="0"/>
              </a:rPr>
              <a:t>    return parent</a:t>
            </a:r>
          </a:p>
          <a:p>
            <a:pPr>
              <a:buFontTx/>
              <a:buNone/>
            </a:pPr>
            <a:endParaRPr lang="en-US" sz="1800" b="1">
              <a:latin typeface="Consolas" pitchFamily="49" charset="0"/>
            </a:endParaRPr>
          </a:p>
          <a:p>
            <a:pPr>
              <a:buFontTx/>
              <a:buNone/>
            </a:pPr>
            <a:r>
              <a:rPr lang="en-US" sz="1800" b="1">
                <a:latin typeface="Consolas" pitchFamily="49" charset="0"/>
              </a:rPr>
              <a:t># </a:t>
            </a:r>
            <a:r>
              <a:rPr lang="en-US" sz="1800"/>
              <a:t>Note: stores parent and “discovery” counter in </a:t>
            </a:r>
            <a:r>
              <a:rPr lang="en-US" sz="1800" b="1">
                <a:latin typeface="Consolas" pitchFamily="49" charset="0"/>
              </a:rPr>
              <a:t>parent</a:t>
            </a:r>
            <a:endParaRPr lang="en-US" sz="1800" b="1"/>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custDataLst>
              <p:tags r:id="rId1"/>
            </p:custDataLst>
          </p:nvPr>
        </p:nvSpPr>
        <p:spPr/>
        <p:txBody>
          <a:bodyPr/>
          <a:lstStyle/>
          <a:p>
            <a:r>
              <a:rPr lang="en-US"/>
              <a:t>Breadth-first search: Analysis</a:t>
            </a:r>
          </a:p>
        </p:txBody>
      </p:sp>
      <p:sp>
        <p:nvSpPr>
          <p:cNvPr id="4" name="Slide Number Placeholder 3"/>
          <p:cNvSpPr>
            <a:spLocks noGrp="1"/>
          </p:cNvSpPr>
          <p:nvPr>
            <p:ph type="sldNum" sz="quarter" idx="12"/>
          </p:nvPr>
        </p:nvSpPr>
        <p:spPr/>
        <p:txBody>
          <a:bodyPr/>
          <a:lstStyle/>
          <a:p>
            <a:fld id="{030EE116-056E-4288-B7F7-411CB7E437A9}" type="slidenum">
              <a:rPr lang="en-US" smtClean="0"/>
              <a:pPr/>
              <a:t>26</a:t>
            </a:fld>
            <a:endParaRPr lang="en-US"/>
          </a:p>
        </p:txBody>
      </p:sp>
      <p:sp>
        <p:nvSpPr>
          <p:cNvPr id="40963" name="Rectangle 3"/>
          <p:cNvSpPr>
            <a:spLocks noGrp="1" noChangeArrowheads="1"/>
          </p:cNvSpPr>
          <p:nvPr>
            <p:ph sz="quarter" idx="1"/>
            <p:custDataLst>
              <p:tags r:id="rId2"/>
            </p:custDataLst>
          </p:nvPr>
        </p:nvSpPr>
        <p:spPr/>
        <p:txBody>
          <a:bodyPr/>
          <a:lstStyle/>
          <a:p>
            <a:pPr>
              <a:lnSpc>
                <a:spcPct val="90000"/>
              </a:lnSpc>
            </a:pPr>
            <a:r>
              <a:rPr lang="en-US" dirty="0"/>
              <a:t>For a digraph having V vertices and E edges</a:t>
            </a:r>
          </a:p>
          <a:p>
            <a:pPr lvl="1">
              <a:lnSpc>
                <a:spcPct val="90000"/>
              </a:lnSpc>
            </a:pPr>
            <a:r>
              <a:rPr lang="en-US" dirty="0"/>
              <a:t>Each edge is processed once in the while loop for a cost of </a:t>
            </a:r>
            <a:r>
              <a:rPr lang="en-US" dirty="0">
                <a:sym typeface="Symbol" pitchFamily="18" charset="2"/>
              </a:rPr>
              <a:t></a:t>
            </a:r>
            <a:r>
              <a:rPr lang="en-US" dirty="0"/>
              <a:t>(E)</a:t>
            </a:r>
          </a:p>
          <a:p>
            <a:pPr lvl="1">
              <a:lnSpc>
                <a:spcPct val="90000"/>
              </a:lnSpc>
            </a:pPr>
            <a:r>
              <a:rPr lang="en-US" dirty="0"/>
              <a:t>Each vertex is put into the queue once and removed from the queue and processed once, for a cost </a:t>
            </a:r>
            <a:r>
              <a:rPr lang="en-US" dirty="0">
                <a:sym typeface="Symbol" pitchFamily="18" charset="2"/>
              </a:rPr>
              <a:t></a:t>
            </a:r>
            <a:r>
              <a:rPr lang="en-US" dirty="0"/>
              <a:t>(V)</a:t>
            </a:r>
          </a:p>
          <a:p>
            <a:pPr lvl="1">
              <a:lnSpc>
                <a:spcPct val="90000"/>
              </a:lnSpc>
            </a:pPr>
            <a:r>
              <a:rPr lang="en-US" dirty="0"/>
              <a:t>Extra space is used for color array and queue, there are  </a:t>
            </a:r>
            <a:r>
              <a:rPr lang="en-US" dirty="0">
                <a:sym typeface="Symbol" pitchFamily="18" charset="2"/>
              </a:rPr>
              <a:t></a:t>
            </a:r>
            <a:r>
              <a:rPr lang="en-US" dirty="0"/>
              <a:t>(V)</a:t>
            </a:r>
          </a:p>
          <a:p>
            <a:pPr>
              <a:lnSpc>
                <a:spcPct val="90000"/>
              </a:lnSpc>
            </a:pPr>
            <a:r>
              <a:rPr lang="en-US" dirty="0"/>
              <a:t>From a </a:t>
            </a:r>
            <a:r>
              <a:rPr lang="en-US" i="1" dirty="0"/>
              <a:t>tree</a:t>
            </a:r>
            <a:r>
              <a:rPr lang="en-US" dirty="0"/>
              <a:t> (breadth-first spanning tree)</a:t>
            </a:r>
          </a:p>
          <a:p>
            <a:pPr lvl="1">
              <a:lnSpc>
                <a:spcPct val="90000"/>
              </a:lnSpc>
            </a:pPr>
            <a:r>
              <a:rPr lang="en-US" dirty="0"/>
              <a:t>the path in the tree from start vertex to any vertex contains the </a:t>
            </a:r>
            <a:r>
              <a:rPr lang="en-US" i="1" dirty="0"/>
              <a:t>minimum</a:t>
            </a:r>
            <a:r>
              <a:rPr lang="en-US" dirty="0"/>
              <a:t> possible number of edges</a:t>
            </a:r>
          </a:p>
          <a:p>
            <a:pPr>
              <a:lnSpc>
                <a:spcPct val="90000"/>
              </a:lnSpc>
            </a:pPr>
            <a:r>
              <a:rPr lang="en-US" dirty="0"/>
              <a:t>Not all vertices are necessarily reachable from a selected starting vertex</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Bipartite Graphs</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030EE116-056E-4288-B7F7-411CB7E437A9}"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Bipartite Graphs</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28</a:t>
            </a:fld>
            <a:endParaRPr lang="en-US"/>
          </a:p>
        </p:txBody>
      </p:sp>
      <p:sp>
        <p:nvSpPr>
          <p:cNvPr id="6" name="Content Placeholder 5"/>
          <p:cNvSpPr>
            <a:spLocks noGrp="1"/>
          </p:cNvSpPr>
          <p:nvPr>
            <p:ph sz="quarter" idx="1"/>
          </p:nvPr>
        </p:nvSpPr>
        <p:spPr/>
        <p:txBody>
          <a:bodyPr/>
          <a:lstStyle/>
          <a:p>
            <a:r>
              <a:rPr lang="en-US"/>
              <a:t>A graph is </a:t>
            </a:r>
            <a:r>
              <a:rPr lang="en-US" i="1"/>
              <a:t>bipartite</a:t>
            </a:r>
            <a:r>
              <a:rPr lang="en-US"/>
              <a:t> if node set V can be split into sets X and Y such that every edge has one end in X and one end in Y</a:t>
            </a:r>
          </a:p>
          <a:p>
            <a:pPr lvl="1"/>
            <a:r>
              <a:rPr lang="en-US"/>
              <a:t>X and Y are typically colored red and blue</a:t>
            </a:r>
          </a:p>
          <a:p>
            <a:pPr lvl="2"/>
            <a:r>
              <a:rPr lang="en-US"/>
              <a:t>Or Boolean true/false</a:t>
            </a:r>
            <a:endParaRPr lang="en-US" dirty="0"/>
          </a:p>
        </p:txBody>
      </p:sp>
      <p:pic>
        <p:nvPicPr>
          <p:cNvPr id="7" name="Picture 6" descr="RecursiveEvenBipartite.png"/>
          <p:cNvPicPr>
            <a:picLocks noChangeAspect="1"/>
          </p:cNvPicPr>
          <p:nvPr/>
        </p:nvPicPr>
        <p:blipFill>
          <a:blip r:embed="rId2">
            <a:clrChange>
              <a:clrFrom>
                <a:srgbClr val="FFFFFF"/>
              </a:clrFrom>
              <a:clrTo>
                <a:srgbClr val="FFFFFF">
                  <a:alpha val="0"/>
                </a:srgbClr>
              </a:clrTo>
            </a:clrChange>
          </a:blip>
          <a:stretch>
            <a:fillRect/>
          </a:stretch>
        </p:blipFill>
        <p:spPr>
          <a:xfrm>
            <a:off x="1600199" y="3962400"/>
            <a:ext cx="5343525" cy="25146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Notes and assumptions</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29</a:t>
            </a:fld>
            <a:endParaRPr lang="en-US"/>
          </a:p>
        </p:txBody>
      </p:sp>
      <p:sp>
        <p:nvSpPr>
          <p:cNvPr id="3" name="Content Placeholder 2"/>
          <p:cNvSpPr>
            <a:spLocks noGrp="1"/>
          </p:cNvSpPr>
          <p:nvPr>
            <p:ph sz="quarter" idx="1"/>
          </p:nvPr>
        </p:nvSpPr>
        <p:spPr/>
        <p:txBody>
          <a:bodyPr/>
          <a:lstStyle/>
          <a:p>
            <a:r>
              <a:rPr lang="en-US" dirty="0"/>
              <a:t>We assume the graph is connected</a:t>
            </a:r>
          </a:p>
          <a:p>
            <a:pPr lvl="1"/>
            <a:r>
              <a:rPr lang="en-US" dirty="0"/>
              <a:t>Otherwise we will only look at each connected component individually</a:t>
            </a:r>
          </a:p>
          <a:p>
            <a:r>
              <a:rPr lang="en-US" dirty="0"/>
              <a:t>A triangle cannot be bipartite</a:t>
            </a:r>
          </a:p>
          <a:p>
            <a:pPr lvl="1" algn="l"/>
            <a:r>
              <a:rPr lang="en-US" dirty="0"/>
              <a:t>In fact, any graph with an odd </a:t>
            </a:r>
            <a:br>
              <a:rPr lang="en-US" dirty="0"/>
            </a:br>
            <a:r>
              <a:rPr lang="en-US" dirty="0"/>
              <a:t>length cycle cannot be bipartite</a:t>
            </a:r>
          </a:p>
        </p:txBody>
      </p:sp>
      <p:pic>
        <p:nvPicPr>
          <p:cNvPr id="5" name="Picture 2" descr="C:\WINDOWS\Desktop\Oh_type\kleinberg_GIF_01to10\kleinberg_07F09.gif"/>
          <p:cNvPicPr preferRelativeResize="0">
            <a:picLocks noChangeAspect="1" noChangeArrowheads="1"/>
          </p:cNvPicPr>
          <p:nvPr>
            <p:custDataLst>
              <p:tags r:id="rId1"/>
            </p:custDataLst>
          </p:nvPr>
        </p:nvPicPr>
        <p:blipFill>
          <a:blip r:embed="rId3">
            <a:clrChange>
              <a:clrFrom>
                <a:srgbClr val="FFFFFF"/>
              </a:clrFrom>
              <a:clrTo>
                <a:srgbClr val="FFFFFF">
                  <a:alpha val="0"/>
                </a:srgbClr>
              </a:clrTo>
            </a:clrChange>
          </a:blip>
          <a:srcRect l="7189" t="2029" r="67321" b="28994"/>
          <a:stretch>
            <a:fillRect/>
          </a:stretch>
        </p:blipFill>
        <p:spPr bwMode="auto">
          <a:xfrm>
            <a:off x="6019800" y="2836985"/>
            <a:ext cx="2667000" cy="3487615"/>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custDataLst>
              <p:tags r:id="rId1"/>
            </p:custDataLst>
          </p:nvPr>
        </p:nvSpPr>
        <p:spPr/>
        <p:txBody>
          <a:bodyPr/>
          <a:lstStyle/>
          <a:p>
            <a:r>
              <a:rPr lang="en-US"/>
              <a:t>Problems: e.g. Airline Routes</a:t>
            </a:r>
          </a:p>
        </p:txBody>
      </p:sp>
      <p:sp>
        <p:nvSpPr>
          <p:cNvPr id="4" name="Slide Number Placeholder 3"/>
          <p:cNvSpPr>
            <a:spLocks noGrp="1"/>
          </p:cNvSpPr>
          <p:nvPr>
            <p:ph type="sldNum" sz="quarter" idx="12"/>
          </p:nvPr>
        </p:nvSpPr>
        <p:spPr/>
        <p:txBody>
          <a:bodyPr/>
          <a:lstStyle/>
          <a:p>
            <a:fld id="{030EE116-056E-4288-B7F7-411CB7E437A9}" type="slidenum">
              <a:rPr lang="en-US" smtClean="0"/>
              <a:pPr/>
              <a:t>3</a:t>
            </a:fld>
            <a:endParaRPr lang="en-US"/>
          </a:p>
        </p:txBody>
      </p:sp>
      <p:pic>
        <p:nvPicPr>
          <p:cNvPr id="16387" name="Picture 4" descr="fig7"/>
          <p:cNvPicPr>
            <a:picLocks noGrp="1" noChangeAspect="1" noChangeArrowheads="1"/>
          </p:cNvPicPr>
          <p:nvPr>
            <p:ph sz="quarter" idx="1"/>
            <p:custDataLst>
              <p:tags r:id="rId2"/>
            </p:custDataLst>
          </p:nvPr>
        </p:nvPicPr>
        <p:blipFill>
          <a:blip r:embed="rId4"/>
          <a:srcRect r="926"/>
          <a:stretch>
            <a:fillRect/>
          </a:stretch>
        </p:blipFill>
        <p:spPr>
          <a:xfrm>
            <a:off x="457200" y="1219200"/>
            <a:ext cx="8153400" cy="4937760"/>
          </a:xfr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Bipartite Determination Algorithm </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30</a:t>
            </a:fld>
            <a:endParaRPr lang="en-US"/>
          </a:p>
        </p:txBody>
      </p:sp>
      <p:sp>
        <p:nvSpPr>
          <p:cNvPr id="3" name="Content Placeholder 2"/>
          <p:cNvSpPr>
            <a:spLocks noGrp="1"/>
          </p:cNvSpPr>
          <p:nvPr>
            <p:ph sz="quarter" idx="1"/>
          </p:nvPr>
        </p:nvSpPr>
        <p:spPr/>
        <p:txBody>
          <a:bodyPr/>
          <a:lstStyle/>
          <a:p>
            <a:r>
              <a:rPr lang="en-US"/>
              <a:t>Pick a starting vertex, color it red</a:t>
            </a:r>
          </a:p>
          <a:p>
            <a:r>
              <a:rPr lang="en-US"/>
              <a:t>Color all adjacent nodes blue</a:t>
            </a:r>
          </a:p>
          <a:p>
            <a:pPr lvl="1"/>
            <a:r>
              <a:rPr lang="en-US"/>
              <a:t>And all nodes adjacent to that red</a:t>
            </a:r>
          </a:p>
          <a:p>
            <a:pPr lvl="1"/>
            <a:r>
              <a:rPr lang="en-US"/>
              <a:t>Etc.</a:t>
            </a:r>
          </a:p>
          <a:p>
            <a:r>
              <a:rPr lang="en-US"/>
              <a:t>If you ever try coloring a red node blue, or a blue node red, then the graph is not bipartite</a:t>
            </a:r>
          </a:p>
          <a:p>
            <a:endParaRPr lang="en-US"/>
          </a:p>
          <a:p>
            <a:r>
              <a:rPr lang="en-US"/>
              <a:t>Does this algorithm sound familiar?</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Depth-First Search</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030EE116-056E-4288-B7F7-411CB7E437A9}"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custDataLst>
              <p:tags r:id="rId1"/>
            </p:custDataLst>
          </p:nvPr>
        </p:nvSpPr>
        <p:spPr/>
        <p:txBody>
          <a:bodyPr/>
          <a:lstStyle/>
          <a:p>
            <a:r>
              <a:rPr lang="en-US"/>
              <a:t>DFS: the Strategy in Words</a:t>
            </a:r>
          </a:p>
        </p:txBody>
      </p:sp>
      <p:sp>
        <p:nvSpPr>
          <p:cNvPr id="4" name="Slide Number Placeholder 3"/>
          <p:cNvSpPr>
            <a:spLocks noGrp="1"/>
          </p:cNvSpPr>
          <p:nvPr>
            <p:ph type="sldNum" sz="quarter" idx="12"/>
          </p:nvPr>
        </p:nvSpPr>
        <p:spPr/>
        <p:txBody>
          <a:bodyPr/>
          <a:lstStyle/>
          <a:p>
            <a:fld id="{030EE116-056E-4288-B7F7-411CB7E437A9}" type="slidenum">
              <a:rPr lang="en-US" smtClean="0"/>
              <a:pPr/>
              <a:t>32</a:t>
            </a:fld>
            <a:endParaRPr lang="en-US"/>
          </a:p>
        </p:txBody>
      </p:sp>
      <p:sp>
        <p:nvSpPr>
          <p:cNvPr id="41987" name="Rectangle 3"/>
          <p:cNvSpPr>
            <a:spLocks noGrp="1" noChangeArrowheads="1"/>
          </p:cNvSpPr>
          <p:nvPr>
            <p:ph sz="quarter" idx="1"/>
            <p:custDataLst>
              <p:tags r:id="rId2"/>
            </p:custDataLst>
          </p:nvPr>
        </p:nvSpPr>
        <p:spPr>
          <a:xfrm>
            <a:off x="457200" y="1447800"/>
            <a:ext cx="8229600" cy="4709160"/>
          </a:xfrm>
        </p:spPr>
        <p:txBody>
          <a:bodyPr>
            <a:normAutofit/>
          </a:bodyPr>
          <a:lstStyle/>
          <a:p>
            <a:pPr>
              <a:lnSpc>
                <a:spcPct val="90000"/>
              </a:lnSpc>
            </a:pPr>
            <a:r>
              <a:rPr lang="en-US" dirty="0"/>
              <a:t>Depth-first search: Strategy</a:t>
            </a:r>
          </a:p>
          <a:p>
            <a:pPr lvl="1">
              <a:lnSpc>
                <a:spcPct val="90000"/>
              </a:lnSpc>
            </a:pPr>
            <a:r>
              <a:rPr lang="en-US" dirty="0"/>
              <a:t>Go as deep as can visiting un-visited nodes</a:t>
            </a:r>
          </a:p>
          <a:p>
            <a:pPr lvl="2">
              <a:lnSpc>
                <a:spcPct val="90000"/>
              </a:lnSpc>
            </a:pPr>
            <a:r>
              <a:rPr lang="en-US" dirty="0"/>
              <a:t>Choose any un-visited vertex when you have a choice</a:t>
            </a:r>
          </a:p>
          <a:p>
            <a:pPr lvl="1">
              <a:lnSpc>
                <a:spcPct val="90000"/>
              </a:lnSpc>
            </a:pPr>
            <a:r>
              <a:rPr lang="en-US" dirty="0"/>
              <a:t>When stuck at a dead-end, backtrack as little as possible</a:t>
            </a:r>
          </a:p>
          <a:p>
            <a:pPr lvl="2">
              <a:lnSpc>
                <a:spcPct val="90000"/>
              </a:lnSpc>
            </a:pPr>
            <a:r>
              <a:rPr lang="en-US" dirty="0"/>
              <a:t>Back up to where you could go to another unvisited vertex</a:t>
            </a:r>
          </a:p>
          <a:p>
            <a:pPr lvl="1">
              <a:lnSpc>
                <a:spcPct val="90000"/>
              </a:lnSpc>
            </a:pPr>
            <a:r>
              <a:rPr lang="en-US" dirty="0"/>
              <a:t>Then continue to go on from that point</a:t>
            </a:r>
          </a:p>
          <a:p>
            <a:pPr lvl="1">
              <a:lnSpc>
                <a:spcPct val="90000"/>
              </a:lnSpc>
            </a:pPr>
            <a:r>
              <a:rPr lang="en-US" dirty="0"/>
              <a:t>Eventually you’ll return to where you started</a:t>
            </a:r>
          </a:p>
          <a:p>
            <a:pPr lvl="2">
              <a:lnSpc>
                <a:spcPct val="90000"/>
              </a:lnSpc>
            </a:pPr>
            <a:r>
              <a:rPr lang="en-US" dirty="0"/>
              <a:t>Reach all vertices?  Maybe, maybe not</a:t>
            </a:r>
          </a:p>
          <a:p>
            <a:pPr marL="594360" lvl="2" indent="0">
              <a:lnSpc>
                <a:spcPct val="90000"/>
              </a:lnSpc>
              <a:buNone/>
            </a:pP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custDataLst>
              <p:tags r:id="rId1"/>
            </p:custDataLst>
          </p:nvPr>
        </p:nvSpPr>
        <p:spPr/>
        <p:txBody>
          <a:bodyPr>
            <a:normAutofit/>
          </a:bodyPr>
          <a:lstStyle/>
          <a:p>
            <a:pPr>
              <a:lnSpc>
                <a:spcPct val="90000"/>
              </a:lnSpc>
            </a:pPr>
            <a:r>
              <a:rPr lang="en-US"/>
              <a:t>Observations about the DFS Strategy</a:t>
            </a:r>
          </a:p>
        </p:txBody>
      </p:sp>
      <p:sp>
        <p:nvSpPr>
          <p:cNvPr id="4" name="Slide Number Placeholder 3"/>
          <p:cNvSpPr>
            <a:spLocks noGrp="1"/>
          </p:cNvSpPr>
          <p:nvPr>
            <p:ph type="sldNum" sz="quarter" idx="12"/>
          </p:nvPr>
        </p:nvSpPr>
        <p:spPr/>
        <p:txBody>
          <a:bodyPr/>
          <a:lstStyle/>
          <a:p>
            <a:fld id="{030EE116-056E-4288-B7F7-411CB7E437A9}" type="slidenum">
              <a:rPr lang="en-US" smtClean="0"/>
              <a:pPr/>
              <a:t>33</a:t>
            </a:fld>
            <a:endParaRPr lang="en-US"/>
          </a:p>
        </p:txBody>
      </p:sp>
      <p:sp>
        <p:nvSpPr>
          <p:cNvPr id="43011" name="Rectangle 3"/>
          <p:cNvSpPr>
            <a:spLocks noGrp="1" noChangeArrowheads="1"/>
          </p:cNvSpPr>
          <p:nvPr>
            <p:ph sz="quarter" idx="1"/>
            <p:custDataLst>
              <p:tags r:id="rId2"/>
            </p:custDataLst>
          </p:nvPr>
        </p:nvSpPr>
        <p:spPr/>
        <p:txBody>
          <a:bodyPr>
            <a:normAutofit/>
          </a:bodyPr>
          <a:lstStyle/>
          <a:p>
            <a:pPr>
              <a:lnSpc>
                <a:spcPct val="90000"/>
              </a:lnSpc>
            </a:pPr>
            <a:r>
              <a:rPr lang="en-US" dirty="0"/>
              <a:t>Note: we must keep track of what nodes we’ve visited</a:t>
            </a:r>
          </a:p>
          <a:p>
            <a:pPr>
              <a:lnSpc>
                <a:spcPct val="90000"/>
              </a:lnSpc>
            </a:pPr>
            <a:r>
              <a:rPr lang="en-US" dirty="0"/>
              <a:t>DFS traverses a subset of E (the set of edges)</a:t>
            </a:r>
          </a:p>
          <a:p>
            <a:pPr lvl="1">
              <a:lnSpc>
                <a:spcPct val="90000"/>
              </a:lnSpc>
            </a:pPr>
            <a:r>
              <a:rPr lang="en-US" dirty="0"/>
              <a:t>Creates a tree, rooted at the starting point: the Depth-first Search Tree (DFS tree)</a:t>
            </a:r>
          </a:p>
          <a:p>
            <a:pPr lvl="1">
              <a:lnSpc>
                <a:spcPct val="90000"/>
              </a:lnSpc>
            </a:pPr>
            <a:r>
              <a:rPr lang="en-US" dirty="0"/>
              <a:t>Each node in the DFS tree has a distance from the start.  (We often don’t care about this, but we could.)</a:t>
            </a:r>
          </a:p>
          <a:p>
            <a:pPr>
              <a:lnSpc>
                <a:spcPct val="90000"/>
              </a:lnSpc>
            </a:pPr>
            <a:r>
              <a:rPr lang="en-US" dirty="0"/>
              <a:t>At any point, all nodes are either:</a:t>
            </a:r>
          </a:p>
          <a:p>
            <a:pPr lvl="1">
              <a:lnSpc>
                <a:spcPct val="90000"/>
              </a:lnSpc>
            </a:pPr>
            <a:r>
              <a:rPr lang="en-US" dirty="0"/>
              <a:t>Un-discovered</a:t>
            </a:r>
          </a:p>
          <a:p>
            <a:pPr lvl="1">
              <a:lnSpc>
                <a:spcPct val="90000"/>
              </a:lnSpc>
            </a:pPr>
            <a:r>
              <a:rPr lang="en-US" dirty="0"/>
              <a:t>Finished (you backed up from it), or</a:t>
            </a:r>
          </a:p>
          <a:p>
            <a:pPr lvl="1">
              <a:lnSpc>
                <a:spcPct val="90000"/>
              </a:lnSpc>
            </a:pPr>
            <a:r>
              <a:rPr lang="en-US" dirty="0"/>
              <a:t>Discovered (I.e. visited) but not finished</a:t>
            </a:r>
          </a:p>
          <a:p>
            <a:pPr lvl="2">
              <a:lnSpc>
                <a:spcPct val="90000"/>
              </a:lnSpc>
            </a:pPr>
            <a:r>
              <a:rPr lang="en-US" dirty="0"/>
              <a:t>On the path from the current node back to the root</a:t>
            </a:r>
          </a:p>
          <a:p>
            <a:pPr lvl="2">
              <a:lnSpc>
                <a:spcPct val="90000"/>
              </a:lnSpc>
            </a:pPr>
            <a:r>
              <a:rPr lang="en-US" dirty="0"/>
              <a:t>We might back up to it</a:t>
            </a:r>
          </a:p>
          <a:p>
            <a:pPr lvl="1">
              <a:lnSpc>
                <a:spcPct val="90000"/>
              </a:lnSpc>
            </a:pPr>
            <a:r>
              <a:rPr lang="en-US" dirty="0"/>
              <a:t>(Later we’ll call these states: white, black and gray respectively)</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custDataLst>
              <p:tags r:id="rId1"/>
            </p:custDataLst>
          </p:nvPr>
        </p:nvSpPr>
        <p:spPr/>
        <p:txBody>
          <a:bodyPr/>
          <a:lstStyle/>
          <a:p>
            <a:r>
              <a:rPr lang="en-US" dirty="0"/>
              <a:t>DFS Strategy 1: Use a stack</a:t>
            </a:r>
          </a:p>
        </p:txBody>
      </p:sp>
      <p:sp>
        <p:nvSpPr>
          <p:cNvPr id="4" name="Slide Number Placeholder 3"/>
          <p:cNvSpPr>
            <a:spLocks noGrp="1"/>
          </p:cNvSpPr>
          <p:nvPr>
            <p:ph type="sldNum" sz="quarter" idx="12"/>
          </p:nvPr>
        </p:nvSpPr>
        <p:spPr/>
        <p:txBody>
          <a:bodyPr/>
          <a:lstStyle/>
          <a:p>
            <a:fld id="{030EE116-056E-4288-B7F7-411CB7E437A9}" type="slidenum">
              <a:rPr lang="en-US" smtClean="0"/>
              <a:pPr/>
              <a:t>34</a:t>
            </a:fld>
            <a:endParaRPr lang="en-US"/>
          </a:p>
        </p:txBody>
      </p:sp>
      <p:sp>
        <p:nvSpPr>
          <p:cNvPr id="35843" name="Rectangle 3"/>
          <p:cNvSpPr>
            <a:spLocks noGrp="1" noChangeArrowheads="1"/>
          </p:cNvSpPr>
          <p:nvPr>
            <p:ph sz="quarter" idx="1"/>
            <p:custDataLst>
              <p:tags r:id="rId2"/>
            </p:custDataLst>
          </p:nvPr>
        </p:nvSpPr>
        <p:spPr/>
        <p:txBody>
          <a:bodyPr>
            <a:normAutofit fontScale="92500" lnSpcReduction="10000"/>
          </a:bodyPr>
          <a:lstStyle/>
          <a:p>
            <a:r>
              <a:rPr lang="en-US" dirty="0"/>
              <a:t>Maintain a Stack (Let’s call it S)</a:t>
            </a:r>
          </a:p>
          <a:p>
            <a:endParaRPr lang="en-US" dirty="0"/>
          </a:p>
          <a:p>
            <a:r>
              <a:rPr lang="en-US" dirty="0"/>
              <a:t>Start at some node ‘s’ (push ‘s’ to S and mark as visited)</a:t>
            </a:r>
          </a:p>
          <a:p>
            <a:r>
              <a:rPr lang="en-US" dirty="0"/>
              <a:t>While S not empty</a:t>
            </a:r>
          </a:p>
          <a:p>
            <a:pPr lvl="1"/>
            <a:r>
              <a:rPr lang="en-US" dirty="0"/>
              <a:t>Pop a node ‘n’ from S</a:t>
            </a:r>
          </a:p>
          <a:p>
            <a:pPr lvl="1"/>
            <a:r>
              <a:rPr lang="en-US" dirty="0"/>
              <a:t>Process ‘n’ if necessary (depending on problem you are solving)</a:t>
            </a:r>
          </a:p>
          <a:p>
            <a:pPr lvl="1"/>
            <a:r>
              <a:rPr lang="en-US" dirty="0"/>
              <a:t>For each non-visited neighbor of ‘n’</a:t>
            </a:r>
          </a:p>
          <a:p>
            <a:pPr lvl="2"/>
            <a:r>
              <a:rPr lang="en-US" dirty="0"/>
              <a:t>Mark neighbor as visited</a:t>
            </a:r>
          </a:p>
          <a:p>
            <a:pPr lvl="2"/>
            <a:r>
              <a:rPr lang="en-US" dirty="0"/>
              <a:t>Push neighbor onto S</a:t>
            </a:r>
          </a:p>
          <a:p>
            <a:pPr lvl="1"/>
            <a:r>
              <a:rPr lang="en-US" dirty="0"/>
              <a:t>Repeat</a:t>
            </a:r>
          </a:p>
          <a:p>
            <a:endParaRPr lang="en-US" dirty="0"/>
          </a:p>
          <a:p>
            <a:r>
              <a:rPr lang="en-US" dirty="0"/>
              <a:t>Sound familiar? Same as BFS but uses stack instead of queue!</a:t>
            </a:r>
          </a:p>
          <a:p>
            <a:r>
              <a:rPr lang="en-US" dirty="0"/>
              <a:t>Or we can implement recursively (see next slide)</a:t>
            </a:r>
          </a:p>
          <a:p>
            <a:endParaRPr lang="en-US" dirty="0"/>
          </a:p>
        </p:txBody>
      </p:sp>
    </p:spTree>
    <p:extLst>
      <p:ext uri="{BB962C8B-B14F-4D97-AF65-F5344CB8AC3E}">
        <p14:creationId xmlns:p14="http://schemas.microsoft.com/office/powerpoint/2010/main" val="18431879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dirty="0"/>
              <a:t>DFS Strategy 2: Recursion</a:t>
            </a:r>
          </a:p>
        </p:txBody>
      </p:sp>
      <p:sp>
        <p:nvSpPr>
          <p:cNvPr id="4" name="Slide Number Placeholder 3"/>
          <p:cNvSpPr>
            <a:spLocks noGrp="1"/>
          </p:cNvSpPr>
          <p:nvPr>
            <p:ph type="sldNum" sz="quarter" idx="12"/>
          </p:nvPr>
        </p:nvSpPr>
        <p:spPr/>
        <p:txBody>
          <a:bodyPr/>
          <a:lstStyle/>
          <a:p>
            <a:fld id="{030EE116-056E-4288-B7F7-411CB7E437A9}" type="slidenum">
              <a:rPr lang="en-US" smtClean="0"/>
              <a:pPr/>
              <a:t>35</a:t>
            </a:fld>
            <a:endParaRPr lang="en-US"/>
          </a:p>
        </p:txBody>
      </p:sp>
      <p:sp>
        <p:nvSpPr>
          <p:cNvPr id="46083" name="Content Placeholder 2"/>
          <p:cNvSpPr>
            <a:spLocks noGrp="1"/>
          </p:cNvSpPr>
          <p:nvPr>
            <p:ph sz="quarter" idx="1"/>
          </p:nvPr>
        </p:nvSpPr>
        <p:spPr>
          <a:xfrm>
            <a:off x="457200" y="1219200"/>
            <a:ext cx="8229600" cy="5486400"/>
          </a:xfrm>
        </p:spPr>
        <p:txBody>
          <a:bodyPr>
            <a:normAutofit/>
          </a:bodyPr>
          <a:lstStyle/>
          <a:p>
            <a:pPr>
              <a:buFontTx/>
              <a:buNone/>
            </a:pPr>
            <a:r>
              <a:rPr lang="en-US" sz="2000" dirty="0" err="1"/>
              <a:t>def</a:t>
            </a:r>
            <a:r>
              <a:rPr lang="en-US" sz="2000" dirty="0"/>
              <a:t> </a:t>
            </a:r>
            <a:r>
              <a:rPr lang="en-US" sz="2000" dirty="0" err="1"/>
              <a:t>dfs</a:t>
            </a:r>
            <a:r>
              <a:rPr lang="en-US" sz="2000" dirty="0"/>
              <a:t>(graph, start):			//Main loop, </a:t>
            </a:r>
            <a:r>
              <a:rPr lang="en-US" sz="2000" dirty="0" err="1"/>
              <a:t>inits</a:t>
            </a:r>
            <a:r>
              <a:rPr lang="en-US" sz="2000" dirty="0"/>
              <a:t> and calls </a:t>
            </a:r>
          </a:p>
          <a:p>
            <a:pPr>
              <a:buFontTx/>
              <a:buNone/>
            </a:pPr>
            <a:r>
              <a:rPr lang="en-US" sz="2000" dirty="0"/>
              <a:t>    visited = {}</a:t>
            </a:r>
          </a:p>
          <a:p>
            <a:pPr>
              <a:buFontTx/>
              <a:buNone/>
            </a:pPr>
            <a:r>
              <a:rPr lang="en-US" sz="2000" dirty="0"/>
              <a:t>    </a:t>
            </a:r>
            <a:r>
              <a:rPr lang="en-US" sz="2000" dirty="0" err="1"/>
              <a:t>dfs_recurse</a:t>
            </a:r>
            <a:r>
              <a:rPr lang="en-US" sz="2000" dirty="0"/>
              <a:t>(graph, start, visited)</a:t>
            </a:r>
          </a:p>
          <a:p>
            <a:pPr>
              <a:buFontTx/>
              <a:buNone/>
            </a:pPr>
            <a:endParaRPr lang="en-US" sz="2000" dirty="0"/>
          </a:p>
          <a:p>
            <a:pPr>
              <a:buFontTx/>
              <a:buNone/>
            </a:pPr>
            <a:r>
              <a:rPr lang="en-US" sz="2000" dirty="0" err="1"/>
              <a:t>def</a:t>
            </a:r>
            <a:r>
              <a:rPr lang="en-US" sz="2000" dirty="0"/>
              <a:t> </a:t>
            </a:r>
            <a:r>
              <a:rPr lang="en-US" sz="2000" dirty="0" err="1"/>
              <a:t>dfs_recurse</a:t>
            </a:r>
            <a:r>
              <a:rPr lang="en-US" sz="2000" dirty="0"/>
              <a:t>(graph, </a:t>
            </a:r>
            <a:r>
              <a:rPr lang="en-US" sz="2000" dirty="0" err="1"/>
              <a:t>curnode</a:t>
            </a:r>
            <a:r>
              <a:rPr lang="en-US" sz="2000" dirty="0"/>
              <a:t>, visited):	//sometimes called </a:t>
            </a:r>
            <a:r>
              <a:rPr lang="en-US" sz="2000" dirty="0" err="1"/>
              <a:t>dfs_visit</a:t>
            </a:r>
            <a:r>
              <a:rPr lang="en-US" sz="2000" dirty="0"/>
              <a:t>()</a:t>
            </a:r>
          </a:p>
          <a:p>
            <a:pPr>
              <a:buFontTx/>
              <a:buNone/>
            </a:pPr>
            <a:r>
              <a:rPr lang="en-US" sz="2000" dirty="0"/>
              <a:t>    visited[</a:t>
            </a:r>
            <a:r>
              <a:rPr lang="en-US" sz="2000" dirty="0" err="1"/>
              <a:t>curnode</a:t>
            </a:r>
            <a:r>
              <a:rPr lang="en-US" sz="2000" dirty="0"/>
              <a:t>] = True</a:t>
            </a:r>
            <a:br>
              <a:rPr lang="en-US" sz="2000" dirty="0"/>
            </a:br>
            <a:r>
              <a:rPr lang="en-US" sz="2000" dirty="0" err="1"/>
              <a:t>alist</a:t>
            </a:r>
            <a:r>
              <a:rPr lang="en-US" sz="2000" dirty="0"/>
              <a:t> = </a:t>
            </a:r>
            <a:r>
              <a:rPr lang="en-US" sz="2000" dirty="0" err="1"/>
              <a:t>graph.get_adjlist</a:t>
            </a:r>
            <a:r>
              <a:rPr lang="en-US" sz="2000" dirty="0"/>
              <a:t>(</a:t>
            </a:r>
            <a:r>
              <a:rPr lang="en-US" sz="2000" dirty="0" err="1"/>
              <a:t>curnode</a:t>
            </a:r>
            <a:r>
              <a:rPr lang="en-US" sz="2000" dirty="0"/>
              <a:t>)		//get the neighbors of </a:t>
            </a:r>
            <a:r>
              <a:rPr lang="en-US" sz="2000" dirty="0" err="1"/>
              <a:t>curnode</a:t>
            </a:r>
            <a:endParaRPr lang="en-US" sz="2000" dirty="0"/>
          </a:p>
          <a:p>
            <a:pPr>
              <a:buFontTx/>
              <a:buNone/>
            </a:pPr>
            <a:r>
              <a:rPr lang="en-US" sz="2000" dirty="0"/>
              <a:t>    for v in </a:t>
            </a:r>
            <a:r>
              <a:rPr lang="en-US" sz="2000" dirty="0" err="1"/>
              <a:t>alist</a:t>
            </a:r>
            <a:r>
              <a:rPr lang="en-US" sz="2000" dirty="0"/>
              <a:t>:</a:t>
            </a:r>
          </a:p>
          <a:p>
            <a:pPr>
              <a:buFontTx/>
              <a:buNone/>
            </a:pPr>
            <a:r>
              <a:rPr lang="en-US" sz="2000" dirty="0"/>
              <a:t>        if v not in visited:</a:t>
            </a:r>
          </a:p>
          <a:p>
            <a:pPr>
              <a:buFontTx/>
              <a:buNone/>
            </a:pPr>
            <a:r>
              <a:rPr lang="en-US" sz="2000" dirty="0"/>
              <a:t>            print "  </a:t>
            </a:r>
            <a:r>
              <a:rPr lang="en-US" sz="2000" dirty="0" err="1"/>
              <a:t>dfs</a:t>
            </a:r>
            <a:r>
              <a:rPr lang="en-US" sz="2000" dirty="0"/>
              <a:t> traversing edge:", </a:t>
            </a:r>
            <a:r>
              <a:rPr lang="en-US" sz="2000" dirty="0" err="1"/>
              <a:t>curnode</a:t>
            </a:r>
            <a:r>
              <a:rPr lang="en-US" sz="2000" dirty="0"/>
              <a:t>, v</a:t>
            </a:r>
          </a:p>
          <a:p>
            <a:pPr>
              <a:buFontTx/>
              <a:buNone/>
            </a:pPr>
            <a:r>
              <a:rPr lang="en-US" sz="2000" dirty="0"/>
              <a:t>            </a:t>
            </a:r>
            <a:r>
              <a:rPr lang="en-US" sz="2000" dirty="0" err="1"/>
              <a:t>dfs_recurse</a:t>
            </a:r>
            <a:r>
              <a:rPr lang="en-US" sz="2000" dirty="0"/>
              <a:t>(graph, v, visited)</a:t>
            </a:r>
          </a:p>
          <a:p>
            <a:pPr>
              <a:buFontTx/>
              <a:buNone/>
            </a:pPr>
            <a:r>
              <a:rPr lang="en-US" sz="2000" dirty="0"/>
              <a:t>    # end for-all adjacent vertices</a:t>
            </a:r>
          </a:p>
          <a:p>
            <a:pPr>
              <a:buFontTx/>
              <a:buNone/>
            </a:pPr>
            <a:r>
              <a:rPr lang="en-US" sz="2000" dirty="0"/>
              <a:t>    return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custDataLst>
              <p:tags r:id="rId1"/>
            </p:custDataLst>
          </p:nvPr>
        </p:nvSpPr>
        <p:spPr/>
        <p:txBody>
          <a:bodyPr/>
          <a:lstStyle/>
          <a:p>
            <a:r>
              <a:rPr lang="en-US"/>
              <a:t>DFS to Process all Vertices in a Graph</a:t>
            </a:r>
          </a:p>
        </p:txBody>
      </p:sp>
      <p:sp>
        <p:nvSpPr>
          <p:cNvPr id="5" name="Slide Number Placeholder 4"/>
          <p:cNvSpPr>
            <a:spLocks noGrp="1"/>
          </p:cNvSpPr>
          <p:nvPr>
            <p:ph type="sldNum" sz="quarter" idx="12"/>
          </p:nvPr>
        </p:nvSpPr>
        <p:spPr/>
        <p:txBody>
          <a:bodyPr/>
          <a:lstStyle/>
          <a:p>
            <a:fld id="{030EE116-056E-4288-B7F7-411CB7E437A9}" type="slidenum">
              <a:rPr lang="en-US" smtClean="0"/>
              <a:pPr/>
              <a:t>36</a:t>
            </a:fld>
            <a:endParaRPr lang="en-US"/>
          </a:p>
        </p:txBody>
      </p:sp>
      <p:sp>
        <p:nvSpPr>
          <p:cNvPr id="11" name="Content Placeholder 10"/>
          <p:cNvSpPr>
            <a:spLocks noGrp="1"/>
          </p:cNvSpPr>
          <p:nvPr>
            <p:ph sz="quarter" idx="1"/>
          </p:nvPr>
        </p:nvSpPr>
        <p:spPr/>
        <p:txBody>
          <a:bodyPr>
            <a:normAutofit fontScale="92500" lnSpcReduction="20000"/>
          </a:bodyPr>
          <a:lstStyle/>
          <a:p>
            <a:r>
              <a:rPr lang="en-US" dirty="0"/>
              <a:t>Purpose: do all required initializations, then call </a:t>
            </a:r>
            <a:r>
              <a:rPr lang="en-US" dirty="0" err="1"/>
              <a:t>dfs_recurse</a:t>
            </a:r>
            <a:r>
              <a:rPr lang="en-US" dirty="0"/>
              <a:t>() as many times as needed to visit all nodes. May create a DFS forest.</a:t>
            </a:r>
          </a:p>
          <a:p>
            <a:r>
              <a:rPr lang="en-US" dirty="0"/>
              <a:t>Can be used to count connected components</a:t>
            </a:r>
          </a:p>
          <a:p>
            <a:pPr lvl="1"/>
            <a:r>
              <a:rPr lang="en-US" dirty="0"/>
              <a:t>Could remember which nodes are in each connected component</a:t>
            </a:r>
          </a:p>
          <a:p>
            <a:endParaRPr lang="en-US" dirty="0"/>
          </a:p>
          <a:p>
            <a:pPr>
              <a:buFontTx/>
              <a:buNone/>
            </a:pPr>
            <a:r>
              <a:rPr lang="en-US" dirty="0" err="1"/>
              <a:t>def</a:t>
            </a:r>
            <a:r>
              <a:rPr lang="en-US" dirty="0"/>
              <a:t> </a:t>
            </a:r>
            <a:r>
              <a:rPr lang="en-US" dirty="0" err="1"/>
              <a:t>dfs_sweep</a:t>
            </a:r>
            <a:r>
              <a:rPr lang="en-US" dirty="0"/>
              <a:t>(graph, start):</a:t>
            </a:r>
          </a:p>
          <a:p>
            <a:pPr>
              <a:buFontTx/>
              <a:buNone/>
            </a:pPr>
            <a:r>
              <a:rPr lang="en-US" dirty="0"/>
              <a:t>    visited = {}</a:t>
            </a:r>
          </a:p>
          <a:p>
            <a:pPr>
              <a:buNone/>
            </a:pPr>
            <a:endParaRPr lang="en-US" dirty="0"/>
          </a:p>
          <a:p>
            <a:pPr>
              <a:buNone/>
            </a:pPr>
            <a:r>
              <a:rPr lang="en-US" dirty="0"/>
              <a:t>	# loop repeats DFS on every unvisited node</a:t>
            </a:r>
          </a:p>
          <a:p>
            <a:pPr>
              <a:buNone/>
            </a:pPr>
            <a:r>
              <a:rPr lang="en-US" dirty="0"/>
              <a:t>    for v in graph:</a:t>
            </a:r>
          </a:p>
          <a:p>
            <a:pPr>
              <a:buNone/>
            </a:pPr>
            <a:r>
              <a:rPr lang="en-US" dirty="0"/>
              <a:t>       if v not in visited:</a:t>
            </a:r>
          </a:p>
          <a:p>
            <a:pPr>
              <a:buNone/>
            </a:pPr>
            <a:r>
              <a:rPr lang="en-US" dirty="0"/>
              <a:t>           </a:t>
            </a:r>
            <a:r>
              <a:rPr lang="en-US" dirty="0" err="1"/>
              <a:t>dfs_recurse</a:t>
            </a:r>
            <a:r>
              <a:rPr lang="en-US" dirty="0"/>
              <a:t>(graph, v, visited)</a:t>
            </a:r>
          </a:p>
          <a:p>
            <a:endParaRPr lang="en-US" dirty="0"/>
          </a:p>
          <a:p>
            <a:endParaRPr lang="en-US" dirty="0"/>
          </a:p>
        </p:txBody>
      </p:sp>
    </p:spTree>
    <p:extLst>
      <p:ext uri="{BB962C8B-B14F-4D97-AF65-F5344CB8AC3E}">
        <p14:creationId xmlns:p14="http://schemas.microsoft.com/office/powerpoint/2010/main" val="25715189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custDataLst>
              <p:tags r:id="rId1"/>
            </p:custDataLst>
          </p:nvPr>
        </p:nvSpPr>
        <p:spPr/>
        <p:txBody>
          <a:bodyPr>
            <a:normAutofit fontScale="90000"/>
          </a:bodyPr>
          <a:lstStyle/>
          <a:p>
            <a:r>
              <a:rPr lang="en-US"/>
              <a:t>Using DFS to Find if a Graphic is Acyclic</a:t>
            </a:r>
          </a:p>
        </p:txBody>
      </p:sp>
      <p:sp>
        <p:nvSpPr>
          <p:cNvPr id="4" name="Slide Number Placeholder 3"/>
          <p:cNvSpPr>
            <a:spLocks noGrp="1"/>
          </p:cNvSpPr>
          <p:nvPr>
            <p:ph type="sldNum" sz="quarter" idx="12"/>
          </p:nvPr>
        </p:nvSpPr>
        <p:spPr/>
        <p:txBody>
          <a:bodyPr/>
          <a:lstStyle/>
          <a:p>
            <a:fld id="{030EE116-056E-4288-B7F7-411CB7E437A9}" type="slidenum">
              <a:rPr lang="en-US" smtClean="0"/>
              <a:pPr/>
              <a:t>37</a:t>
            </a:fld>
            <a:endParaRPr lang="en-US"/>
          </a:p>
        </p:txBody>
      </p:sp>
      <p:sp>
        <p:nvSpPr>
          <p:cNvPr id="52227" name="Rectangle 3"/>
          <p:cNvSpPr>
            <a:spLocks noGrp="1" noChangeArrowheads="1"/>
          </p:cNvSpPr>
          <p:nvPr>
            <p:ph sz="quarter" idx="1"/>
            <p:custDataLst>
              <p:tags r:id="rId2"/>
            </p:custDataLst>
          </p:nvPr>
        </p:nvSpPr>
        <p:spPr/>
        <p:txBody>
          <a:bodyPr>
            <a:normAutofit/>
          </a:bodyPr>
          <a:lstStyle/>
          <a:p>
            <a:r>
              <a:rPr lang="en-US" dirty="0"/>
              <a:t>Does a graph have a cycle?</a:t>
            </a:r>
          </a:p>
          <a:p>
            <a:pPr lvl="1"/>
            <a:r>
              <a:rPr lang="en-US" dirty="0"/>
              <a:t>DFS is great for this</a:t>
            </a:r>
          </a:p>
          <a:p>
            <a:pPr lvl="1"/>
            <a:r>
              <a:rPr lang="en-US" dirty="0"/>
              <a:t>But, slightly harder if graph is undirected</a:t>
            </a:r>
          </a:p>
          <a:p>
            <a:endParaRPr lang="en-US" dirty="0"/>
          </a:p>
          <a:p>
            <a:r>
              <a:rPr lang="en-US" dirty="0"/>
              <a:t>Use DFS tree: classify edges and nodes as you process them</a:t>
            </a:r>
          </a:p>
          <a:p>
            <a:pPr lvl="1"/>
            <a:r>
              <a:rPr lang="en-US" dirty="0"/>
              <a:t>Nodes:</a:t>
            </a:r>
          </a:p>
          <a:p>
            <a:pPr lvl="2"/>
            <a:r>
              <a:rPr lang="en-US" dirty="0"/>
              <a:t>White: unvisited</a:t>
            </a:r>
          </a:p>
          <a:p>
            <a:pPr lvl="2"/>
            <a:r>
              <a:rPr lang="en-US" dirty="0"/>
              <a:t>Black: done with it, backed up from it (never to return)</a:t>
            </a:r>
          </a:p>
          <a:p>
            <a:pPr lvl="2"/>
            <a:r>
              <a:rPr lang="en-US" dirty="0"/>
              <a:t>Gray: Have reached it; exploring it’s adjacent nodes; but not done with it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custDataLst>
              <p:tags r:id="rId1"/>
            </p:custDataLst>
          </p:nvPr>
        </p:nvSpPr>
        <p:spPr/>
        <p:txBody>
          <a:bodyPr/>
          <a:lstStyle/>
          <a:p>
            <a:r>
              <a:rPr lang="en-US"/>
              <a:t>Depth-first search tree</a:t>
            </a:r>
          </a:p>
        </p:txBody>
      </p:sp>
      <p:sp>
        <p:nvSpPr>
          <p:cNvPr id="5" name="Slide Number Placeholder 4"/>
          <p:cNvSpPr>
            <a:spLocks noGrp="1"/>
          </p:cNvSpPr>
          <p:nvPr>
            <p:ph type="sldNum" sz="quarter" idx="12"/>
          </p:nvPr>
        </p:nvSpPr>
        <p:spPr/>
        <p:txBody>
          <a:bodyPr/>
          <a:lstStyle/>
          <a:p>
            <a:fld id="{030EE116-056E-4288-B7F7-411CB7E437A9}" type="slidenum">
              <a:rPr lang="en-US" smtClean="0"/>
              <a:pPr/>
              <a:t>38</a:t>
            </a:fld>
            <a:endParaRPr lang="en-US"/>
          </a:p>
        </p:txBody>
      </p:sp>
      <p:sp>
        <p:nvSpPr>
          <p:cNvPr id="53251" name="Rectangle 3"/>
          <p:cNvSpPr>
            <a:spLocks noGrp="1" noChangeArrowheads="1"/>
          </p:cNvSpPr>
          <p:nvPr>
            <p:ph sz="quarter" idx="1"/>
            <p:custDataLst>
              <p:tags r:id="rId2"/>
            </p:custDataLst>
          </p:nvPr>
        </p:nvSpPr>
        <p:spPr/>
        <p:txBody>
          <a:bodyPr/>
          <a:lstStyle/>
          <a:p>
            <a:r>
              <a:rPr lang="en-US"/>
              <a:t>edges classified: </a:t>
            </a:r>
          </a:p>
          <a:p>
            <a:pPr lvl="1"/>
            <a:r>
              <a:rPr lang="en-US"/>
              <a:t>tree edge, back edge, descendant edge, and cross edge</a:t>
            </a:r>
          </a:p>
        </p:txBody>
      </p:sp>
      <p:pic>
        <p:nvPicPr>
          <p:cNvPr id="53252" name="Picture 4" descr="example 7"/>
          <p:cNvPicPr>
            <a:picLocks noChangeAspect="1" noChangeArrowheads="1"/>
          </p:cNvPicPr>
          <p:nvPr>
            <p:custDataLst>
              <p:tags r:id="rId3"/>
            </p:custDataLst>
          </p:nvPr>
        </p:nvPicPr>
        <p:blipFill>
          <a:blip r:embed="rId5"/>
          <a:srcRect/>
          <a:stretch>
            <a:fillRect/>
          </a:stretch>
        </p:blipFill>
        <p:spPr bwMode="auto">
          <a:xfrm>
            <a:off x="0" y="3429000"/>
            <a:ext cx="9144000" cy="3200400"/>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custDataLst>
              <p:tags r:id="rId1"/>
            </p:custDataLst>
          </p:nvPr>
        </p:nvSpPr>
        <p:spPr/>
        <p:txBody>
          <a:bodyPr/>
          <a:lstStyle/>
          <a:p>
            <a:r>
              <a:rPr lang="en-US"/>
              <a:t>Using Non-Tree Edges to Identify Cycles</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39</a:t>
            </a:fld>
            <a:endParaRPr lang="en-US"/>
          </a:p>
        </p:txBody>
      </p:sp>
      <p:sp>
        <p:nvSpPr>
          <p:cNvPr id="54275" name="Rectangle 3"/>
          <p:cNvSpPr>
            <a:spLocks noGrp="1" noChangeArrowheads="1"/>
          </p:cNvSpPr>
          <p:nvPr>
            <p:ph sz="quarter" idx="1"/>
            <p:custDataLst>
              <p:tags r:id="rId2"/>
            </p:custDataLst>
          </p:nvPr>
        </p:nvSpPr>
        <p:spPr/>
        <p:txBody>
          <a:bodyPr/>
          <a:lstStyle/>
          <a:p>
            <a:r>
              <a:rPr lang="en-US" dirty="0"/>
              <a:t>From the previous graph, note that:</a:t>
            </a:r>
          </a:p>
          <a:p>
            <a:r>
              <a:rPr lang="en-US" dirty="0"/>
              <a:t>Back edges (indicates a cycle)</a:t>
            </a:r>
          </a:p>
          <a:p>
            <a:pPr lvl="1"/>
            <a:r>
              <a:rPr lang="en-US" dirty="0" err="1"/>
              <a:t>dfs_recurse</a:t>
            </a:r>
            <a:r>
              <a:rPr lang="en-US" dirty="0"/>
              <a:t>() sees a vertex that is gray</a:t>
            </a:r>
          </a:p>
          <a:p>
            <a:pPr lvl="1"/>
            <a:r>
              <a:rPr lang="en-US" dirty="0"/>
              <a:t>This back edge goes back up the DFS tree to a vertex that is on the path from the current node to the root</a:t>
            </a:r>
          </a:p>
          <a:p>
            <a:r>
              <a:rPr lang="en-US" dirty="0"/>
              <a:t>Cross Edges and Descendant Edges (not cycles)</a:t>
            </a:r>
          </a:p>
          <a:p>
            <a:pPr lvl="1"/>
            <a:r>
              <a:rPr lang="en-US" dirty="0" err="1"/>
              <a:t>dfs_recurse</a:t>
            </a:r>
            <a:r>
              <a:rPr lang="en-US" dirty="0"/>
              <a:t>() sees a vertex that is black</a:t>
            </a:r>
          </a:p>
          <a:p>
            <a:pPr lvl="1"/>
            <a:r>
              <a:rPr lang="en-US" dirty="0"/>
              <a:t>Descendant edge: connects current node to a descendant in the DFS tree</a:t>
            </a:r>
          </a:p>
          <a:p>
            <a:pPr lvl="1"/>
            <a:r>
              <a:rPr lang="en-US" dirty="0"/>
              <a:t>Cross edge: connects current node to a node in another </a:t>
            </a:r>
            <a:r>
              <a:rPr lang="en-US" dirty="0" err="1"/>
              <a:t>subtree</a:t>
            </a:r>
            <a:r>
              <a:rPr lang="en-US" dirty="0"/>
              <a:t> – not a descendant of current node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2" name="Picture 4" descr="fig7"/>
          <p:cNvPicPr>
            <a:picLocks noChangeAspect="1" noChangeArrowheads="1"/>
          </p:cNvPicPr>
          <p:nvPr>
            <p:custDataLst>
              <p:tags r:id="rId1"/>
            </p:custDataLst>
          </p:nvPr>
        </p:nvPicPr>
        <p:blipFill>
          <a:blip r:embed="rId4"/>
          <a:srcRect l="4672" t="4225" r="3738"/>
          <a:stretch>
            <a:fillRect/>
          </a:stretch>
        </p:blipFill>
        <p:spPr bwMode="auto">
          <a:xfrm>
            <a:off x="0" y="1066800"/>
            <a:ext cx="8915400" cy="5791200"/>
          </a:xfrm>
          <a:prstGeom prst="rect">
            <a:avLst/>
          </a:prstGeom>
          <a:noFill/>
          <a:ln w="9525">
            <a:noFill/>
            <a:miter lim="800000"/>
            <a:headEnd/>
            <a:tailEnd/>
          </a:ln>
        </p:spPr>
      </p:pic>
      <p:sp>
        <p:nvSpPr>
          <p:cNvPr id="17410" name="Rectangle 2"/>
          <p:cNvSpPr>
            <a:spLocks noGrp="1" noChangeArrowheads="1"/>
          </p:cNvSpPr>
          <p:nvPr>
            <p:ph type="title"/>
            <p:custDataLst>
              <p:tags r:id="rId2"/>
            </p:custDataLst>
          </p:nvPr>
        </p:nvSpPr>
        <p:spPr/>
        <p:txBody>
          <a:bodyPr/>
          <a:lstStyle/>
          <a:p>
            <a:r>
              <a:rPr lang="en-US"/>
              <a:t>Problems: e.g. Flowcharts</a:t>
            </a:r>
          </a:p>
        </p:txBody>
      </p:sp>
      <p:sp>
        <p:nvSpPr>
          <p:cNvPr id="5" name="Slide Number Placeholder 4"/>
          <p:cNvSpPr>
            <a:spLocks noGrp="1"/>
          </p:cNvSpPr>
          <p:nvPr>
            <p:ph type="sldNum" sz="quarter" idx="12"/>
          </p:nvPr>
        </p:nvSpPr>
        <p:spPr/>
        <p:txBody>
          <a:bodyPr/>
          <a:lstStyle/>
          <a:p>
            <a:fld id="{030EE116-056E-4288-B7F7-411CB7E437A9}"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custDataLst>
              <p:tags r:id="rId1"/>
            </p:custDataLst>
          </p:nvPr>
        </p:nvSpPr>
        <p:spPr/>
        <p:txBody>
          <a:bodyPr/>
          <a:lstStyle/>
          <a:p>
            <a:r>
              <a:rPr lang="en-US"/>
              <a:t>Non-tree Edges in DFS</a:t>
            </a:r>
          </a:p>
        </p:txBody>
      </p:sp>
      <p:sp>
        <p:nvSpPr>
          <p:cNvPr id="4" name="Slide Number Placeholder 3"/>
          <p:cNvSpPr>
            <a:spLocks noGrp="1"/>
          </p:cNvSpPr>
          <p:nvPr>
            <p:ph type="sldNum" sz="quarter" idx="12"/>
          </p:nvPr>
        </p:nvSpPr>
        <p:spPr/>
        <p:txBody>
          <a:bodyPr/>
          <a:lstStyle/>
          <a:p>
            <a:fld id="{030EE116-056E-4288-B7F7-411CB7E437A9}" type="slidenum">
              <a:rPr lang="en-US" smtClean="0"/>
              <a:pPr/>
              <a:t>40</a:t>
            </a:fld>
            <a:endParaRPr lang="en-US"/>
          </a:p>
        </p:txBody>
      </p:sp>
      <p:sp>
        <p:nvSpPr>
          <p:cNvPr id="55299" name="Rectangle 3"/>
          <p:cNvSpPr>
            <a:spLocks noGrp="1" noChangeArrowheads="1"/>
          </p:cNvSpPr>
          <p:nvPr>
            <p:ph sz="quarter" idx="1"/>
            <p:custDataLst>
              <p:tags r:id="rId2"/>
            </p:custDataLst>
          </p:nvPr>
        </p:nvSpPr>
        <p:spPr/>
        <p:txBody>
          <a:bodyPr>
            <a:normAutofit/>
          </a:bodyPr>
          <a:lstStyle/>
          <a:p>
            <a:r>
              <a:rPr lang="en-US" dirty="0"/>
              <a:t>Question 1: Finding back edges for an undirected graph is not </a:t>
            </a:r>
            <a:r>
              <a:rPr lang="en-US" b="1" dirty="0"/>
              <a:t>quite</a:t>
            </a:r>
            <a:r>
              <a:rPr lang="en-US" dirty="0"/>
              <a:t> this simple:</a:t>
            </a:r>
          </a:p>
          <a:p>
            <a:pPr lvl="1"/>
            <a:r>
              <a:rPr lang="en-US" dirty="0"/>
              <a:t>The parent node of the current node is gray</a:t>
            </a:r>
          </a:p>
          <a:p>
            <a:pPr lvl="1"/>
            <a:r>
              <a:rPr lang="en-US" dirty="0"/>
              <a:t>Not a cycle, is it?  It’s the same edge you just traversed</a:t>
            </a:r>
          </a:p>
          <a:p>
            <a:pPr lvl="1"/>
            <a:r>
              <a:rPr lang="en-US" dirty="0"/>
              <a:t>Question: how would you modify our code to recognize this?</a:t>
            </a:r>
          </a:p>
          <a:p>
            <a:r>
              <a:rPr lang="en-US" dirty="0"/>
              <a:t>Question 2:</a:t>
            </a:r>
          </a:p>
          <a:p>
            <a:pPr lvl="1"/>
            <a:r>
              <a:rPr lang="en-US" dirty="0"/>
              <a:t>In digraph, how could you modify the code to distinguish cross edges from descendant edges?</a:t>
            </a:r>
          </a:p>
          <a:p>
            <a:pPr lvl="1"/>
            <a:r>
              <a:rPr lang="en-US" dirty="0"/>
              <a:t>Hint: need to record the “time” at which a node was discovered (set to “gray”) and finished (set to “black”)</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custDataLst>
              <p:tags r:id="rId1"/>
            </p:custDataLst>
          </p:nvPr>
        </p:nvSpPr>
        <p:spPr/>
        <p:txBody>
          <a:bodyPr/>
          <a:lstStyle/>
          <a:p>
            <a:r>
              <a:rPr lang="en-US"/>
              <a:t>Time Complexity of DFS</a:t>
            </a:r>
          </a:p>
        </p:txBody>
      </p:sp>
      <p:sp>
        <p:nvSpPr>
          <p:cNvPr id="4" name="Slide Number Placeholder 3"/>
          <p:cNvSpPr>
            <a:spLocks noGrp="1"/>
          </p:cNvSpPr>
          <p:nvPr>
            <p:ph type="sldNum" sz="quarter" idx="12"/>
          </p:nvPr>
        </p:nvSpPr>
        <p:spPr/>
        <p:txBody>
          <a:bodyPr/>
          <a:lstStyle/>
          <a:p>
            <a:fld id="{030EE116-056E-4288-B7F7-411CB7E437A9}" type="slidenum">
              <a:rPr lang="en-US" smtClean="0"/>
              <a:pPr/>
              <a:t>41</a:t>
            </a:fld>
            <a:endParaRPr lang="en-US"/>
          </a:p>
        </p:txBody>
      </p:sp>
      <p:sp>
        <p:nvSpPr>
          <p:cNvPr id="56323" name="Rectangle 3"/>
          <p:cNvSpPr>
            <a:spLocks noGrp="1" noChangeArrowheads="1"/>
          </p:cNvSpPr>
          <p:nvPr>
            <p:ph sz="quarter" idx="1"/>
            <p:custDataLst>
              <p:tags r:id="rId2"/>
            </p:custDataLst>
          </p:nvPr>
        </p:nvSpPr>
        <p:spPr/>
        <p:txBody>
          <a:bodyPr>
            <a:normAutofit/>
          </a:bodyPr>
          <a:lstStyle/>
          <a:p>
            <a:pPr>
              <a:lnSpc>
                <a:spcPct val="90000"/>
              </a:lnSpc>
            </a:pPr>
            <a:r>
              <a:rPr lang="en-US" dirty="0"/>
              <a:t>For a digraph having V vertices and E edges</a:t>
            </a:r>
          </a:p>
          <a:p>
            <a:pPr lvl="1">
              <a:lnSpc>
                <a:spcPct val="90000"/>
              </a:lnSpc>
            </a:pPr>
            <a:r>
              <a:rPr lang="en-US" dirty="0"/>
              <a:t>Each edge is processed once in the while loop of </a:t>
            </a:r>
            <a:r>
              <a:rPr lang="en-US" dirty="0" err="1"/>
              <a:t>dfs_recurse</a:t>
            </a:r>
            <a:r>
              <a:rPr lang="en-US" dirty="0"/>
              <a:t>() for a cost of </a:t>
            </a:r>
            <a:r>
              <a:rPr lang="en-US" dirty="0">
                <a:sym typeface="Symbol" pitchFamily="18" charset="2"/>
              </a:rPr>
              <a:t></a:t>
            </a:r>
            <a:r>
              <a:rPr lang="en-US" dirty="0"/>
              <a:t>(E)</a:t>
            </a:r>
          </a:p>
          <a:p>
            <a:pPr lvl="2">
              <a:lnSpc>
                <a:spcPct val="90000"/>
              </a:lnSpc>
            </a:pPr>
            <a:r>
              <a:rPr lang="en-US" dirty="0"/>
              <a:t>Think about adjacency list data structure.</a:t>
            </a:r>
          </a:p>
          <a:p>
            <a:pPr lvl="2">
              <a:lnSpc>
                <a:spcPct val="90000"/>
              </a:lnSpc>
            </a:pPr>
            <a:r>
              <a:rPr lang="en-US" dirty="0"/>
              <a:t>Traverse each list exactly once. (Never back up)</a:t>
            </a:r>
          </a:p>
          <a:p>
            <a:pPr lvl="2">
              <a:lnSpc>
                <a:spcPct val="90000"/>
              </a:lnSpc>
            </a:pPr>
            <a:r>
              <a:rPr lang="en-US" dirty="0"/>
              <a:t>There are a total of 2*E nodes in all the lists</a:t>
            </a:r>
          </a:p>
          <a:p>
            <a:pPr lvl="1">
              <a:lnSpc>
                <a:spcPct val="90000"/>
              </a:lnSpc>
            </a:pPr>
            <a:r>
              <a:rPr lang="en-US" dirty="0"/>
              <a:t>The </a:t>
            </a:r>
            <a:r>
              <a:rPr lang="en-US" dirty="0" err="1"/>
              <a:t>dfs_sweep</a:t>
            </a:r>
            <a:r>
              <a:rPr lang="en-US" dirty="0"/>
              <a:t>() algorithm will do </a:t>
            </a:r>
            <a:r>
              <a:rPr lang="en-US" dirty="0">
                <a:sym typeface="Symbol" pitchFamily="18" charset="2"/>
              </a:rPr>
              <a:t></a:t>
            </a:r>
            <a:r>
              <a:rPr lang="en-US" dirty="0"/>
              <a:t>(V) work even if there are no edges in the graph</a:t>
            </a:r>
          </a:p>
          <a:p>
            <a:pPr lvl="1">
              <a:lnSpc>
                <a:spcPct val="90000"/>
              </a:lnSpc>
            </a:pPr>
            <a:r>
              <a:rPr lang="en-US" dirty="0"/>
              <a:t>Thus over all time-complexity is </a:t>
            </a:r>
            <a:r>
              <a:rPr lang="en-US" dirty="0">
                <a:sym typeface="Symbol" pitchFamily="18" charset="2"/>
              </a:rPr>
              <a:t></a:t>
            </a:r>
            <a:r>
              <a:rPr lang="en-US" dirty="0"/>
              <a:t>(V+E)</a:t>
            </a:r>
          </a:p>
          <a:p>
            <a:pPr lvl="2">
              <a:lnSpc>
                <a:spcPct val="90000"/>
              </a:lnSpc>
            </a:pPr>
            <a:r>
              <a:rPr lang="en-US" dirty="0"/>
              <a:t>Remember: this means the larger of the two values</a:t>
            </a:r>
          </a:p>
          <a:p>
            <a:pPr lvl="2">
              <a:lnSpc>
                <a:spcPct val="90000"/>
              </a:lnSpc>
            </a:pPr>
            <a:r>
              <a:rPr lang="en-US" dirty="0"/>
              <a:t>Note: This is considered “linear” for graphs since there are two size parameters for graphs.</a:t>
            </a:r>
          </a:p>
          <a:p>
            <a:pPr lvl="1">
              <a:lnSpc>
                <a:spcPct val="90000"/>
              </a:lnSpc>
            </a:pPr>
            <a:r>
              <a:rPr lang="en-US" dirty="0"/>
              <a:t>Extra space is used for color array.</a:t>
            </a:r>
          </a:p>
          <a:p>
            <a:pPr lvl="2">
              <a:lnSpc>
                <a:spcPct val="90000"/>
              </a:lnSpc>
            </a:pPr>
            <a:r>
              <a:rPr lang="en-US" dirty="0"/>
              <a:t>Space complexity is </a:t>
            </a:r>
            <a:r>
              <a:rPr lang="en-US" dirty="0">
                <a:sym typeface="Symbol" pitchFamily="18" charset="2"/>
              </a:rPr>
              <a:t></a:t>
            </a:r>
            <a:r>
              <a:rPr lang="en-US" dirty="0"/>
              <a:t>(V)</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State-Space Search</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030EE116-056E-4288-B7F7-411CB7E437A9}"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r>
              <a:rPr lang="en-US" altLang="en-US" sz="2800"/>
              <a:t>State Space Search and Best-First Search</a:t>
            </a:r>
          </a:p>
        </p:txBody>
      </p:sp>
      <p:sp>
        <p:nvSpPr>
          <p:cNvPr id="39938" name="Rectangle 3"/>
          <p:cNvSpPr>
            <a:spLocks noGrp="1" noChangeArrowheads="1"/>
          </p:cNvSpPr>
          <p:nvPr>
            <p:ph type="body" idx="1"/>
          </p:nvPr>
        </p:nvSpPr>
        <p:spPr/>
        <p:txBody>
          <a:bodyPr/>
          <a:lstStyle/>
          <a:p>
            <a:pPr>
              <a:lnSpc>
                <a:spcPct val="90000"/>
              </a:lnSpc>
            </a:pPr>
            <a:r>
              <a:rPr lang="en-US" altLang="en-US" dirty="0"/>
              <a:t>State-space Search</a:t>
            </a:r>
          </a:p>
          <a:p>
            <a:pPr lvl="1">
              <a:lnSpc>
                <a:spcPct val="90000"/>
              </a:lnSpc>
            </a:pPr>
            <a:r>
              <a:rPr lang="en-US" altLang="en-US" dirty="0"/>
              <a:t>Given a start-state and a goal-state</a:t>
            </a:r>
          </a:p>
          <a:p>
            <a:pPr lvl="1">
              <a:lnSpc>
                <a:spcPct val="90000"/>
              </a:lnSpc>
            </a:pPr>
            <a:r>
              <a:rPr lang="en-US" altLang="en-US" dirty="0"/>
              <a:t>Generate new states that can be </a:t>
            </a:r>
            <a:r>
              <a:rPr lang="ja-JP" altLang="en-US" dirty="0"/>
              <a:t>“</a:t>
            </a:r>
            <a:r>
              <a:rPr lang="en-US" altLang="ja-JP" dirty="0"/>
              <a:t>visited</a:t>
            </a:r>
            <a:r>
              <a:rPr lang="ja-JP" altLang="en-US" dirty="0"/>
              <a:t>”</a:t>
            </a:r>
            <a:r>
              <a:rPr lang="en-US" altLang="ja-JP" dirty="0"/>
              <a:t> from the current state</a:t>
            </a:r>
          </a:p>
          <a:p>
            <a:pPr lvl="1">
              <a:lnSpc>
                <a:spcPct val="90000"/>
              </a:lnSpc>
            </a:pPr>
            <a:r>
              <a:rPr lang="en-US" altLang="en-US" dirty="0"/>
              <a:t>Choose (somehow) which state to go to next</a:t>
            </a:r>
          </a:p>
          <a:p>
            <a:pPr lvl="1">
              <a:lnSpc>
                <a:spcPct val="90000"/>
              </a:lnSpc>
            </a:pPr>
            <a:r>
              <a:rPr lang="en-US" altLang="en-US" dirty="0"/>
              <a:t>Stop when you reach the goal (or exhaust all possible states)</a:t>
            </a:r>
          </a:p>
          <a:p>
            <a:pPr>
              <a:lnSpc>
                <a:spcPct val="90000"/>
              </a:lnSpc>
            </a:pPr>
            <a:endParaRPr lang="en-US" altLang="en-US" dirty="0"/>
          </a:p>
          <a:p>
            <a:pPr>
              <a:lnSpc>
                <a:spcPct val="90000"/>
              </a:lnSpc>
            </a:pPr>
            <a:r>
              <a:rPr lang="en-US" altLang="en-US" dirty="0"/>
              <a:t>Very useful for many problems in Artificial Intelligence</a:t>
            </a:r>
          </a:p>
          <a:p>
            <a:pPr lvl="1">
              <a:lnSpc>
                <a:spcPct val="90000"/>
              </a:lnSpc>
            </a:pPr>
            <a:r>
              <a:rPr lang="en-US" altLang="en-US" dirty="0"/>
              <a:t>Puzzles, games</a:t>
            </a:r>
          </a:p>
          <a:p>
            <a:pPr lvl="1">
              <a:lnSpc>
                <a:spcPct val="90000"/>
              </a:lnSpc>
            </a:pPr>
            <a:r>
              <a:rPr lang="en-US" altLang="en-US" dirty="0"/>
              <a:t>Expert systems</a:t>
            </a:r>
          </a:p>
          <a:p>
            <a:pPr lvl="1">
              <a:lnSpc>
                <a:spcPct val="90000"/>
              </a:lnSpc>
            </a:pPr>
            <a:r>
              <a:rPr lang="en-US" altLang="en-US" dirty="0"/>
              <a:t>Theorem </a:t>
            </a:r>
            <a:r>
              <a:rPr lang="en-US" altLang="en-US" dirty="0" err="1"/>
              <a:t>provers</a:t>
            </a:r>
            <a:endParaRPr lang="en-US" altLang="en-US" dirty="0"/>
          </a:p>
          <a:p>
            <a:pPr lvl="1">
              <a:lnSpc>
                <a:spcPct val="90000"/>
              </a:lnSpc>
            </a:pPr>
            <a:r>
              <a:rPr lang="en-US" altLang="en-US" dirty="0"/>
              <a:t>Etc.</a:t>
            </a:r>
          </a:p>
        </p:txBody>
      </p:sp>
    </p:spTree>
    <p:extLst>
      <p:ext uri="{BB962C8B-B14F-4D97-AF65-F5344CB8AC3E}">
        <p14:creationId xmlns:p14="http://schemas.microsoft.com/office/powerpoint/2010/main" val="10191825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p:txBody>
          <a:bodyPr/>
          <a:lstStyle/>
          <a:p>
            <a:r>
              <a:rPr lang="en-US" altLang="en-US"/>
              <a:t>Heuristic Search</a:t>
            </a:r>
          </a:p>
        </p:txBody>
      </p:sp>
      <p:sp>
        <p:nvSpPr>
          <p:cNvPr id="41986" name="Rectangle 3"/>
          <p:cNvSpPr>
            <a:spLocks noGrp="1" noChangeArrowheads="1"/>
          </p:cNvSpPr>
          <p:nvPr>
            <p:ph type="body" idx="1"/>
          </p:nvPr>
        </p:nvSpPr>
        <p:spPr>
          <a:xfrm>
            <a:off x="457200" y="1371600"/>
            <a:ext cx="8229600" cy="5181600"/>
          </a:xfrm>
        </p:spPr>
        <p:txBody>
          <a:bodyPr>
            <a:normAutofit/>
          </a:bodyPr>
          <a:lstStyle/>
          <a:p>
            <a:r>
              <a:rPr lang="en-US" altLang="en-US" dirty="0"/>
              <a:t>We could use BFS or DFS on such problems</a:t>
            </a:r>
          </a:p>
          <a:p>
            <a:endParaRPr lang="en-US" altLang="en-US" u="sng" dirty="0"/>
          </a:p>
          <a:p>
            <a:r>
              <a:rPr lang="en-US" altLang="en-US" u="sng" dirty="0"/>
              <a:t>Best</a:t>
            </a:r>
            <a:r>
              <a:rPr lang="en-US" altLang="en-US" dirty="0"/>
              <a:t>-first Search strategy</a:t>
            </a:r>
          </a:p>
          <a:p>
            <a:pPr lvl="1"/>
            <a:r>
              <a:rPr lang="en-US" altLang="en-US" dirty="0"/>
              <a:t>Like BFS but use a priority queue and visit the state that has the highest heuristic score </a:t>
            </a:r>
            <a:r>
              <a:rPr lang="en-US" altLang="en-US" i="1" dirty="0"/>
              <a:t>f(n)</a:t>
            </a:r>
          </a:p>
          <a:p>
            <a:pPr lvl="1"/>
            <a:r>
              <a:rPr lang="en-US" altLang="en-US" b="1" dirty="0"/>
              <a:t>Open states:</a:t>
            </a:r>
            <a:r>
              <a:rPr lang="en-US" altLang="en-US" dirty="0"/>
              <a:t>  a list of states that could be chosen next (i.e. they</a:t>
            </a:r>
            <a:r>
              <a:rPr lang="fr-FR" altLang="ja-JP" dirty="0"/>
              <a:t>’</a:t>
            </a:r>
            <a:r>
              <a:rPr lang="en-US" altLang="ja-JP" dirty="0"/>
              <a:t>re in the </a:t>
            </a:r>
            <a:r>
              <a:rPr lang="en-US" altLang="ja-JP" dirty="0" err="1"/>
              <a:t>PQueue</a:t>
            </a:r>
            <a:r>
              <a:rPr lang="en-US" altLang="ja-JP" dirty="0"/>
              <a:t>)</a:t>
            </a:r>
          </a:p>
          <a:p>
            <a:pPr lvl="1"/>
            <a:r>
              <a:rPr lang="en-US" altLang="en-US" b="1" dirty="0"/>
              <a:t>Closed states:  </a:t>
            </a:r>
            <a:r>
              <a:rPr lang="en-US" altLang="en-US" dirty="0"/>
              <a:t>a list of states we</a:t>
            </a:r>
            <a:r>
              <a:rPr lang="fr-FR" altLang="en-US" dirty="0"/>
              <a:t>’</a:t>
            </a:r>
            <a:r>
              <a:rPr lang="fr-FR" altLang="ja-JP" dirty="0" err="1"/>
              <a:t>ve</a:t>
            </a:r>
            <a:r>
              <a:rPr lang="en-US" altLang="ja-JP" dirty="0"/>
              <a:t> already visited (i.e. they</a:t>
            </a:r>
            <a:r>
              <a:rPr lang="fr-FR" altLang="ja-JP" dirty="0"/>
              <a:t>’</a:t>
            </a:r>
            <a:r>
              <a:rPr lang="en-US" altLang="ja-JP" dirty="0"/>
              <a:t>re in the tree)</a:t>
            </a:r>
            <a:endParaRPr lang="en-US" altLang="en-US" dirty="0"/>
          </a:p>
        </p:txBody>
      </p:sp>
    </p:spTree>
    <p:extLst>
      <p:ext uri="{BB962C8B-B14F-4D97-AF65-F5344CB8AC3E}">
        <p14:creationId xmlns:p14="http://schemas.microsoft.com/office/powerpoint/2010/main" val="11424616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p:txBody>
          <a:bodyPr/>
          <a:lstStyle/>
          <a:p>
            <a:r>
              <a:rPr lang="en-US" altLang="en-US"/>
              <a:t>Best-First Strategy</a:t>
            </a:r>
          </a:p>
        </p:txBody>
      </p:sp>
      <p:sp>
        <p:nvSpPr>
          <p:cNvPr id="44034" name="Rectangle 3"/>
          <p:cNvSpPr>
            <a:spLocks noGrp="1" noChangeArrowheads="1"/>
          </p:cNvSpPr>
          <p:nvPr>
            <p:ph type="body" idx="1"/>
          </p:nvPr>
        </p:nvSpPr>
        <p:spPr/>
        <p:txBody>
          <a:bodyPr>
            <a:normAutofit lnSpcReduction="10000"/>
          </a:bodyPr>
          <a:lstStyle/>
          <a:p>
            <a:pPr algn="l"/>
            <a:r>
              <a:rPr lang="en-US" altLang="en-US" dirty="0"/>
              <a:t>The strategy:</a:t>
            </a:r>
            <a:br>
              <a:rPr lang="en-US" altLang="en-US" dirty="0"/>
            </a:br>
            <a:endParaRPr lang="en-US" altLang="en-US" dirty="0"/>
          </a:p>
          <a:p>
            <a:pPr lvl="1"/>
            <a:r>
              <a:rPr lang="en-US" altLang="en-US" dirty="0"/>
              <a:t>While there are open states in the </a:t>
            </a:r>
            <a:r>
              <a:rPr lang="en-US" altLang="en-US" dirty="0" err="1"/>
              <a:t>PQueue</a:t>
            </a:r>
            <a:endParaRPr lang="en-US" altLang="en-US" dirty="0"/>
          </a:p>
          <a:p>
            <a:pPr lvl="2"/>
            <a:r>
              <a:rPr lang="en-US" altLang="en-US" dirty="0"/>
              <a:t>current = </a:t>
            </a:r>
            <a:r>
              <a:rPr lang="en-US" altLang="en-US" dirty="0" err="1"/>
              <a:t>PQueue.next</a:t>
            </a:r>
            <a:r>
              <a:rPr lang="en-US" altLang="en-US" dirty="0"/>
              <a:t>();</a:t>
            </a:r>
          </a:p>
          <a:p>
            <a:pPr lvl="2"/>
            <a:r>
              <a:rPr lang="en-US" altLang="en-US" dirty="0"/>
              <a:t>Put current on the closed list.</a:t>
            </a:r>
          </a:p>
          <a:p>
            <a:pPr lvl="2"/>
            <a:r>
              <a:rPr lang="en-US" altLang="en-US" dirty="0"/>
              <a:t>If current is the goal, we</a:t>
            </a:r>
            <a:r>
              <a:rPr lang="fr-FR" altLang="ja-JP" dirty="0"/>
              <a:t>’</a:t>
            </a:r>
            <a:r>
              <a:rPr lang="en-US" altLang="ja-JP" dirty="0"/>
              <a:t>re done</a:t>
            </a:r>
          </a:p>
          <a:p>
            <a:pPr lvl="2"/>
            <a:r>
              <a:rPr lang="en-US" altLang="en-US" dirty="0"/>
              <a:t>For each state s that can be generated from current</a:t>
            </a:r>
          </a:p>
          <a:p>
            <a:pPr lvl="3"/>
            <a:r>
              <a:rPr lang="en-US" altLang="en-US" dirty="0"/>
              <a:t>If s is on the closed list, ignore it.  Otherwise…</a:t>
            </a:r>
          </a:p>
          <a:p>
            <a:pPr lvl="3"/>
            <a:r>
              <a:rPr lang="en-US" altLang="en-US" dirty="0"/>
              <a:t>Calculate its score f(s)</a:t>
            </a:r>
          </a:p>
          <a:p>
            <a:pPr lvl="3"/>
            <a:r>
              <a:rPr lang="en-US" altLang="en-US" dirty="0"/>
              <a:t>Store (s, f(s)) in the </a:t>
            </a:r>
            <a:r>
              <a:rPr lang="en-US" altLang="en-US" dirty="0" err="1"/>
              <a:t>PQueue</a:t>
            </a:r>
            <a:endParaRPr lang="en-US" altLang="en-US" dirty="0"/>
          </a:p>
          <a:p>
            <a:pPr lvl="2"/>
            <a:r>
              <a:rPr lang="en-US" altLang="en-US" dirty="0"/>
              <a:t>End for</a:t>
            </a:r>
          </a:p>
          <a:p>
            <a:pPr lvl="1"/>
            <a:r>
              <a:rPr lang="en-US" altLang="en-US" dirty="0"/>
              <a:t>End while</a:t>
            </a:r>
          </a:p>
          <a:p>
            <a:pPr lvl="1"/>
            <a:endParaRPr lang="en-US" altLang="en-US" dirty="0"/>
          </a:p>
          <a:p>
            <a:pPr lvl="1"/>
            <a:r>
              <a:rPr lang="en-US" altLang="en-US" dirty="0"/>
              <a:t>Usually, f(s) score here is distance to goal (or estimate of this)</a:t>
            </a:r>
          </a:p>
        </p:txBody>
      </p:sp>
    </p:spTree>
    <p:extLst>
      <p:ext uri="{BB962C8B-B14F-4D97-AF65-F5344CB8AC3E}">
        <p14:creationId xmlns:p14="http://schemas.microsoft.com/office/powerpoint/2010/main" val="9056831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p:txBody>
          <a:bodyPr/>
          <a:lstStyle/>
          <a:p>
            <a:r>
              <a:rPr lang="en-US" altLang="en-US"/>
              <a:t>Example:  The 8-puzzle</a:t>
            </a:r>
          </a:p>
        </p:txBody>
      </p:sp>
      <p:sp>
        <p:nvSpPr>
          <p:cNvPr id="46082" name="Rectangle 3"/>
          <p:cNvSpPr>
            <a:spLocks noGrp="1" noChangeArrowheads="1"/>
          </p:cNvSpPr>
          <p:nvPr>
            <p:ph type="body" idx="1"/>
          </p:nvPr>
        </p:nvSpPr>
        <p:spPr/>
        <p:txBody>
          <a:bodyPr/>
          <a:lstStyle/>
          <a:p>
            <a:r>
              <a:rPr lang="en-US" altLang="en-US"/>
              <a:t>8 numbered tiles in a 3x3 frame</a:t>
            </a:r>
          </a:p>
          <a:p>
            <a:r>
              <a:rPr lang="en-US" altLang="en-US"/>
              <a:t>Repeatedly slide a tile into the </a:t>
            </a:r>
            <a:r>
              <a:rPr lang="ja-JP" altLang="en-US"/>
              <a:t>“</a:t>
            </a:r>
            <a:r>
              <a:rPr lang="en-US" altLang="ja-JP"/>
              <a:t>blank</a:t>
            </a:r>
            <a:r>
              <a:rPr lang="ja-JP" altLang="en-US"/>
              <a:t>”</a:t>
            </a:r>
            <a:r>
              <a:rPr lang="en-US" altLang="ja-JP"/>
              <a:t> position to reach some goal configuration</a:t>
            </a:r>
          </a:p>
          <a:p>
            <a:r>
              <a:rPr lang="en-US" altLang="en-US"/>
              <a:t>Given a current state, generating child-states means seeing what moves are possible</a:t>
            </a:r>
          </a:p>
          <a:p>
            <a:endParaRPr lang="en-US" altLang="en-US"/>
          </a:p>
          <a:p>
            <a:r>
              <a:rPr lang="en-US" altLang="en-US"/>
              <a:t>See following slides.</a:t>
            </a:r>
          </a:p>
          <a:p>
            <a:r>
              <a:rPr lang="en-US" altLang="en-US"/>
              <a:t>Note:  There</a:t>
            </a:r>
            <a:r>
              <a:rPr lang="fr-FR" altLang="ja-JP"/>
              <a:t>’</a:t>
            </a:r>
            <a:r>
              <a:rPr lang="en-US" altLang="ja-JP"/>
              <a:t>s also a 15-puzzle with a 4x4 frame</a:t>
            </a:r>
            <a:endParaRPr lang="en-US" altLang="en-US"/>
          </a:p>
        </p:txBody>
      </p:sp>
    </p:spTree>
    <p:extLst>
      <p:ext uri="{BB962C8B-B14F-4D97-AF65-F5344CB8AC3E}">
        <p14:creationId xmlns:p14="http://schemas.microsoft.com/office/powerpoint/2010/main" val="28179247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29" name="Title 1"/>
          <p:cNvSpPr>
            <a:spLocks noGrp="1"/>
          </p:cNvSpPr>
          <p:nvPr>
            <p:ph type="title"/>
          </p:nvPr>
        </p:nvSpPr>
        <p:spPr>
          <a:xfrm>
            <a:off x="457200" y="274638"/>
            <a:ext cx="8229600" cy="563562"/>
          </a:xfrm>
        </p:spPr>
        <p:txBody>
          <a:bodyPr>
            <a:normAutofit fontScale="90000"/>
          </a:bodyPr>
          <a:lstStyle/>
          <a:p>
            <a:r>
              <a:rPr lang="en-US" altLang="en-US">
                <a:latin typeface="Calibri" panose="020F0502020204030204" pitchFamily="34" charset="0"/>
              </a:rPr>
              <a:t>Example: 8-Puzzle</a:t>
            </a:r>
          </a:p>
        </p:txBody>
      </p:sp>
      <p:sp>
        <p:nvSpPr>
          <p:cNvPr id="48130" name="Content Placeholder 2"/>
          <p:cNvSpPr>
            <a:spLocks noGrp="1"/>
          </p:cNvSpPr>
          <p:nvPr>
            <p:ph idx="1"/>
          </p:nvPr>
        </p:nvSpPr>
        <p:spPr/>
        <p:txBody>
          <a:bodyPr/>
          <a:lstStyle/>
          <a:p>
            <a:r>
              <a:rPr lang="en-US" altLang="en-US" dirty="0">
                <a:latin typeface="Calibri" panose="020F0502020204030204" pitchFamily="34" charset="0"/>
              </a:rPr>
              <a:t>8 numbered tiles in a 3x3 grid</a:t>
            </a:r>
          </a:p>
          <a:p>
            <a:r>
              <a:rPr lang="en-US" altLang="en-US" dirty="0">
                <a:latin typeface="Calibri" panose="020F0502020204030204" pitchFamily="34" charset="0"/>
              </a:rPr>
              <a:t>Repeatedly slide tiles into </a:t>
            </a:r>
            <a:r>
              <a:rPr lang="ja-JP" altLang="en-US" dirty="0">
                <a:latin typeface="Calibri" panose="020F0502020204030204" pitchFamily="34" charset="0"/>
              </a:rPr>
              <a:t>“</a:t>
            </a:r>
            <a:r>
              <a:rPr lang="en-US" altLang="ja-JP" dirty="0">
                <a:latin typeface="Calibri" panose="020F0502020204030204" pitchFamily="34" charset="0"/>
              </a:rPr>
              <a:t>blank</a:t>
            </a:r>
            <a:r>
              <a:rPr lang="ja-JP" altLang="en-US" dirty="0">
                <a:latin typeface="Calibri" panose="020F0502020204030204" pitchFamily="34" charset="0"/>
              </a:rPr>
              <a:t>”</a:t>
            </a:r>
            <a:r>
              <a:rPr lang="en-US" altLang="ja-JP" dirty="0">
                <a:latin typeface="Calibri" panose="020F0502020204030204" pitchFamily="34" charset="0"/>
              </a:rPr>
              <a:t> position until goal state is reached</a:t>
            </a:r>
          </a:p>
          <a:p>
            <a:endParaRPr lang="en-US" altLang="en-US" dirty="0">
              <a:latin typeface="Calibri" panose="020F0502020204030204" pitchFamily="34" charset="0"/>
            </a:endParaRPr>
          </a:p>
          <a:p>
            <a:endParaRPr lang="en-US" altLang="en-US" dirty="0">
              <a:latin typeface="Calibri" panose="020F0502020204030204" pitchFamily="34" charset="0"/>
            </a:endParaRPr>
          </a:p>
          <a:p>
            <a:endParaRPr lang="en-US" altLang="en-US" dirty="0">
              <a:latin typeface="Calibri" panose="020F0502020204030204" pitchFamily="34" charset="0"/>
            </a:endParaRPr>
          </a:p>
          <a:p>
            <a:endParaRPr lang="en-US" altLang="en-US" dirty="0">
              <a:latin typeface="Calibri" panose="020F0502020204030204" pitchFamily="34" charset="0"/>
            </a:endParaRPr>
          </a:p>
          <a:p>
            <a:endParaRPr lang="en-US" altLang="en-US" dirty="0">
              <a:latin typeface="Calibri" panose="020F0502020204030204" pitchFamily="34" charset="0"/>
            </a:endParaRPr>
          </a:p>
          <a:p>
            <a:r>
              <a:rPr lang="en-US" altLang="en-US" dirty="0">
                <a:latin typeface="Calibri" panose="020F0502020204030204" pitchFamily="34" charset="0"/>
              </a:rPr>
              <a:t>Possible moves (in terms of </a:t>
            </a:r>
            <a:r>
              <a:rPr lang="ja-JP" altLang="en-US" dirty="0">
                <a:latin typeface="Calibri" panose="020F0502020204030204" pitchFamily="34" charset="0"/>
              </a:rPr>
              <a:t>“</a:t>
            </a:r>
            <a:r>
              <a:rPr lang="en-US" altLang="ja-JP" dirty="0">
                <a:latin typeface="Calibri" panose="020F0502020204030204" pitchFamily="34" charset="0"/>
              </a:rPr>
              <a:t>blank</a:t>
            </a:r>
            <a:r>
              <a:rPr lang="ja-JP" altLang="en-US" dirty="0">
                <a:latin typeface="Calibri" panose="020F0502020204030204" pitchFamily="34" charset="0"/>
              </a:rPr>
              <a:t>”</a:t>
            </a:r>
            <a:r>
              <a:rPr lang="en-US" altLang="ja-JP" dirty="0">
                <a:latin typeface="Calibri" panose="020F0502020204030204" pitchFamily="34" charset="0"/>
              </a:rPr>
              <a:t> space): UP, DOWN, LEFT, RIGHT</a:t>
            </a:r>
            <a:endParaRPr lang="en-US" altLang="en-US" dirty="0">
              <a:latin typeface="Calibri" panose="020F0502020204030204" pitchFamily="34" charset="0"/>
            </a:endParaRPr>
          </a:p>
        </p:txBody>
      </p:sp>
      <p:pic>
        <p:nvPicPr>
          <p:cNvPr id="48131"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2912745"/>
            <a:ext cx="1219200" cy="1171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8132"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2880995"/>
            <a:ext cx="1219200" cy="1203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8133" name="TextBox 5"/>
          <p:cNvSpPr txBox="1">
            <a:spLocks noChangeArrowheads="1"/>
          </p:cNvSpPr>
          <p:nvPr/>
        </p:nvSpPr>
        <p:spPr bwMode="auto">
          <a:xfrm>
            <a:off x="1947863" y="4179888"/>
            <a:ext cx="1223962"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r>
              <a:rPr lang="en-US" altLang="en-US">
                <a:latin typeface="Calibri" panose="020F0502020204030204" pitchFamily="34" charset="0"/>
              </a:rPr>
              <a:t>Initial state</a:t>
            </a:r>
          </a:p>
        </p:txBody>
      </p:sp>
      <p:sp>
        <p:nvSpPr>
          <p:cNvPr id="48134" name="TextBox 6"/>
          <p:cNvSpPr txBox="1">
            <a:spLocks noChangeArrowheads="1"/>
          </p:cNvSpPr>
          <p:nvPr/>
        </p:nvSpPr>
        <p:spPr bwMode="auto">
          <a:xfrm>
            <a:off x="3824288" y="4202113"/>
            <a:ext cx="1128712"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r>
              <a:rPr lang="en-US" altLang="en-US">
                <a:latin typeface="Calibri" panose="020F0502020204030204" pitchFamily="34" charset="0"/>
              </a:rPr>
              <a:t>Goal state</a:t>
            </a:r>
          </a:p>
        </p:txBody>
      </p:sp>
    </p:spTree>
    <p:extLst>
      <p:ext uri="{BB962C8B-B14F-4D97-AF65-F5344CB8AC3E}">
        <p14:creationId xmlns:p14="http://schemas.microsoft.com/office/powerpoint/2010/main" val="24842107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7" name="Title 1"/>
          <p:cNvSpPr>
            <a:spLocks noGrp="1"/>
          </p:cNvSpPr>
          <p:nvPr>
            <p:ph type="title"/>
          </p:nvPr>
        </p:nvSpPr>
        <p:spPr>
          <a:xfrm>
            <a:off x="457200" y="274638"/>
            <a:ext cx="8229600" cy="563562"/>
          </a:xfrm>
        </p:spPr>
        <p:txBody>
          <a:bodyPr>
            <a:normAutofit fontScale="90000"/>
          </a:bodyPr>
          <a:lstStyle/>
          <a:p>
            <a:r>
              <a:rPr lang="en-US" altLang="en-US">
                <a:latin typeface="Calibri" panose="020F0502020204030204" pitchFamily="34" charset="0"/>
              </a:rPr>
              <a:t>Successors of Initial State</a:t>
            </a:r>
          </a:p>
        </p:txBody>
      </p:sp>
      <p:sp>
        <p:nvSpPr>
          <p:cNvPr id="50178" name="Content Placeholder 4"/>
          <p:cNvSpPr>
            <a:spLocks noGrp="1"/>
          </p:cNvSpPr>
          <p:nvPr>
            <p:ph idx="1"/>
          </p:nvPr>
        </p:nvSpPr>
        <p:spPr/>
        <p:txBody>
          <a:bodyPr/>
          <a:lstStyle/>
          <a:p>
            <a:endParaRPr lang="en-US" altLang="en-US">
              <a:latin typeface="Calibri" panose="020F0502020204030204" pitchFamily="34" charset="0"/>
            </a:endParaRPr>
          </a:p>
          <a:p>
            <a:endParaRPr lang="en-US" altLang="en-US">
              <a:latin typeface="Calibri" panose="020F0502020204030204" pitchFamily="34" charset="0"/>
            </a:endParaRPr>
          </a:p>
          <a:p>
            <a:endParaRPr lang="en-US" altLang="en-US">
              <a:latin typeface="Calibri" panose="020F0502020204030204" pitchFamily="34" charset="0"/>
            </a:endParaRPr>
          </a:p>
          <a:p>
            <a:endParaRPr lang="en-US" altLang="en-US">
              <a:latin typeface="Calibri" panose="020F0502020204030204" pitchFamily="34" charset="0"/>
            </a:endParaRPr>
          </a:p>
          <a:p>
            <a:endParaRPr lang="en-US" altLang="en-US">
              <a:latin typeface="Calibri" panose="020F0502020204030204" pitchFamily="34" charset="0"/>
            </a:endParaRPr>
          </a:p>
          <a:p>
            <a:endParaRPr lang="en-US" altLang="en-US">
              <a:latin typeface="Calibri" panose="020F0502020204030204" pitchFamily="34" charset="0"/>
            </a:endParaRPr>
          </a:p>
          <a:p>
            <a:r>
              <a:rPr lang="en-US" altLang="en-US">
                <a:latin typeface="Calibri" panose="020F0502020204030204" pitchFamily="34" charset="0"/>
              </a:rPr>
              <a:t>Move blank LEFT, UP, or RIGHT</a:t>
            </a:r>
          </a:p>
        </p:txBody>
      </p:sp>
      <p:pic>
        <p:nvPicPr>
          <p:cNvPr id="50179"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447800"/>
            <a:ext cx="5334000" cy="3578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399604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2225"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33463" y="1295400"/>
            <a:ext cx="7077075" cy="4981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2226" name="TextBox 1"/>
          <p:cNvSpPr txBox="1">
            <a:spLocks noChangeArrowheads="1"/>
          </p:cNvSpPr>
          <p:nvPr/>
        </p:nvSpPr>
        <p:spPr bwMode="auto">
          <a:xfrm>
            <a:off x="381000" y="228600"/>
            <a:ext cx="7696200"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r>
              <a:rPr lang="en-US" altLang="en-US" sz="3200" b="1">
                <a:latin typeface="Tahoma" panose="020B0604030504040204" pitchFamily="34" charset="0"/>
                <a:cs typeface="Tahoma" panose="020B0604030504040204" pitchFamily="34" charset="0"/>
              </a:rPr>
              <a:t>First two-levels of Search Tree</a:t>
            </a:r>
          </a:p>
        </p:txBody>
      </p:sp>
    </p:spTree>
    <p:extLst>
      <p:ext uri="{BB962C8B-B14F-4D97-AF65-F5344CB8AC3E}">
        <p14:creationId xmlns:p14="http://schemas.microsoft.com/office/powerpoint/2010/main" val="227038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4" descr="fig 7"/>
          <p:cNvPicPr>
            <a:picLocks noChangeAspect="1" noChangeArrowheads="1"/>
          </p:cNvPicPr>
          <p:nvPr>
            <p:custDataLst>
              <p:tags r:id="rId1"/>
            </p:custDataLst>
          </p:nvPr>
        </p:nvPicPr>
        <p:blipFill>
          <a:blip r:embed="rId4"/>
          <a:stretch>
            <a:fillRect/>
          </a:stretch>
        </p:blipFill>
        <p:spPr>
          <a:xfrm>
            <a:off x="457200" y="1714519"/>
            <a:ext cx="8229600" cy="4297324"/>
          </a:xfrm>
          <a:prstGeom prst="rect">
            <a:avLst/>
          </a:prstGeom>
        </p:spPr>
      </p:pic>
      <p:sp>
        <p:nvSpPr>
          <p:cNvPr id="18434" name="Rectangle 2"/>
          <p:cNvSpPr>
            <a:spLocks noGrp="1" noChangeArrowheads="1"/>
          </p:cNvSpPr>
          <p:nvPr>
            <p:ph type="title"/>
            <p:custDataLst>
              <p:tags r:id="rId2"/>
            </p:custDataLst>
          </p:nvPr>
        </p:nvSpPr>
        <p:spPr/>
        <p:txBody>
          <a:bodyPr/>
          <a:lstStyle/>
          <a:p>
            <a:r>
              <a:rPr lang="en-US"/>
              <a:t>Problems: e.g. Binary relation</a:t>
            </a:r>
          </a:p>
        </p:txBody>
      </p:sp>
      <p:sp>
        <p:nvSpPr>
          <p:cNvPr id="12" name="Slide Number Placeholder 11"/>
          <p:cNvSpPr>
            <a:spLocks noGrp="1"/>
          </p:cNvSpPr>
          <p:nvPr>
            <p:ph type="sldNum" sz="quarter" idx="12"/>
          </p:nvPr>
        </p:nvSpPr>
        <p:spPr/>
        <p:txBody>
          <a:bodyPr/>
          <a:lstStyle/>
          <a:p>
            <a:fld id="{030EE116-056E-4288-B7F7-411CB7E437A9}" type="slidenum">
              <a:rPr lang="en-US" smtClean="0"/>
              <a:pPr/>
              <a:t>5</a:t>
            </a:fld>
            <a:endParaRPr lang="en-US"/>
          </a:p>
        </p:txBody>
      </p:sp>
      <p:sp>
        <p:nvSpPr>
          <p:cNvPr id="9" name="Content Placeholder 8"/>
          <p:cNvSpPr>
            <a:spLocks noGrp="1"/>
          </p:cNvSpPr>
          <p:nvPr>
            <p:ph sz="quarter" idx="1"/>
          </p:nvPr>
        </p:nvSpPr>
        <p:spPr/>
        <p:txBody>
          <a:bodyPr/>
          <a:lstStyle/>
          <a:p>
            <a:r>
              <a:rPr lang="en-US"/>
              <a:t>x is a proper factor of y</a:t>
            </a:r>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4273" name="Picture 4" descr="8puzz-bf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04800"/>
            <a:ext cx="7605713" cy="6362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7841865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Title 1"/>
          <p:cNvSpPr>
            <a:spLocks noGrp="1"/>
          </p:cNvSpPr>
          <p:nvPr>
            <p:ph type="title"/>
          </p:nvPr>
        </p:nvSpPr>
        <p:spPr>
          <a:xfrm>
            <a:off x="457200" y="274638"/>
            <a:ext cx="8229600" cy="487362"/>
          </a:xfrm>
        </p:spPr>
        <p:txBody>
          <a:bodyPr>
            <a:normAutofit fontScale="90000"/>
          </a:bodyPr>
          <a:lstStyle/>
          <a:p>
            <a:pPr algn="l"/>
            <a:r>
              <a:rPr lang="en-US" altLang="en-US" sz="3200" b="1">
                <a:latin typeface="Tahoma" panose="020B0604030504040204" pitchFamily="34" charset="0"/>
                <a:cs typeface="Tahoma" panose="020B0604030504040204" pitchFamily="34" charset="0"/>
              </a:rPr>
              <a:t>Heuristic</a:t>
            </a:r>
          </a:p>
        </p:txBody>
      </p:sp>
      <p:sp>
        <p:nvSpPr>
          <p:cNvPr id="56322" name="Content Placeholder 2"/>
          <p:cNvSpPr>
            <a:spLocks noGrp="1"/>
          </p:cNvSpPr>
          <p:nvPr>
            <p:ph idx="1"/>
          </p:nvPr>
        </p:nvSpPr>
        <p:spPr>
          <a:xfrm>
            <a:off x="457200" y="1371600"/>
            <a:ext cx="8229600" cy="5334000"/>
          </a:xfrm>
        </p:spPr>
        <p:txBody>
          <a:bodyPr>
            <a:normAutofit lnSpcReduction="10000"/>
          </a:bodyPr>
          <a:lstStyle/>
          <a:p>
            <a:r>
              <a:rPr lang="en-US" altLang="en-US" dirty="0">
                <a:latin typeface="Calibri" panose="020F0502020204030204" pitchFamily="34" charset="0"/>
              </a:rPr>
              <a:t>A function that evaluates each state in the state space</a:t>
            </a:r>
          </a:p>
          <a:p>
            <a:endParaRPr lang="en-US" altLang="en-US" dirty="0">
              <a:latin typeface="Calibri" panose="020F0502020204030204" pitchFamily="34" charset="0"/>
            </a:endParaRPr>
          </a:p>
          <a:p>
            <a:r>
              <a:rPr lang="en-US" altLang="en-US" dirty="0">
                <a:latin typeface="Calibri" panose="020F0502020204030204" pitchFamily="34" charset="0"/>
              </a:rPr>
              <a:t>Used to determine which open state is “best”</a:t>
            </a:r>
            <a:endParaRPr lang="en-US" altLang="ja-JP" dirty="0">
              <a:latin typeface="Calibri" panose="020F0502020204030204" pitchFamily="34" charset="0"/>
            </a:endParaRPr>
          </a:p>
          <a:p>
            <a:pPr lvl="1"/>
            <a:r>
              <a:rPr lang="en-US" altLang="en-US" dirty="0">
                <a:latin typeface="Calibri" panose="020F0502020204030204" pitchFamily="34" charset="0"/>
              </a:rPr>
              <a:t>Could give an estimate of the number of moves needed to reach the goal state</a:t>
            </a:r>
          </a:p>
          <a:p>
            <a:endParaRPr lang="en-US" altLang="en-US" dirty="0">
              <a:latin typeface="Calibri" panose="020F0502020204030204" pitchFamily="34" charset="0"/>
            </a:endParaRPr>
          </a:p>
          <a:p>
            <a:r>
              <a:rPr lang="en-US" altLang="en-US" dirty="0">
                <a:latin typeface="Calibri" panose="020F0502020204030204" pitchFamily="34" charset="0"/>
              </a:rPr>
              <a:t>8-puzzle heuristic: number of tiles out of place</a:t>
            </a:r>
          </a:p>
          <a:p>
            <a:endParaRPr lang="en-US" altLang="en-US" dirty="0">
              <a:latin typeface="Calibri" panose="020F0502020204030204" pitchFamily="34" charset="0"/>
            </a:endParaRPr>
          </a:p>
          <a:p>
            <a:r>
              <a:rPr lang="en-US" altLang="en-US" dirty="0">
                <a:latin typeface="Calibri" panose="020F0502020204030204" pitchFamily="34" charset="0"/>
              </a:rPr>
              <a:t>More informed heuristic: sum of Manhattan distances of tiles</a:t>
            </a:r>
          </a:p>
          <a:p>
            <a:endParaRPr lang="en-US" altLang="en-US" dirty="0">
              <a:latin typeface="Calibri" panose="020F0502020204030204" pitchFamily="34" charset="0"/>
            </a:endParaRPr>
          </a:p>
          <a:p>
            <a:r>
              <a:rPr lang="en-US" altLang="en-US" dirty="0">
                <a:latin typeface="Calibri" panose="020F0502020204030204" pitchFamily="34" charset="0"/>
              </a:rPr>
              <a:t>Even better: Manhattan plus linear conflict heuristic</a:t>
            </a:r>
          </a:p>
        </p:txBody>
      </p:sp>
    </p:spTree>
    <p:extLst>
      <p:ext uri="{BB962C8B-B14F-4D97-AF65-F5344CB8AC3E}">
        <p14:creationId xmlns:p14="http://schemas.microsoft.com/office/powerpoint/2010/main" val="8178293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8369" name="Picture 2" descr="8puzz-best-e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0"/>
            <a:ext cx="4964113" cy="6477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8370" name="Text Box 3"/>
          <p:cNvSpPr txBox="1">
            <a:spLocks noChangeArrowheads="1"/>
          </p:cNvSpPr>
          <p:nvPr/>
        </p:nvSpPr>
        <p:spPr bwMode="auto">
          <a:xfrm>
            <a:off x="5791200" y="3429000"/>
            <a:ext cx="2895600" cy="3013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000" tIns="46800" rIns="90000" bIns="46800">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spcBef>
                <a:spcPct val="50000"/>
              </a:spcBef>
            </a:pPr>
            <a:r>
              <a:rPr lang="en-US" altLang="en-US" dirty="0">
                <a:latin typeface="Arial" panose="020B0604020202020204" pitchFamily="34" charset="0"/>
              </a:rPr>
              <a:t>Here f(n) is a count of how many tiles (incl. the blank) are out of place.</a:t>
            </a:r>
            <a:br>
              <a:rPr lang="en-US" altLang="en-US" dirty="0">
                <a:latin typeface="Arial" panose="020B0604020202020204" pitchFamily="34" charset="0"/>
              </a:rPr>
            </a:br>
            <a:r>
              <a:rPr lang="en-US" altLang="en-US" dirty="0">
                <a:latin typeface="Arial" panose="020B0604020202020204" pitchFamily="34" charset="0"/>
              </a:rPr>
              <a:t>The next state that will be chosen will be State-f with score 5</a:t>
            </a:r>
          </a:p>
        </p:txBody>
      </p:sp>
      <p:sp>
        <p:nvSpPr>
          <p:cNvPr id="2" name="TextBox 1"/>
          <p:cNvSpPr txBox="1"/>
          <p:nvPr/>
        </p:nvSpPr>
        <p:spPr>
          <a:xfrm>
            <a:off x="6324600" y="533400"/>
            <a:ext cx="1981200" cy="2554545"/>
          </a:xfrm>
          <a:prstGeom prst="rect">
            <a:avLst/>
          </a:prstGeom>
          <a:noFill/>
        </p:spPr>
        <p:txBody>
          <a:bodyPr wrap="square" rtlCol="0">
            <a:spAutoFit/>
          </a:bodyPr>
          <a:lstStyle/>
          <a:p>
            <a:r>
              <a:rPr lang="en-US" sz="1600" dirty="0">
                <a:latin typeface="Arial"/>
                <a:cs typeface="Arial"/>
              </a:rPr>
              <a:t>Corrected values?</a:t>
            </a:r>
          </a:p>
          <a:p>
            <a:r>
              <a:rPr lang="en-US" sz="1600" dirty="0">
                <a:latin typeface="Arial"/>
                <a:cs typeface="Arial"/>
              </a:rPr>
              <a:t>a</a:t>
            </a:r>
            <a:r>
              <a:rPr lang="en-US" sz="1600">
                <a:latin typeface="Arial"/>
                <a:cs typeface="Arial"/>
              </a:rPr>
              <a:t>: 5</a:t>
            </a:r>
            <a:endParaRPr lang="en-US" sz="1600" dirty="0">
              <a:latin typeface="Arial"/>
              <a:cs typeface="Arial"/>
            </a:endParaRPr>
          </a:p>
          <a:p>
            <a:r>
              <a:rPr lang="en-US" sz="1600" dirty="0">
                <a:latin typeface="Arial"/>
                <a:cs typeface="Arial"/>
              </a:rPr>
              <a:t>b: 6</a:t>
            </a:r>
          </a:p>
          <a:p>
            <a:r>
              <a:rPr lang="en-US" sz="1600" dirty="0">
                <a:latin typeface="Arial"/>
                <a:cs typeface="Arial"/>
              </a:rPr>
              <a:t>c: 4</a:t>
            </a:r>
          </a:p>
          <a:p>
            <a:r>
              <a:rPr lang="en-US" sz="1600" dirty="0">
                <a:latin typeface="Arial"/>
                <a:cs typeface="Arial"/>
              </a:rPr>
              <a:t>d: 6</a:t>
            </a:r>
          </a:p>
          <a:p>
            <a:r>
              <a:rPr lang="en-US" sz="1600" dirty="0">
                <a:latin typeface="Arial"/>
                <a:cs typeface="Arial"/>
              </a:rPr>
              <a:t>e: 4</a:t>
            </a:r>
          </a:p>
          <a:p>
            <a:r>
              <a:rPr lang="en-US" sz="1600" dirty="0">
                <a:latin typeface="Arial"/>
                <a:cs typeface="Arial"/>
              </a:rPr>
              <a:t>f: 4</a:t>
            </a:r>
          </a:p>
          <a:p>
            <a:r>
              <a:rPr lang="en-US" sz="1600" dirty="0">
                <a:latin typeface="Arial"/>
                <a:cs typeface="Arial"/>
              </a:rPr>
              <a:t>g: 5</a:t>
            </a:r>
          </a:p>
          <a:p>
            <a:r>
              <a:rPr lang="en-US" sz="1600" dirty="0">
                <a:latin typeface="Arial"/>
                <a:cs typeface="Arial"/>
              </a:rPr>
              <a:t>h: 4</a:t>
            </a:r>
          </a:p>
          <a:p>
            <a:r>
              <a:rPr lang="en-US" sz="1600" dirty="0" err="1">
                <a:latin typeface="Arial"/>
                <a:cs typeface="Arial"/>
              </a:rPr>
              <a:t>i</a:t>
            </a:r>
            <a:r>
              <a:rPr lang="en-US" sz="1600" dirty="0">
                <a:latin typeface="Arial"/>
                <a:cs typeface="Arial"/>
              </a:rPr>
              <a:t>: 5</a:t>
            </a:r>
          </a:p>
        </p:txBody>
      </p:sp>
    </p:spTree>
    <p:extLst>
      <p:ext uri="{BB962C8B-B14F-4D97-AF65-F5344CB8AC3E}">
        <p14:creationId xmlns:p14="http://schemas.microsoft.com/office/powerpoint/2010/main" val="11390369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457200" y="274638"/>
            <a:ext cx="8229600" cy="487362"/>
          </a:xfrm>
        </p:spPr>
        <p:txBody>
          <a:bodyPr>
            <a:normAutofit fontScale="90000"/>
          </a:bodyPr>
          <a:lstStyle/>
          <a:p>
            <a:pPr eaLnBrk="1" hangingPunct="1"/>
            <a:r>
              <a:rPr kumimoji="1" lang="en-US" altLang="en-US" sz="4000"/>
              <a:t>A Better Use of Heuristics</a:t>
            </a:r>
          </a:p>
        </p:txBody>
      </p:sp>
      <p:sp>
        <p:nvSpPr>
          <p:cNvPr id="60418" name="Rectangle 3"/>
          <p:cNvSpPr>
            <a:spLocks noGrp="1" noChangeArrowheads="1"/>
          </p:cNvSpPr>
          <p:nvPr>
            <p:ph type="body" idx="1"/>
          </p:nvPr>
        </p:nvSpPr>
        <p:spPr>
          <a:xfrm>
            <a:off x="457200" y="1371600"/>
            <a:ext cx="8229600" cy="4754563"/>
          </a:xfrm>
        </p:spPr>
        <p:txBody>
          <a:bodyPr/>
          <a:lstStyle/>
          <a:p>
            <a:pPr eaLnBrk="1" hangingPunct="1"/>
            <a:r>
              <a:rPr kumimoji="1" lang="en-US" altLang="en-US" dirty="0"/>
              <a:t>If f(n) is the number of tiles out of place, this is really an estimate of how many moves are need to reach the goal </a:t>
            </a:r>
            <a:r>
              <a:rPr kumimoji="1" lang="en-US" altLang="en-US" i="1" dirty="0"/>
              <a:t>from current node</a:t>
            </a:r>
            <a:r>
              <a:rPr kumimoji="1" lang="en-US" altLang="en-US" dirty="0"/>
              <a:t>.</a:t>
            </a:r>
          </a:p>
          <a:p>
            <a:pPr eaLnBrk="1" hangingPunct="1"/>
            <a:endParaRPr kumimoji="1" lang="en-US" altLang="en-US" dirty="0"/>
          </a:p>
          <a:p>
            <a:pPr eaLnBrk="1" hangingPunct="1"/>
            <a:r>
              <a:rPr kumimoji="1" lang="en-US" altLang="en-US" dirty="0"/>
              <a:t>Better idea: let f(n) = g(n) + h(n) where</a:t>
            </a:r>
          </a:p>
          <a:p>
            <a:pPr lvl="1" eaLnBrk="1" hangingPunct="1"/>
            <a:r>
              <a:rPr kumimoji="1" lang="en-US" altLang="en-US" dirty="0"/>
              <a:t>g(n) is the cost to the current node (the length of the path here), and</a:t>
            </a:r>
          </a:p>
          <a:p>
            <a:pPr lvl="1" eaLnBrk="1" hangingPunct="1"/>
            <a:r>
              <a:rPr kumimoji="1" lang="en-US" altLang="en-US" dirty="0"/>
              <a:t>h(n) is an estimate of the cost to reach the goal from the current node</a:t>
            </a:r>
          </a:p>
        </p:txBody>
      </p:sp>
    </p:spTree>
    <p:extLst>
      <p:ext uri="{BB962C8B-B14F-4D97-AF65-F5344CB8AC3E}">
        <p14:creationId xmlns:p14="http://schemas.microsoft.com/office/powerpoint/2010/main" val="22032664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2465" name="Picture 2" descr="8puzz-la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525"/>
            <a:ext cx="7239000" cy="686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6625768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513" name="Title 1"/>
          <p:cNvSpPr>
            <a:spLocks noGrp="1"/>
          </p:cNvSpPr>
          <p:nvPr>
            <p:ph type="title"/>
          </p:nvPr>
        </p:nvSpPr>
        <p:spPr>
          <a:xfrm>
            <a:off x="457200" y="274638"/>
            <a:ext cx="8229600" cy="487362"/>
          </a:xfrm>
        </p:spPr>
        <p:txBody>
          <a:bodyPr>
            <a:normAutofit fontScale="90000"/>
          </a:bodyPr>
          <a:lstStyle/>
          <a:p>
            <a:pPr algn="l"/>
            <a:r>
              <a:rPr lang="en-US" altLang="en-US" sz="3200" b="1">
                <a:latin typeface="Tahoma" panose="020B0604030504040204" pitchFamily="34" charset="0"/>
                <a:cs typeface="Tahoma" panose="020B0604030504040204" pitchFamily="34" charset="0"/>
              </a:rPr>
              <a:t>Optimal Search</a:t>
            </a:r>
          </a:p>
        </p:txBody>
      </p:sp>
      <p:sp>
        <p:nvSpPr>
          <p:cNvPr id="64514" name="Content Placeholder 2"/>
          <p:cNvSpPr>
            <a:spLocks noGrp="1"/>
          </p:cNvSpPr>
          <p:nvPr>
            <p:ph idx="1"/>
          </p:nvPr>
        </p:nvSpPr>
        <p:spPr/>
        <p:txBody>
          <a:bodyPr/>
          <a:lstStyle/>
          <a:p>
            <a:r>
              <a:rPr lang="en-US" altLang="en-US" dirty="0">
                <a:latin typeface="Calibri" panose="020F0502020204030204" pitchFamily="34" charset="0"/>
              </a:rPr>
              <a:t>Best-first search algorithm finds the optimal solution if the heuristic function does not overestimate the cost to the goal</a:t>
            </a:r>
          </a:p>
          <a:p>
            <a:pPr lvl="1"/>
            <a:r>
              <a:rPr lang="en-US" altLang="en-US" dirty="0">
                <a:latin typeface="Calibri" panose="020F0502020204030204" pitchFamily="34" charset="0"/>
              </a:rPr>
              <a:t>Our example: optimal solution means shortest path, smallest number of moves </a:t>
            </a:r>
          </a:p>
          <a:p>
            <a:endParaRPr lang="en-US" altLang="en-US" dirty="0">
              <a:latin typeface="Calibri" panose="020F0502020204030204" pitchFamily="34" charset="0"/>
            </a:endParaRPr>
          </a:p>
          <a:p>
            <a:r>
              <a:rPr lang="en-US" altLang="en-US" dirty="0">
                <a:latin typeface="Calibri" panose="020F0502020204030204" pitchFamily="34" charset="0"/>
              </a:rPr>
              <a:t>Such a heuristic is </a:t>
            </a:r>
            <a:r>
              <a:rPr lang="en-US" altLang="en-US" b="1" dirty="0">
                <a:latin typeface="Calibri" panose="020F0502020204030204" pitchFamily="34" charset="0"/>
              </a:rPr>
              <a:t>admissible</a:t>
            </a:r>
          </a:p>
          <a:p>
            <a:pPr algn="l"/>
            <a:endParaRPr lang="en-US" altLang="en-US" dirty="0">
              <a:latin typeface="Calibri" panose="020F0502020204030204" pitchFamily="34" charset="0"/>
            </a:endParaRPr>
          </a:p>
          <a:p>
            <a:pPr algn="l"/>
            <a:r>
              <a:rPr lang="en-US" altLang="en-US" dirty="0">
                <a:latin typeface="Calibri" panose="020F0502020204030204" pitchFamily="34" charset="0"/>
              </a:rPr>
              <a:t>Search algorithm that uses </a:t>
            </a:r>
            <a:r>
              <a:rPr kumimoji="1" lang="en-US" altLang="en-US" dirty="0"/>
              <a:t>f(n) = g(n) + h(n) where h(n) is admissible is called:</a:t>
            </a:r>
            <a:br>
              <a:rPr kumimoji="1" lang="en-US" altLang="en-US" dirty="0"/>
            </a:br>
            <a:r>
              <a:rPr kumimoji="1" lang="en-US" altLang="en-US" dirty="0"/>
              <a:t>     </a:t>
            </a:r>
            <a:r>
              <a:rPr lang="en-US" altLang="en-US" b="1" dirty="0">
                <a:latin typeface="Calibri" panose="020F0502020204030204" pitchFamily="34" charset="0"/>
              </a:rPr>
              <a:t>A* search</a:t>
            </a:r>
          </a:p>
        </p:txBody>
      </p:sp>
    </p:spTree>
    <p:extLst>
      <p:ext uri="{BB962C8B-B14F-4D97-AF65-F5344CB8AC3E}">
        <p14:creationId xmlns:p14="http://schemas.microsoft.com/office/powerpoint/2010/main" val="6842918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561" name="Title 1"/>
          <p:cNvSpPr>
            <a:spLocks noGrp="1"/>
          </p:cNvSpPr>
          <p:nvPr>
            <p:ph type="title"/>
          </p:nvPr>
        </p:nvSpPr>
        <p:spPr>
          <a:xfrm>
            <a:off x="457200" y="274638"/>
            <a:ext cx="8229600" cy="487362"/>
          </a:xfrm>
        </p:spPr>
        <p:txBody>
          <a:bodyPr>
            <a:normAutofit fontScale="90000"/>
          </a:bodyPr>
          <a:lstStyle/>
          <a:p>
            <a:pPr algn="l"/>
            <a:r>
              <a:rPr lang="en-US" altLang="en-US" sz="3200" b="1"/>
              <a:t>Summary</a:t>
            </a:r>
          </a:p>
        </p:txBody>
      </p:sp>
      <p:sp>
        <p:nvSpPr>
          <p:cNvPr id="66562" name="Content Placeholder 2"/>
          <p:cNvSpPr>
            <a:spLocks noGrp="1"/>
          </p:cNvSpPr>
          <p:nvPr>
            <p:ph idx="1"/>
          </p:nvPr>
        </p:nvSpPr>
        <p:spPr>
          <a:xfrm>
            <a:off x="457200" y="1295400"/>
            <a:ext cx="8229600" cy="4953000"/>
          </a:xfrm>
        </p:spPr>
        <p:txBody>
          <a:bodyPr>
            <a:normAutofit fontScale="92500" lnSpcReduction="10000"/>
          </a:bodyPr>
          <a:lstStyle/>
          <a:p>
            <a:r>
              <a:rPr lang="en-US" altLang="en-US" dirty="0">
                <a:latin typeface="Tahoma" panose="020B0604030504040204" pitchFamily="34" charset="0"/>
                <a:cs typeface="Tahoma" panose="020B0604030504040204" pitchFamily="34" charset="0"/>
              </a:rPr>
              <a:t>Many graph algorithms assume nodes and edges are known (stored) a priori</a:t>
            </a:r>
          </a:p>
          <a:p>
            <a:endParaRPr lang="en-US" altLang="en-US" dirty="0">
              <a:latin typeface="Tahoma" panose="020B0604030504040204" pitchFamily="34" charset="0"/>
              <a:cs typeface="Tahoma" panose="020B0604030504040204" pitchFamily="34" charset="0"/>
            </a:endParaRPr>
          </a:p>
          <a:p>
            <a:r>
              <a:rPr lang="en-US" altLang="en-US" dirty="0">
                <a:latin typeface="Tahoma" panose="020B0604030504040204" pitchFamily="34" charset="0"/>
                <a:cs typeface="Tahoma" panose="020B0604030504040204" pitchFamily="34" charset="0"/>
              </a:rPr>
              <a:t>But state-space search problems can be thought of as graph problem where nodes and edges are generated dynamically</a:t>
            </a:r>
          </a:p>
          <a:p>
            <a:endParaRPr lang="en-US" altLang="en-US" dirty="0">
              <a:latin typeface="Tahoma" panose="020B0604030504040204" pitchFamily="34" charset="0"/>
              <a:cs typeface="Tahoma" panose="020B0604030504040204" pitchFamily="34" charset="0"/>
            </a:endParaRPr>
          </a:p>
          <a:p>
            <a:r>
              <a:rPr lang="en-US" altLang="en-US" dirty="0">
                <a:latin typeface="Tahoma" panose="020B0604030504040204" pitchFamily="34" charset="0"/>
                <a:cs typeface="Tahoma" panose="020B0604030504040204" pitchFamily="34" charset="0"/>
              </a:rPr>
              <a:t>Similar search problems as DFS, BFS traversal</a:t>
            </a:r>
          </a:p>
          <a:p>
            <a:endParaRPr lang="en-US" altLang="en-US" dirty="0">
              <a:latin typeface="Tahoma" panose="020B0604030504040204" pitchFamily="34" charset="0"/>
              <a:cs typeface="Tahoma" panose="020B0604030504040204" pitchFamily="34" charset="0"/>
            </a:endParaRPr>
          </a:p>
          <a:p>
            <a:r>
              <a:rPr lang="en-US" altLang="en-US" dirty="0">
                <a:latin typeface="Tahoma" panose="020B0604030504040204" pitchFamily="34" charset="0"/>
                <a:cs typeface="Tahoma" panose="020B0604030504040204" pitchFamily="34" charset="0"/>
              </a:rPr>
              <a:t>Exhaustive search (a brute force method)</a:t>
            </a:r>
          </a:p>
          <a:p>
            <a:endParaRPr lang="en-US" altLang="en-US" dirty="0">
              <a:latin typeface="Tahoma" panose="020B0604030504040204" pitchFamily="34" charset="0"/>
              <a:cs typeface="Tahoma" panose="020B0604030504040204" pitchFamily="34" charset="0"/>
            </a:endParaRPr>
          </a:p>
          <a:p>
            <a:r>
              <a:rPr lang="en-US" altLang="en-US" dirty="0">
                <a:latin typeface="Tahoma" panose="020B0604030504040204" pitchFamily="34" charset="0"/>
                <a:cs typeface="Tahoma" panose="020B0604030504040204" pitchFamily="34" charset="0"/>
              </a:rPr>
              <a:t>Heuristic search, artificial intelligence</a:t>
            </a:r>
          </a:p>
        </p:txBody>
      </p:sp>
    </p:spTree>
    <p:extLst>
      <p:ext uri="{BB962C8B-B14F-4D97-AF65-F5344CB8AC3E}">
        <p14:creationId xmlns:p14="http://schemas.microsoft.com/office/powerpoint/2010/main" val="8944575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Maximal Flow</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030EE116-056E-4288-B7F7-411CB7E437A9}" type="slidenum">
              <a:rPr lang="en-US" smtClean="0"/>
              <a:pPr/>
              <a:t>57</a:t>
            </a:fld>
            <a:endParaRPr lang="en-US"/>
          </a:p>
        </p:txBody>
      </p:sp>
    </p:spTree>
    <p:extLst>
      <p:ext uri="{BB962C8B-B14F-4D97-AF65-F5344CB8AC3E}">
        <p14:creationId xmlns:p14="http://schemas.microsoft.com/office/powerpoint/2010/main" val="26379709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Flow networks</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58</a:t>
            </a:fld>
            <a:endParaRPr lang="en-US"/>
          </a:p>
        </p:txBody>
      </p:sp>
      <p:sp>
        <p:nvSpPr>
          <p:cNvPr id="7" name="Content Placeholder 6"/>
          <p:cNvSpPr>
            <a:spLocks noGrp="1"/>
          </p:cNvSpPr>
          <p:nvPr>
            <p:ph sz="quarter" idx="1"/>
          </p:nvPr>
        </p:nvSpPr>
        <p:spPr/>
        <p:txBody>
          <a:bodyPr/>
          <a:lstStyle/>
          <a:p>
            <a:r>
              <a:rPr lang="en-US"/>
              <a:t>Consider a flow network, which is a specialized directed graph with:</a:t>
            </a:r>
          </a:p>
          <a:p>
            <a:pPr lvl="1"/>
            <a:r>
              <a:rPr lang="en-US"/>
              <a:t>A single source node s</a:t>
            </a:r>
          </a:p>
          <a:p>
            <a:pPr lvl="1"/>
            <a:r>
              <a:rPr lang="en-US"/>
              <a:t>A single terminus node t</a:t>
            </a:r>
          </a:p>
          <a:p>
            <a:pPr lvl="1"/>
            <a:r>
              <a:rPr lang="en-US"/>
              <a:t>Capacities on each edge</a:t>
            </a:r>
          </a:p>
          <a:p>
            <a:pPr lvl="2"/>
            <a:r>
              <a:rPr lang="en-US"/>
              <a:t>That must be integer!</a:t>
            </a:r>
          </a:p>
          <a:p>
            <a:r>
              <a:rPr lang="en-US"/>
              <a:t>What is the maximum flow you can send from s to t?</a:t>
            </a:r>
            <a:endParaRPr lang="en-US" dirty="0"/>
          </a:p>
        </p:txBody>
      </p:sp>
      <p:pic>
        <p:nvPicPr>
          <p:cNvPr id="9" name="Picture 2" descr="C:\WINDOWS\Desktop\Oh_type\kleinberg_GIF_01to10\kleinberg_07F02.gif"/>
          <p:cNvPicPr preferRelativeResize="0">
            <a:picLocks noGrp="1" noChangeAspect="1" noChangeArrowheads="1"/>
          </p:cNvPicPr>
          <p:nvPr>
            <p:ph sz="quarter" idx="2"/>
            <p:custDataLst>
              <p:tags r:id="rId1"/>
            </p:custDataLst>
          </p:nvPr>
        </p:nvPicPr>
        <p:blipFill>
          <a:blip r:embed="rId3"/>
          <a:srcRect b="27605"/>
          <a:stretch>
            <a:fillRect/>
          </a:stretch>
        </p:blipFill>
        <p:spPr>
          <a:xfrm>
            <a:off x="4632325" y="1768868"/>
            <a:ext cx="4041775" cy="3831438"/>
          </a:xfr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Applications</a:t>
            </a:r>
            <a:endParaRPr lang="en-US" dirty="0"/>
          </a:p>
        </p:txBody>
      </p:sp>
      <p:sp>
        <p:nvSpPr>
          <p:cNvPr id="5" name="Slide Number Placeholder 4"/>
          <p:cNvSpPr>
            <a:spLocks noGrp="1"/>
          </p:cNvSpPr>
          <p:nvPr>
            <p:ph type="sldNum" sz="quarter" idx="12"/>
          </p:nvPr>
        </p:nvSpPr>
        <p:spPr/>
        <p:txBody>
          <a:bodyPr/>
          <a:lstStyle/>
          <a:p>
            <a:fld id="{030EE116-056E-4288-B7F7-411CB7E437A9}" type="slidenum">
              <a:rPr lang="en-US" smtClean="0"/>
              <a:pPr/>
              <a:t>59</a:t>
            </a:fld>
            <a:endParaRPr lang="en-US"/>
          </a:p>
        </p:txBody>
      </p:sp>
      <p:sp>
        <p:nvSpPr>
          <p:cNvPr id="3" name="Content Placeholder 2"/>
          <p:cNvSpPr>
            <a:spLocks noGrp="1"/>
          </p:cNvSpPr>
          <p:nvPr>
            <p:ph sz="quarter" idx="1"/>
          </p:nvPr>
        </p:nvSpPr>
        <p:spPr/>
        <p:txBody>
          <a:bodyPr/>
          <a:lstStyle/>
          <a:p>
            <a:r>
              <a:rPr lang="en-US"/>
              <a:t>Transportation networks</a:t>
            </a:r>
          </a:p>
          <a:p>
            <a:pPr lvl="1"/>
            <a:r>
              <a:rPr lang="en-US"/>
              <a:t>How many people can be routed?</a:t>
            </a:r>
          </a:p>
          <a:p>
            <a:r>
              <a:rPr lang="en-US"/>
              <a:t>Computer networks</a:t>
            </a:r>
          </a:p>
          <a:p>
            <a:r>
              <a:rPr lang="en-US"/>
              <a:t>Electrical distribution</a:t>
            </a:r>
          </a:p>
          <a:p>
            <a:r>
              <a:rPr lang="en-US"/>
              <a:t>Water distribution</a:t>
            </a:r>
            <a:endParaRPr lang="en-US" dirty="0"/>
          </a:p>
        </p:txBody>
      </p:sp>
      <p:sp>
        <p:nvSpPr>
          <p:cNvPr id="4" name="Content Placeholder 3"/>
          <p:cNvSpPr>
            <a:spLocks noGrp="1"/>
          </p:cNvSpPr>
          <p:nvPr>
            <p:ph sz="quarter" idx="2"/>
          </p:nvPr>
        </p:nvSpPr>
        <p:spPr/>
        <p:txBody>
          <a:bodyPr/>
          <a:lstStyle/>
          <a:p>
            <a:r>
              <a:rPr lang="en-US"/>
              <a:t>Note that all these applications have multiple sources and multiple sinks!</a:t>
            </a:r>
          </a:p>
          <a:p>
            <a:pPr lvl="1"/>
            <a:r>
              <a:rPr lang="en-US"/>
              <a:t>Whereas the flow networks we study do not, yet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custDataLst>
              <p:tags r:id="rId1"/>
            </p:custDataLst>
          </p:nvPr>
        </p:nvSpPr>
        <p:spPr/>
        <p:txBody>
          <a:bodyPr/>
          <a:lstStyle/>
          <a:p>
            <a:r>
              <a:rPr lang="en-US"/>
              <a:t>Problems: e.g. Computer Networks</a:t>
            </a:r>
          </a:p>
        </p:txBody>
      </p:sp>
      <p:sp>
        <p:nvSpPr>
          <p:cNvPr id="4" name="Slide Number Placeholder 3"/>
          <p:cNvSpPr>
            <a:spLocks noGrp="1"/>
          </p:cNvSpPr>
          <p:nvPr>
            <p:ph type="sldNum" sz="quarter" idx="12"/>
          </p:nvPr>
        </p:nvSpPr>
        <p:spPr/>
        <p:txBody>
          <a:bodyPr/>
          <a:lstStyle/>
          <a:p>
            <a:fld id="{030EE116-056E-4288-B7F7-411CB7E437A9}" type="slidenum">
              <a:rPr lang="en-US" smtClean="0"/>
              <a:pPr/>
              <a:t>6</a:t>
            </a:fld>
            <a:endParaRPr lang="en-US"/>
          </a:p>
        </p:txBody>
      </p:sp>
      <p:pic>
        <p:nvPicPr>
          <p:cNvPr id="19459" name="Picture 4" descr="fig7"/>
          <p:cNvPicPr>
            <a:picLocks noGrp="1" noChangeAspect="1" noChangeArrowheads="1"/>
          </p:cNvPicPr>
          <p:nvPr>
            <p:ph sz="quarter" idx="1"/>
            <p:custDataLst>
              <p:tags r:id="rId2"/>
            </p:custDataLst>
          </p:nvPr>
        </p:nvPicPr>
        <p:blipFill>
          <a:blip r:embed="rId4"/>
          <a:srcRect l="1846" t="5531" r="5846" b="13843"/>
          <a:stretch>
            <a:fillRect/>
          </a:stretch>
        </p:blipFill>
        <p:spPr>
          <a:xfrm>
            <a:off x="0" y="1219200"/>
            <a:ext cx="9144000" cy="5303838"/>
          </a:xfrm>
          <a:noFill/>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Algorithm overview</a:t>
            </a:r>
            <a:endParaRPr lang="en-US" dirty="0"/>
          </a:p>
        </p:txBody>
      </p:sp>
      <p:sp>
        <p:nvSpPr>
          <p:cNvPr id="5" name="Slide Number Placeholder 4"/>
          <p:cNvSpPr>
            <a:spLocks noGrp="1"/>
          </p:cNvSpPr>
          <p:nvPr>
            <p:ph type="sldNum" sz="quarter" idx="12"/>
          </p:nvPr>
        </p:nvSpPr>
        <p:spPr/>
        <p:txBody>
          <a:bodyPr/>
          <a:lstStyle/>
          <a:p>
            <a:fld id="{030EE116-056E-4288-B7F7-411CB7E437A9}" type="slidenum">
              <a:rPr lang="en-US" smtClean="0"/>
              <a:pPr/>
              <a:t>60</a:t>
            </a:fld>
            <a:endParaRPr lang="en-US"/>
          </a:p>
        </p:txBody>
      </p:sp>
      <p:sp>
        <p:nvSpPr>
          <p:cNvPr id="7" name="Content Placeholder 6"/>
          <p:cNvSpPr>
            <a:spLocks noGrp="1"/>
          </p:cNvSpPr>
          <p:nvPr>
            <p:ph sz="quarter" idx="1"/>
          </p:nvPr>
        </p:nvSpPr>
        <p:spPr/>
        <p:txBody>
          <a:bodyPr>
            <a:normAutofit/>
          </a:bodyPr>
          <a:lstStyle/>
          <a:p>
            <a:r>
              <a:rPr lang="en-US"/>
              <a:t>Consider the </a:t>
            </a:r>
            <a:r>
              <a:rPr lang="en-US" i="1"/>
              <a:t>residual</a:t>
            </a:r>
            <a:r>
              <a:rPr lang="en-US"/>
              <a:t> capacities</a:t>
            </a:r>
          </a:p>
          <a:p>
            <a:pPr lvl="1"/>
            <a:r>
              <a:rPr lang="en-US"/>
              <a:t>Meaning how much capacity is left after taking into account how much flow is going through that edge</a:t>
            </a:r>
          </a:p>
          <a:p>
            <a:r>
              <a:rPr lang="en-US"/>
              <a:t>Find a path from </a:t>
            </a:r>
            <a:r>
              <a:rPr lang="en-US" i="1"/>
              <a:t>s</a:t>
            </a:r>
            <a:r>
              <a:rPr lang="en-US"/>
              <a:t> to </a:t>
            </a:r>
            <a:r>
              <a:rPr lang="en-US" i="1"/>
              <a:t>t</a:t>
            </a:r>
            <a:r>
              <a:rPr lang="en-US"/>
              <a:t> such that the minimum residual capacity is greater than zero</a:t>
            </a:r>
          </a:p>
          <a:p>
            <a:pPr lvl="1"/>
            <a:r>
              <a:rPr lang="en-US"/>
              <a:t>Since everything is integer, it must be 1 or more</a:t>
            </a:r>
          </a:p>
          <a:p>
            <a:r>
              <a:rPr lang="en-US"/>
              <a:t>Update the residual capacities after taking into account this new flow</a:t>
            </a:r>
          </a:p>
          <a:p>
            <a:r>
              <a:rPr lang="en-US"/>
              <a:t>Repeat until no more such paths are found</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Backflow</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61</a:t>
            </a:fld>
            <a:endParaRPr lang="en-US"/>
          </a:p>
        </p:txBody>
      </p:sp>
      <p:sp>
        <p:nvSpPr>
          <p:cNvPr id="3" name="Content Placeholder 2"/>
          <p:cNvSpPr>
            <a:spLocks noGrp="1"/>
          </p:cNvSpPr>
          <p:nvPr>
            <p:ph sz="quarter" idx="1"/>
          </p:nvPr>
        </p:nvSpPr>
        <p:spPr/>
        <p:txBody>
          <a:bodyPr/>
          <a:lstStyle/>
          <a:p>
            <a:r>
              <a:rPr lang="en-US"/>
              <a:t>Each edge has forward flow and backflow</a:t>
            </a:r>
          </a:p>
          <a:p>
            <a:pPr lvl="1"/>
            <a:r>
              <a:rPr lang="en-US"/>
              <a:t>The two must always be inverses of each other!</a:t>
            </a:r>
          </a:p>
          <a:p>
            <a:r>
              <a:rPr lang="en-US"/>
              <a:t>This allows for modeling of flow “returning” along a given edge</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Algorithm notation</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62</a:t>
            </a:fld>
            <a:endParaRPr lang="en-US"/>
          </a:p>
        </p:txBody>
      </p:sp>
      <p:sp>
        <p:nvSpPr>
          <p:cNvPr id="3" name="Content Placeholder 2"/>
          <p:cNvSpPr>
            <a:spLocks noGrp="1"/>
          </p:cNvSpPr>
          <p:nvPr>
            <p:ph sz="quarter" idx="1"/>
          </p:nvPr>
        </p:nvSpPr>
        <p:spPr/>
        <p:txBody>
          <a:bodyPr>
            <a:normAutofit/>
          </a:bodyPr>
          <a:lstStyle/>
          <a:p>
            <a:r>
              <a:rPr lang="en-US"/>
              <a:t>Graph G has vertices V and edges E</a:t>
            </a:r>
          </a:p>
          <a:p>
            <a:pPr lvl="1"/>
            <a:r>
              <a:rPr lang="en-US"/>
              <a:t>s </a:t>
            </a:r>
            <a:r>
              <a:rPr lang="en-US">
                <a:sym typeface="Symbol"/>
              </a:rPr>
              <a:t>V is the source</a:t>
            </a:r>
          </a:p>
          <a:p>
            <a:pPr lvl="1"/>
            <a:r>
              <a:rPr lang="en-US">
                <a:sym typeface="Symbol"/>
              </a:rPr>
              <a:t>t V is the sink (terminus)</a:t>
            </a:r>
            <a:endParaRPr lang="en-US"/>
          </a:p>
          <a:p>
            <a:r>
              <a:rPr lang="en-US"/>
              <a:t>f(u,v): the flow on the edge from u to v</a:t>
            </a:r>
          </a:p>
          <a:p>
            <a:pPr lvl="1"/>
            <a:r>
              <a:rPr lang="en-US"/>
              <a:t>f(v,u): the backflow on the edge from v to u</a:t>
            </a:r>
          </a:p>
          <a:p>
            <a:r>
              <a:rPr lang="en-US"/>
              <a:t>c(u,v): the capacity on the edge from u to v</a:t>
            </a:r>
          </a:p>
          <a:p>
            <a:r>
              <a:rPr lang="en-US"/>
              <a:t>c</a:t>
            </a:r>
            <a:r>
              <a:rPr lang="en-US" baseline="-25000"/>
              <a:t>f</a:t>
            </a:r>
            <a:r>
              <a:rPr lang="en-US"/>
              <a:t>(u,v): the </a:t>
            </a:r>
            <a:r>
              <a:rPr lang="en-US" i="1"/>
              <a:t>residual</a:t>
            </a:r>
            <a:r>
              <a:rPr lang="en-US"/>
              <a:t> capacity on the edge from u to v</a:t>
            </a:r>
          </a:p>
          <a:p>
            <a:r>
              <a:rPr lang="en-US"/>
              <a:t>G</a:t>
            </a:r>
            <a:r>
              <a:rPr lang="en-US" baseline="-25000"/>
              <a:t>f</a:t>
            </a:r>
            <a:r>
              <a:rPr lang="en-US"/>
              <a:t> is the graph where the edges weights are the residual capacities</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Ford-Fulkerson Algorithm</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63</a:t>
            </a:fld>
            <a:endParaRPr lang="en-US"/>
          </a:p>
        </p:txBody>
      </p:sp>
      <p:sp>
        <p:nvSpPr>
          <p:cNvPr id="3" name="Content Placeholder 2"/>
          <p:cNvSpPr>
            <a:spLocks noGrp="1"/>
          </p:cNvSpPr>
          <p:nvPr>
            <p:ph sz="quarter" idx="1"/>
          </p:nvPr>
        </p:nvSpPr>
        <p:spPr/>
        <p:txBody>
          <a:bodyPr/>
          <a:lstStyle/>
          <a:p>
            <a:pPr marL="514350" indent="-514350">
              <a:buFont typeface="+mj-lt"/>
              <a:buAutoNum type="arabicPeriod"/>
            </a:pPr>
            <a:r>
              <a:rPr lang="en-US" dirty="0"/>
              <a:t>f(</a:t>
            </a:r>
            <a:r>
              <a:rPr lang="en-US" dirty="0" err="1"/>
              <a:t>u,v</a:t>
            </a:r>
            <a:r>
              <a:rPr lang="en-US" dirty="0"/>
              <a:t>) = 0 for all edges (</a:t>
            </a:r>
            <a:r>
              <a:rPr lang="en-US" dirty="0" err="1"/>
              <a:t>u,v</a:t>
            </a:r>
            <a:r>
              <a:rPr lang="en-US" dirty="0"/>
              <a:t>)</a:t>
            </a:r>
          </a:p>
          <a:p>
            <a:pPr marL="514350" indent="-514350">
              <a:buFont typeface="+mj-lt"/>
              <a:buAutoNum type="arabicPeriod"/>
            </a:pPr>
            <a:r>
              <a:rPr lang="en-US" dirty="0"/>
              <a:t>While there is an “augmenting” path p from s to t in </a:t>
            </a:r>
            <a:r>
              <a:rPr lang="en-US" dirty="0" err="1"/>
              <a:t>G</a:t>
            </a:r>
            <a:r>
              <a:rPr lang="en-US" baseline="-25000" dirty="0" err="1"/>
              <a:t>f</a:t>
            </a:r>
            <a:r>
              <a:rPr lang="en-US" dirty="0"/>
              <a:t> such that </a:t>
            </a:r>
            <a:r>
              <a:rPr lang="en-US" dirty="0" err="1"/>
              <a:t>c</a:t>
            </a:r>
            <a:r>
              <a:rPr lang="en-US" baseline="-25000" dirty="0" err="1"/>
              <a:t>f</a:t>
            </a:r>
            <a:r>
              <a:rPr lang="en-US" dirty="0"/>
              <a:t>(</a:t>
            </a:r>
            <a:r>
              <a:rPr lang="en-US" dirty="0" err="1"/>
              <a:t>u,v</a:t>
            </a:r>
            <a:r>
              <a:rPr lang="en-US" dirty="0"/>
              <a:t>) &gt; 0 for all edges (</a:t>
            </a:r>
            <a:r>
              <a:rPr lang="en-US" dirty="0" err="1"/>
              <a:t>u,v</a:t>
            </a:r>
            <a:r>
              <a:rPr lang="en-US" dirty="0"/>
              <a:t>) </a:t>
            </a:r>
            <a:r>
              <a:rPr lang="en-US" dirty="0">
                <a:sym typeface="Symbol"/>
              </a:rPr>
              <a:t> </a:t>
            </a:r>
            <a:r>
              <a:rPr lang="en-US" dirty="0"/>
              <a:t>p</a:t>
            </a:r>
          </a:p>
          <a:p>
            <a:pPr marL="971550" lvl="1" indent="-514350">
              <a:buFont typeface="+mj-lt"/>
              <a:buAutoNum type="alphaLcPeriod"/>
            </a:pPr>
            <a:r>
              <a:rPr lang="en-US" dirty="0"/>
              <a:t>Find </a:t>
            </a:r>
            <a:r>
              <a:rPr lang="en-US" dirty="0" err="1"/>
              <a:t>c</a:t>
            </a:r>
            <a:r>
              <a:rPr lang="en-US" baseline="-25000" dirty="0" err="1"/>
              <a:t>f</a:t>
            </a:r>
            <a:r>
              <a:rPr lang="en-US" dirty="0"/>
              <a:t>(p) = min{</a:t>
            </a:r>
            <a:r>
              <a:rPr lang="en-US" dirty="0" err="1"/>
              <a:t>c</a:t>
            </a:r>
            <a:r>
              <a:rPr lang="en-US" baseline="-25000" dirty="0" err="1"/>
              <a:t>f</a:t>
            </a:r>
            <a:r>
              <a:rPr lang="en-US" dirty="0"/>
              <a:t>(</a:t>
            </a:r>
            <a:r>
              <a:rPr lang="en-US" dirty="0" err="1"/>
              <a:t>u,v</a:t>
            </a:r>
            <a:r>
              <a:rPr lang="en-US" dirty="0"/>
              <a:t>) | (</a:t>
            </a:r>
            <a:r>
              <a:rPr lang="en-US" dirty="0" err="1"/>
              <a:t>u,v</a:t>
            </a:r>
            <a:r>
              <a:rPr lang="en-US" dirty="0"/>
              <a:t>) </a:t>
            </a:r>
            <a:r>
              <a:rPr lang="en-US" dirty="0">
                <a:sym typeface="Symbol"/>
              </a:rPr>
              <a:t> </a:t>
            </a:r>
            <a:r>
              <a:rPr lang="en-US" dirty="0"/>
              <a:t>p}</a:t>
            </a:r>
          </a:p>
          <a:p>
            <a:pPr marL="971550" lvl="1" indent="-514350">
              <a:buFont typeface="+mj-lt"/>
              <a:buAutoNum type="alphaLcPeriod"/>
            </a:pPr>
            <a:r>
              <a:rPr lang="en-US" dirty="0"/>
              <a:t>For each edge (</a:t>
            </a:r>
            <a:r>
              <a:rPr lang="en-US" dirty="0" err="1"/>
              <a:t>u,v</a:t>
            </a:r>
            <a:r>
              <a:rPr lang="en-US" dirty="0"/>
              <a:t>) </a:t>
            </a:r>
            <a:r>
              <a:rPr lang="en-US" dirty="0">
                <a:sym typeface="Symbol"/>
              </a:rPr>
              <a:t> p</a:t>
            </a:r>
          </a:p>
          <a:p>
            <a:pPr marL="1428750" lvl="2" indent="-514350">
              <a:buFont typeface="+mj-lt"/>
              <a:buAutoNum type="romanLcPeriod"/>
            </a:pPr>
            <a:r>
              <a:rPr lang="en-US" dirty="0">
                <a:sym typeface="Symbol"/>
              </a:rPr>
              <a:t>f(</a:t>
            </a:r>
            <a:r>
              <a:rPr lang="en-US" dirty="0" err="1">
                <a:sym typeface="Symbol"/>
              </a:rPr>
              <a:t>u,v</a:t>
            </a:r>
            <a:r>
              <a:rPr lang="en-US" dirty="0">
                <a:sym typeface="Symbol"/>
              </a:rPr>
              <a:t>) = f(</a:t>
            </a:r>
            <a:r>
              <a:rPr lang="en-US" dirty="0" err="1">
                <a:sym typeface="Symbol"/>
              </a:rPr>
              <a:t>u,v</a:t>
            </a:r>
            <a:r>
              <a:rPr lang="en-US" dirty="0">
                <a:sym typeface="Symbol"/>
              </a:rPr>
              <a:t>) + </a:t>
            </a:r>
            <a:r>
              <a:rPr lang="en-US" dirty="0" err="1">
                <a:sym typeface="Symbol"/>
              </a:rPr>
              <a:t>c</a:t>
            </a:r>
            <a:r>
              <a:rPr lang="en-US" baseline="-25000" dirty="0" err="1"/>
              <a:t>f</a:t>
            </a:r>
            <a:r>
              <a:rPr lang="en-US" dirty="0"/>
              <a:t>(p)	send flow along the path</a:t>
            </a:r>
          </a:p>
          <a:p>
            <a:pPr marL="1428750" lvl="2" indent="-514350">
              <a:buFont typeface="+mj-lt"/>
              <a:buAutoNum type="romanLcPeriod"/>
            </a:pPr>
            <a:r>
              <a:rPr lang="en-US" dirty="0"/>
              <a:t>f(</a:t>
            </a:r>
            <a:r>
              <a:rPr lang="en-US" dirty="0" err="1"/>
              <a:t>v,u</a:t>
            </a:r>
            <a:r>
              <a:rPr lang="en-US" dirty="0"/>
              <a:t>) = f(</a:t>
            </a:r>
            <a:r>
              <a:rPr lang="en-US" dirty="0" err="1"/>
              <a:t>v,u</a:t>
            </a:r>
            <a:r>
              <a:rPr lang="en-US" dirty="0"/>
              <a:t>) - </a:t>
            </a:r>
            <a:r>
              <a:rPr lang="en-US" dirty="0" err="1">
                <a:sym typeface="Symbol"/>
              </a:rPr>
              <a:t>c</a:t>
            </a:r>
            <a:r>
              <a:rPr lang="en-US" baseline="-25000" dirty="0" err="1"/>
              <a:t>f</a:t>
            </a:r>
            <a:r>
              <a:rPr lang="en-US" dirty="0"/>
              <a:t>(p)	send backflow the other way</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Running time</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64</a:t>
            </a:fld>
            <a:endParaRPr lang="en-US"/>
          </a:p>
        </p:txBody>
      </p:sp>
      <p:sp>
        <p:nvSpPr>
          <p:cNvPr id="3" name="Content Placeholder 2"/>
          <p:cNvSpPr>
            <a:spLocks noGrp="1"/>
          </p:cNvSpPr>
          <p:nvPr>
            <p:ph sz="quarter" idx="1"/>
          </p:nvPr>
        </p:nvSpPr>
        <p:spPr/>
        <p:txBody>
          <a:bodyPr/>
          <a:lstStyle/>
          <a:p>
            <a:r>
              <a:rPr lang="en-US" dirty="0"/>
              <a:t>Is O(E*f)</a:t>
            </a:r>
          </a:p>
          <a:p>
            <a:pPr lvl="1"/>
            <a:r>
              <a:rPr lang="en-US" dirty="0"/>
              <a:t>E is the number of edges</a:t>
            </a:r>
          </a:p>
          <a:p>
            <a:pPr lvl="2"/>
            <a:r>
              <a:rPr lang="en-US" dirty="0"/>
              <a:t>Maximum time to find an augmenting path via depth-first search</a:t>
            </a:r>
          </a:p>
          <a:p>
            <a:pPr lvl="3"/>
            <a:r>
              <a:rPr lang="en-US" dirty="0"/>
              <a:t>Can also use breadth-first search!</a:t>
            </a:r>
          </a:p>
          <a:p>
            <a:pPr lvl="1"/>
            <a:r>
              <a:rPr lang="en-US" dirty="0"/>
              <a:t>f is the maximum flow of the final graph</a:t>
            </a:r>
          </a:p>
          <a:p>
            <a:pPr lvl="2"/>
            <a:r>
              <a:rPr lang="en-US" dirty="0"/>
              <a:t>Minimum flow on an augmenting path is 1, so the maximum number of steps is thus f</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type of search?</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65</a:t>
            </a:fld>
            <a:endParaRPr lang="en-US"/>
          </a:p>
        </p:txBody>
      </p:sp>
      <p:sp>
        <p:nvSpPr>
          <p:cNvPr id="3" name="Content Placeholder 2"/>
          <p:cNvSpPr>
            <a:spLocks noGrp="1"/>
          </p:cNvSpPr>
          <p:nvPr>
            <p:ph sz="quarter" idx="1"/>
          </p:nvPr>
        </p:nvSpPr>
        <p:spPr/>
        <p:txBody>
          <a:bodyPr>
            <a:normAutofit/>
          </a:bodyPr>
          <a:lstStyle/>
          <a:p>
            <a:r>
              <a:rPr lang="en-US" dirty="0"/>
              <a:t>“While there is a path p from s to t in </a:t>
            </a:r>
            <a:r>
              <a:rPr lang="en-US" dirty="0" err="1"/>
              <a:t>G</a:t>
            </a:r>
            <a:r>
              <a:rPr lang="en-US" baseline="-25000" dirty="0" err="1"/>
              <a:t>f</a:t>
            </a:r>
            <a:r>
              <a:rPr lang="en-US" dirty="0"/>
              <a:t>”</a:t>
            </a:r>
          </a:p>
          <a:p>
            <a:pPr lvl="1"/>
            <a:r>
              <a:rPr lang="en-US" dirty="0"/>
              <a:t>A depth-first search is the Ford-Fulkerson algorithm</a:t>
            </a:r>
          </a:p>
          <a:p>
            <a:pPr lvl="2"/>
            <a:r>
              <a:rPr lang="en-US" dirty="0"/>
              <a:t>Each augmenting path can be found in O(m) time</a:t>
            </a:r>
          </a:p>
          <a:p>
            <a:pPr lvl="2"/>
            <a:r>
              <a:rPr lang="en-US" dirty="0"/>
              <a:t>And there can be f paths</a:t>
            </a:r>
          </a:p>
          <a:p>
            <a:pPr lvl="2"/>
            <a:r>
              <a:rPr lang="en-US" dirty="0"/>
              <a:t>So the running time is O(mf)</a:t>
            </a:r>
          </a:p>
          <a:p>
            <a:pPr lvl="2"/>
            <a:r>
              <a:rPr lang="en-US" dirty="0"/>
              <a:t>Will not terminate with irrational edge values</a:t>
            </a:r>
          </a:p>
          <a:p>
            <a:pPr lvl="1"/>
            <a:r>
              <a:rPr lang="en-US" dirty="0"/>
              <a:t>A breadth-first search is the Edmonds-Karp algorithm</a:t>
            </a:r>
          </a:p>
          <a:p>
            <a:pPr lvl="2"/>
            <a:r>
              <a:rPr lang="en-US" dirty="0"/>
              <a:t>Runs in O(nm</a:t>
            </a:r>
            <a:r>
              <a:rPr lang="en-US" baseline="30000" dirty="0"/>
              <a:t>2</a:t>
            </a:r>
            <a:r>
              <a:rPr lang="en-US" dirty="0"/>
              <a:t>)</a:t>
            </a:r>
          </a:p>
          <a:p>
            <a:pPr lvl="3"/>
            <a:r>
              <a:rPr lang="en-US" dirty="0"/>
              <a:t>Total number of augmentations is O(nm)</a:t>
            </a:r>
          </a:p>
          <a:p>
            <a:pPr lvl="3"/>
            <a:r>
              <a:rPr lang="en-US" dirty="0"/>
              <a:t>And finding each augmentation takes O(m)</a:t>
            </a:r>
          </a:p>
          <a:p>
            <a:pPr lvl="2"/>
            <a:r>
              <a:rPr lang="en-US" dirty="0"/>
              <a:t>Guaranteed termination with irrational edge values</a:t>
            </a:r>
          </a:p>
          <a:p>
            <a:pPr lvl="2"/>
            <a:r>
              <a:rPr lang="en-US" dirty="0"/>
              <a:t>Run-time is independent of the maximum flow of the graph</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Our example</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66</a:t>
            </a:fld>
            <a:endParaRPr lang="en-US"/>
          </a:p>
        </p:txBody>
      </p:sp>
      <p:pic>
        <p:nvPicPr>
          <p:cNvPr id="5" name="Picture 2" descr="C:\WINDOWS\Desktop\Oh_type\kleinberg_GIF_01to10\kleinberg_07F03.gif"/>
          <p:cNvPicPr preferRelativeResize="0">
            <a:picLocks noGrp="1" noChangeAspect="1" noChangeArrowheads="1"/>
          </p:cNvPicPr>
          <p:nvPr>
            <p:ph sz="quarter" idx="1"/>
            <p:custDataLst>
              <p:tags r:id="rId1"/>
            </p:custDataLst>
          </p:nvPr>
        </p:nvPicPr>
        <p:blipFill>
          <a:blip r:embed="rId3"/>
          <a:srcRect b="15088"/>
          <a:stretch>
            <a:fillRect/>
          </a:stretch>
        </p:blipFill>
        <p:spPr bwMode="auto">
          <a:xfrm>
            <a:off x="457200" y="2084103"/>
            <a:ext cx="8229600" cy="3021297"/>
          </a:xfrm>
          <a:prstGeom prst="rect">
            <a:avLst/>
          </a:prstGeom>
          <a:noFill/>
          <a:ln w="9525">
            <a:noFill/>
            <a:miter lim="800000"/>
            <a:headEnd/>
            <a:tailEnd/>
          </a:ln>
          <a:effec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Minimum Cut</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030EE116-056E-4288-B7F7-411CB7E437A9}" type="slidenum">
              <a:rPr lang="en-US" smtClean="0"/>
              <a:pPr/>
              <a:t>67</a:t>
            </a:fld>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Definition: Cut</a:t>
            </a:r>
          </a:p>
        </p:txBody>
      </p:sp>
      <p:sp>
        <p:nvSpPr>
          <p:cNvPr id="4" name="Slide Number Placeholder 3"/>
          <p:cNvSpPr>
            <a:spLocks noGrp="1"/>
          </p:cNvSpPr>
          <p:nvPr>
            <p:ph type="sldNum" sz="quarter" idx="12"/>
          </p:nvPr>
        </p:nvSpPr>
        <p:spPr/>
        <p:txBody>
          <a:bodyPr/>
          <a:lstStyle/>
          <a:p>
            <a:fld id="{030EE116-056E-4288-B7F7-411CB7E437A9}" type="slidenum">
              <a:rPr lang="en-US" smtClean="0"/>
              <a:pPr/>
              <a:t>68</a:t>
            </a:fld>
            <a:endParaRPr lang="en-US"/>
          </a:p>
        </p:txBody>
      </p:sp>
      <p:sp>
        <p:nvSpPr>
          <p:cNvPr id="6" name="Content Placeholder 5"/>
          <p:cNvSpPr>
            <a:spLocks noGrp="1"/>
          </p:cNvSpPr>
          <p:nvPr>
            <p:ph sz="quarter" idx="1"/>
          </p:nvPr>
        </p:nvSpPr>
        <p:spPr/>
        <p:txBody>
          <a:bodyPr/>
          <a:lstStyle/>
          <a:p>
            <a:r>
              <a:rPr lang="en-US" dirty="0"/>
              <a:t>Given a flow network, we want to </a:t>
            </a:r>
            <a:r>
              <a:rPr lang="en-US" i="1" dirty="0"/>
              <a:t>cut</a:t>
            </a:r>
            <a:r>
              <a:rPr lang="en-US" dirty="0"/>
              <a:t> edges…</a:t>
            </a:r>
          </a:p>
          <a:p>
            <a:endParaRPr lang="en-US" dirty="0"/>
          </a:p>
          <a:p>
            <a:r>
              <a:rPr lang="en-US" dirty="0"/>
              <a:t>A cut C = (A, B) where:</a:t>
            </a:r>
          </a:p>
          <a:p>
            <a:pPr lvl="1"/>
            <a:r>
              <a:rPr lang="en-US" dirty="0"/>
              <a:t>A is a set of vertices (A is a subset of  V)</a:t>
            </a:r>
          </a:p>
          <a:p>
            <a:pPr lvl="1"/>
            <a:r>
              <a:rPr lang="en-US" dirty="0"/>
              <a:t>B is a set of vertices (B also a subset of V)</a:t>
            </a:r>
          </a:p>
          <a:p>
            <a:pPr lvl="1"/>
            <a:r>
              <a:rPr lang="en-US" dirty="0"/>
              <a:t>A intersect B = null set (no shared vertices)</a:t>
            </a:r>
          </a:p>
          <a:p>
            <a:pPr lvl="1"/>
            <a:r>
              <a:rPr lang="en-US" dirty="0"/>
              <a:t>A union B = V (all vertices in either A or B)</a:t>
            </a:r>
          </a:p>
          <a:p>
            <a:pPr lvl="1"/>
            <a:endParaRPr lang="en-US" dirty="0"/>
          </a:p>
          <a:p>
            <a:r>
              <a:rPr lang="en-US" dirty="0"/>
              <a:t>What do we care about?</a:t>
            </a:r>
          </a:p>
          <a:p>
            <a:pPr lvl="1"/>
            <a:r>
              <a:rPr lang="en-US" dirty="0"/>
              <a:t>Well, we care about the edges that go across this cut.</a:t>
            </a:r>
          </a:p>
          <a:p>
            <a:pPr lvl="1"/>
            <a:r>
              <a:rPr lang="en-US" dirty="0"/>
              <a:t>Either from node in A to a node in B or vice versa.</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Definition: Net Flow across Cut</a:t>
            </a:r>
          </a:p>
        </p:txBody>
      </p:sp>
      <p:sp>
        <p:nvSpPr>
          <p:cNvPr id="4" name="Slide Number Placeholder 3"/>
          <p:cNvSpPr>
            <a:spLocks noGrp="1"/>
          </p:cNvSpPr>
          <p:nvPr>
            <p:ph type="sldNum" sz="quarter" idx="12"/>
          </p:nvPr>
        </p:nvSpPr>
        <p:spPr/>
        <p:txBody>
          <a:bodyPr/>
          <a:lstStyle/>
          <a:p>
            <a:fld id="{030EE116-056E-4288-B7F7-411CB7E437A9}" type="slidenum">
              <a:rPr lang="en-US" smtClean="0"/>
              <a:pPr/>
              <a:t>69</a:t>
            </a:fld>
            <a:endParaRPr lang="en-US"/>
          </a:p>
        </p:txBody>
      </p:sp>
      <p:sp>
        <p:nvSpPr>
          <p:cNvPr id="6" name="Content Placeholder 5"/>
          <p:cNvSpPr>
            <a:spLocks noGrp="1"/>
          </p:cNvSpPr>
          <p:nvPr>
            <p:ph sz="quarter" idx="1"/>
          </p:nvPr>
        </p:nvSpPr>
        <p:spPr/>
        <p:txBody>
          <a:bodyPr/>
          <a:lstStyle/>
          <a:p>
            <a:r>
              <a:rPr lang="en-US" dirty="0"/>
              <a:t>Given a cut C = (A, B)</a:t>
            </a:r>
          </a:p>
          <a:p>
            <a:endParaRPr lang="en-US" dirty="0"/>
          </a:p>
          <a:p>
            <a:r>
              <a:rPr lang="en-US" dirty="0"/>
              <a:t>The </a:t>
            </a:r>
            <a:r>
              <a:rPr lang="en-US" b="1" u="sng" dirty="0"/>
              <a:t>net flow across the cut</a:t>
            </a:r>
            <a:r>
              <a:rPr lang="en-US" dirty="0"/>
              <a:t> C = (A, B) is the sum of the flows on its edges from A to B minus the sum of the flow on its edges from B to A</a:t>
            </a:r>
          </a:p>
        </p:txBody>
      </p:sp>
      <p:pic>
        <p:nvPicPr>
          <p:cNvPr id="1028" name="Picture 4" descr="images/lecture25/MaxFlowexample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561836"/>
            <a:ext cx="5181600" cy="310080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611593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custDataLst>
              <p:tags r:id="rId1"/>
            </p:custDataLst>
          </p:nvPr>
        </p:nvSpPr>
        <p:spPr/>
        <p:txBody>
          <a:bodyPr/>
          <a:lstStyle/>
          <a:p>
            <a:r>
              <a:rPr lang="en-US"/>
              <a:t>Terms You Should Know or Learn Now</a:t>
            </a:r>
          </a:p>
        </p:txBody>
      </p:sp>
      <p:sp>
        <p:nvSpPr>
          <p:cNvPr id="4" name="Slide Number Placeholder 3"/>
          <p:cNvSpPr>
            <a:spLocks noGrp="1"/>
          </p:cNvSpPr>
          <p:nvPr>
            <p:ph type="sldNum" sz="quarter" idx="12"/>
          </p:nvPr>
        </p:nvSpPr>
        <p:spPr/>
        <p:txBody>
          <a:bodyPr/>
          <a:lstStyle/>
          <a:p>
            <a:fld id="{030EE116-056E-4288-B7F7-411CB7E437A9}" type="slidenum">
              <a:rPr lang="en-US" smtClean="0"/>
              <a:pPr/>
              <a:t>7</a:t>
            </a:fld>
            <a:endParaRPr lang="en-US"/>
          </a:p>
        </p:txBody>
      </p:sp>
      <p:sp>
        <p:nvSpPr>
          <p:cNvPr id="20483" name="Rectangle 3"/>
          <p:cNvSpPr>
            <a:spLocks noGrp="1" noChangeArrowheads="1"/>
          </p:cNvSpPr>
          <p:nvPr>
            <p:ph sz="quarter" idx="1"/>
            <p:custDataLst>
              <p:tags r:id="rId2"/>
            </p:custDataLst>
          </p:nvPr>
        </p:nvSpPr>
        <p:spPr/>
        <p:txBody>
          <a:bodyPr>
            <a:normAutofit fontScale="92500" lnSpcReduction="10000"/>
          </a:bodyPr>
          <a:lstStyle/>
          <a:p>
            <a:pPr>
              <a:lnSpc>
                <a:spcPct val="90000"/>
              </a:lnSpc>
            </a:pPr>
            <a:r>
              <a:rPr lang="en-US" sz="2400" dirty="0"/>
              <a:t>Vertex (plural </a:t>
            </a:r>
            <a:r>
              <a:rPr lang="en-US" sz="2400" i="1" dirty="0"/>
              <a:t>vertices</a:t>
            </a:r>
            <a:r>
              <a:rPr lang="en-US" sz="2400" dirty="0"/>
              <a:t>) or Node</a:t>
            </a:r>
          </a:p>
          <a:p>
            <a:pPr>
              <a:lnSpc>
                <a:spcPct val="90000"/>
              </a:lnSpc>
            </a:pPr>
            <a:r>
              <a:rPr lang="en-US" sz="2400" dirty="0"/>
              <a:t>Edge (sometimes referred to as an </a:t>
            </a:r>
            <a:r>
              <a:rPr lang="en-US" sz="2400" i="1" dirty="0"/>
              <a:t>arc</a:t>
            </a:r>
            <a:r>
              <a:rPr lang="en-US" sz="2400" dirty="0"/>
              <a:t>)</a:t>
            </a:r>
          </a:p>
          <a:p>
            <a:pPr lvl="1">
              <a:lnSpc>
                <a:spcPct val="90000"/>
              </a:lnSpc>
            </a:pPr>
            <a:r>
              <a:rPr lang="en-US" sz="2000" dirty="0"/>
              <a:t>Note the meaning of </a:t>
            </a:r>
            <a:r>
              <a:rPr lang="en-US" sz="2000" i="1" dirty="0"/>
              <a:t>incident</a:t>
            </a:r>
          </a:p>
          <a:p>
            <a:pPr>
              <a:lnSpc>
                <a:spcPct val="90000"/>
              </a:lnSpc>
            </a:pPr>
            <a:r>
              <a:rPr lang="en-US" sz="2400" dirty="0"/>
              <a:t>Degree of a vertex: how many adjacent vertices</a:t>
            </a:r>
          </a:p>
          <a:p>
            <a:pPr lvl="1">
              <a:lnSpc>
                <a:spcPct val="90000"/>
              </a:lnSpc>
            </a:pPr>
            <a:r>
              <a:rPr lang="en-US" sz="2000" dirty="0"/>
              <a:t>Digraph: in-degree (num. of incoming edges) vs. out-degree</a:t>
            </a:r>
          </a:p>
          <a:p>
            <a:pPr>
              <a:lnSpc>
                <a:spcPct val="90000"/>
              </a:lnSpc>
            </a:pPr>
            <a:r>
              <a:rPr lang="en-US" sz="2400" dirty="0"/>
              <a:t>Graphs can be:</a:t>
            </a:r>
          </a:p>
          <a:p>
            <a:pPr lvl="1">
              <a:lnSpc>
                <a:spcPct val="90000"/>
              </a:lnSpc>
            </a:pPr>
            <a:r>
              <a:rPr lang="en-US" sz="2000" dirty="0"/>
              <a:t>Directed or undirected</a:t>
            </a:r>
          </a:p>
          <a:p>
            <a:pPr lvl="1">
              <a:lnSpc>
                <a:spcPct val="90000"/>
              </a:lnSpc>
            </a:pPr>
            <a:r>
              <a:rPr lang="en-US" sz="2000" dirty="0"/>
              <a:t>Weighted or not weighted</a:t>
            </a:r>
          </a:p>
          <a:p>
            <a:pPr lvl="2">
              <a:lnSpc>
                <a:spcPct val="90000"/>
              </a:lnSpc>
            </a:pPr>
            <a:r>
              <a:rPr lang="en-US" sz="1800" dirty="0"/>
              <a:t>weights can be </a:t>
            </a:r>
            <a:r>
              <a:rPr lang="en-US" sz="1800" dirty="0" err="1"/>
              <a:t>reals</a:t>
            </a:r>
            <a:r>
              <a:rPr lang="en-US" sz="1800" dirty="0"/>
              <a:t>, integers, etc.</a:t>
            </a:r>
          </a:p>
          <a:p>
            <a:pPr lvl="2">
              <a:lnSpc>
                <a:spcPct val="90000"/>
              </a:lnSpc>
            </a:pPr>
            <a:r>
              <a:rPr lang="en-US" sz="1800" dirty="0"/>
              <a:t>weight also known as: cost, length, distance, capacity,…</a:t>
            </a:r>
          </a:p>
          <a:p>
            <a:pPr>
              <a:lnSpc>
                <a:spcPct val="90000"/>
              </a:lnSpc>
            </a:pPr>
            <a:r>
              <a:rPr lang="en-US" sz="2400" dirty="0"/>
              <a:t>Undirected graphs:</a:t>
            </a:r>
          </a:p>
          <a:p>
            <a:pPr lvl="1">
              <a:lnSpc>
                <a:spcPct val="90000"/>
              </a:lnSpc>
            </a:pPr>
            <a:r>
              <a:rPr lang="en-US" sz="2000" dirty="0"/>
              <a:t>Normally an edge can’t connect a vertex to itself</a:t>
            </a:r>
          </a:p>
          <a:p>
            <a:pPr>
              <a:lnSpc>
                <a:spcPct val="90000"/>
              </a:lnSpc>
            </a:pPr>
            <a:r>
              <a:rPr lang="en-US" sz="2400" dirty="0"/>
              <a:t>A directed graph (also known as a </a:t>
            </a:r>
            <a:r>
              <a:rPr lang="en-US" sz="2400" i="1" dirty="0"/>
              <a:t>digraph</a:t>
            </a:r>
            <a:r>
              <a:rPr lang="en-US" sz="2400" dirty="0"/>
              <a:t>)</a:t>
            </a:r>
          </a:p>
          <a:p>
            <a:pPr lvl="1">
              <a:lnSpc>
                <a:spcPct val="90000"/>
              </a:lnSpc>
            </a:pPr>
            <a:r>
              <a:rPr lang="en-US" sz="2000" dirty="0"/>
              <a:t>“Originating” node is the </a:t>
            </a:r>
            <a:r>
              <a:rPr lang="en-US" sz="2000" i="1" dirty="0"/>
              <a:t>head</a:t>
            </a:r>
            <a:r>
              <a:rPr lang="en-US" sz="2000" dirty="0"/>
              <a:t>, the target the </a:t>
            </a:r>
            <a:r>
              <a:rPr lang="en-US" sz="2000" i="1" dirty="0"/>
              <a:t>tail</a:t>
            </a:r>
          </a:p>
          <a:p>
            <a:pPr lvl="1">
              <a:lnSpc>
                <a:spcPct val="90000"/>
              </a:lnSpc>
            </a:pPr>
            <a:r>
              <a:rPr lang="en-US" sz="2000" dirty="0"/>
              <a:t>An edge may connect a vertex to itself</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Definition: Flow-value lemma</a:t>
            </a:r>
          </a:p>
        </p:txBody>
      </p:sp>
      <p:sp>
        <p:nvSpPr>
          <p:cNvPr id="4" name="Slide Number Placeholder 3"/>
          <p:cNvSpPr>
            <a:spLocks noGrp="1"/>
          </p:cNvSpPr>
          <p:nvPr>
            <p:ph type="sldNum" sz="quarter" idx="12"/>
          </p:nvPr>
        </p:nvSpPr>
        <p:spPr/>
        <p:txBody>
          <a:bodyPr/>
          <a:lstStyle/>
          <a:p>
            <a:fld id="{030EE116-056E-4288-B7F7-411CB7E437A9}" type="slidenum">
              <a:rPr lang="en-US" smtClean="0"/>
              <a:pPr/>
              <a:t>70</a:t>
            </a:fld>
            <a:endParaRPr lang="en-US"/>
          </a:p>
        </p:txBody>
      </p:sp>
      <p:sp>
        <p:nvSpPr>
          <p:cNvPr id="6" name="Content Placeholder 5"/>
          <p:cNvSpPr>
            <a:spLocks noGrp="1"/>
          </p:cNvSpPr>
          <p:nvPr>
            <p:ph sz="quarter" idx="1"/>
          </p:nvPr>
        </p:nvSpPr>
        <p:spPr/>
        <p:txBody>
          <a:bodyPr/>
          <a:lstStyle/>
          <a:p>
            <a:endParaRPr lang="en-US" dirty="0"/>
          </a:p>
          <a:p>
            <a:r>
              <a:rPr lang="en-US" dirty="0"/>
              <a:t>Let </a:t>
            </a:r>
            <a:r>
              <a:rPr lang="en-US" b="1" i="1" dirty="0"/>
              <a:t>f</a:t>
            </a:r>
            <a:r>
              <a:rPr lang="en-US" dirty="0"/>
              <a:t> be any flow and C = (A, B) be any cut</a:t>
            </a:r>
          </a:p>
          <a:p>
            <a:pPr lvl="1"/>
            <a:r>
              <a:rPr lang="en-US" dirty="0"/>
              <a:t>The net flow across (A, B) equals the value of the flow </a:t>
            </a:r>
            <a:r>
              <a:rPr lang="en-US" b="1" i="1" dirty="0"/>
              <a:t>f</a:t>
            </a:r>
          </a:p>
        </p:txBody>
      </p:sp>
      <p:pic>
        <p:nvPicPr>
          <p:cNvPr id="1028" name="Picture 4" descr="images/lecture25/MaxFlowexample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561836"/>
            <a:ext cx="5181600" cy="310080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24042530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Proof: Flow-value lemma</a:t>
            </a:r>
          </a:p>
        </p:txBody>
      </p:sp>
      <p:sp>
        <p:nvSpPr>
          <p:cNvPr id="4" name="Slide Number Placeholder 3"/>
          <p:cNvSpPr>
            <a:spLocks noGrp="1"/>
          </p:cNvSpPr>
          <p:nvPr>
            <p:ph type="sldNum" sz="quarter" idx="12"/>
          </p:nvPr>
        </p:nvSpPr>
        <p:spPr/>
        <p:txBody>
          <a:bodyPr/>
          <a:lstStyle/>
          <a:p>
            <a:fld id="{030EE116-056E-4288-B7F7-411CB7E437A9}" type="slidenum">
              <a:rPr lang="en-US" smtClean="0"/>
              <a:pPr/>
              <a:t>71</a:t>
            </a:fld>
            <a:endParaRPr lang="en-US"/>
          </a:p>
        </p:txBody>
      </p:sp>
      <p:sp>
        <p:nvSpPr>
          <p:cNvPr id="6" name="Content Placeholder 5"/>
          <p:cNvSpPr>
            <a:spLocks noGrp="1"/>
          </p:cNvSpPr>
          <p:nvPr>
            <p:ph sz="quarter" idx="1"/>
          </p:nvPr>
        </p:nvSpPr>
        <p:spPr/>
        <p:txBody>
          <a:bodyPr>
            <a:normAutofit lnSpcReduction="10000"/>
          </a:bodyPr>
          <a:lstStyle/>
          <a:p>
            <a:r>
              <a:rPr lang="en-US" dirty="0"/>
              <a:t>Let </a:t>
            </a:r>
            <a:r>
              <a:rPr lang="en-US" b="1" i="1" dirty="0"/>
              <a:t>f</a:t>
            </a:r>
            <a:r>
              <a:rPr lang="en-US" dirty="0"/>
              <a:t> be any flow and C = (A, B) be any cut</a:t>
            </a:r>
          </a:p>
          <a:p>
            <a:pPr lvl="1"/>
            <a:r>
              <a:rPr lang="en-US" dirty="0"/>
              <a:t>The net flow across (A, B) equals the value of the flow </a:t>
            </a:r>
            <a:r>
              <a:rPr lang="en-US" b="1" i="1" dirty="0"/>
              <a:t>f</a:t>
            </a:r>
          </a:p>
          <a:p>
            <a:pPr lvl="1"/>
            <a:endParaRPr lang="en-US" b="1" i="1" dirty="0"/>
          </a:p>
          <a:p>
            <a:r>
              <a:rPr lang="en-US" dirty="0"/>
              <a:t>Proof by induction on the size of B</a:t>
            </a:r>
          </a:p>
          <a:p>
            <a:pPr lvl="1"/>
            <a:r>
              <a:rPr lang="en-US" dirty="0"/>
              <a:t>B.C.	B = {t} (B is only the sink)</a:t>
            </a:r>
          </a:p>
          <a:p>
            <a:pPr lvl="2"/>
            <a:r>
              <a:rPr lang="en-US" dirty="0"/>
              <a:t>Clearly this is true as the flow across the cut is everyone sinking into t, which is the definition of the flow f</a:t>
            </a:r>
          </a:p>
          <a:p>
            <a:pPr lvl="1"/>
            <a:r>
              <a:rPr lang="en-US" dirty="0"/>
              <a:t>I.H.	Assume true for some cut C = (A, B)</a:t>
            </a:r>
          </a:p>
          <a:p>
            <a:pPr lvl="1"/>
            <a:r>
              <a:rPr lang="en-US" dirty="0"/>
              <a:t>I.S.		Move one node from A to B</a:t>
            </a:r>
          </a:p>
          <a:p>
            <a:pPr lvl="2"/>
            <a:r>
              <a:rPr lang="en-US" dirty="0"/>
              <a:t>Choose an a’ to move that has at least one edge to a node in B</a:t>
            </a:r>
          </a:p>
          <a:p>
            <a:pPr lvl="2"/>
            <a:r>
              <a:rPr lang="en-US" dirty="0"/>
              <a:t>We know the flow f never changes</a:t>
            </a:r>
          </a:p>
          <a:p>
            <a:pPr lvl="2"/>
            <a:r>
              <a:rPr lang="en-US" dirty="0"/>
              <a:t>How does the value of the new cut C’ = (A’, B’) change?</a:t>
            </a:r>
          </a:p>
          <a:p>
            <a:pPr lvl="2"/>
            <a:r>
              <a:rPr lang="en-US" dirty="0"/>
              <a:t>It doesn’t! Why? See next slide…</a:t>
            </a:r>
          </a:p>
        </p:txBody>
      </p:sp>
    </p:spTree>
    <p:extLst>
      <p:ext uri="{BB962C8B-B14F-4D97-AF65-F5344CB8AC3E}">
        <p14:creationId xmlns:p14="http://schemas.microsoft.com/office/powerpoint/2010/main" val="154775912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Proof: Flow-value lemma cont.</a:t>
            </a:r>
          </a:p>
        </p:txBody>
      </p:sp>
      <p:sp>
        <p:nvSpPr>
          <p:cNvPr id="4" name="Slide Number Placeholder 3"/>
          <p:cNvSpPr>
            <a:spLocks noGrp="1"/>
          </p:cNvSpPr>
          <p:nvPr>
            <p:ph type="sldNum" sz="quarter" idx="12"/>
          </p:nvPr>
        </p:nvSpPr>
        <p:spPr/>
        <p:txBody>
          <a:bodyPr/>
          <a:lstStyle/>
          <a:p>
            <a:fld id="{030EE116-056E-4288-B7F7-411CB7E437A9}" type="slidenum">
              <a:rPr lang="en-US" smtClean="0"/>
              <a:pPr/>
              <a:t>72</a:t>
            </a:fld>
            <a:endParaRPr lang="en-US"/>
          </a:p>
        </p:txBody>
      </p:sp>
      <p:sp>
        <p:nvSpPr>
          <p:cNvPr id="6" name="Content Placeholder 5"/>
          <p:cNvSpPr>
            <a:spLocks noGrp="1"/>
          </p:cNvSpPr>
          <p:nvPr>
            <p:ph sz="quarter" idx="1"/>
          </p:nvPr>
        </p:nvSpPr>
        <p:spPr/>
        <p:txBody>
          <a:bodyPr/>
          <a:lstStyle/>
          <a:p>
            <a:r>
              <a:rPr lang="en-US" dirty="0"/>
              <a:t>Let </a:t>
            </a:r>
            <a:r>
              <a:rPr lang="en-US" b="1" i="1" dirty="0"/>
              <a:t>f</a:t>
            </a:r>
            <a:r>
              <a:rPr lang="en-US" dirty="0"/>
              <a:t> be any flow and C = (A, B) be any cut</a:t>
            </a:r>
          </a:p>
          <a:p>
            <a:pPr lvl="1"/>
            <a:r>
              <a:rPr lang="en-US" dirty="0"/>
              <a:t>The net flow across (A, B) equals the value of the flow </a:t>
            </a:r>
            <a:r>
              <a:rPr lang="en-US" b="1" i="1" dirty="0"/>
              <a:t>f</a:t>
            </a:r>
          </a:p>
          <a:p>
            <a:pPr lvl="1"/>
            <a:endParaRPr lang="en-US" b="1" i="1" dirty="0"/>
          </a:p>
          <a:p>
            <a:r>
              <a:rPr lang="en-US"/>
              <a:t>Why does </a:t>
            </a:r>
            <a:r>
              <a:rPr lang="en-US" dirty="0"/>
              <a:t>C’ = (A’, B’) have the same net flow?</a:t>
            </a:r>
          </a:p>
          <a:p>
            <a:pPr lvl="1"/>
            <a:r>
              <a:rPr lang="en-US" dirty="0"/>
              <a:t>Local equilibrium: net flow coming into a’ from nodes in A only must equal the flow going out across the cut to nodes in B</a:t>
            </a:r>
          </a:p>
          <a:p>
            <a:pPr lvl="1"/>
            <a:r>
              <a:rPr lang="en-US" dirty="0"/>
              <a:t>After a’ is moved:</a:t>
            </a:r>
          </a:p>
          <a:p>
            <a:pPr lvl="2"/>
            <a:r>
              <a:rPr lang="en-US" dirty="0"/>
              <a:t>everything going across the cut now goes to something in B from B, everything going to or from a node in A now goes across the cut.</a:t>
            </a:r>
          </a:p>
          <a:p>
            <a:pPr lvl="1"/>
            <a:r>
              <a:rPr lang="en-US" dirty="0"/>
              <a:t>Thus, by local equilibrium the value of the cut C’ is equivalent to the value of the cut C</a:t>
            </a:r>
          </a:p>
          <a:p>
            <a:pPr lvl="1"/>
            <a:r>
              <a:rPr lang="en-US" dirty="0"/>
              <a:t>Induction done!</a:t>
            </a:r>
          </a:p>
          <a:p>
            <a:pPr lvl="1"/>
            <a:endParaRPr lang="en-US" dirty="0"/>
          </a:p>
          <a:p>
            <a:pPr lvl="1"/>
            <a:endParaRPr lang="en-US" dirty="0"/>
          </a:p>
        </p:txBody>
      </p:sp>
    </p:spTree>
    <p:extLst>
      <p:ext uri="{BB962C8B-B14F-4D97-AF65-F5344CB8AC3E}">
        <p14:creationId xmlns:p14="http://schemas.microsoft.com/office/powerpoint/2010/main" val="42211422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Max-flow min-cut theorem</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73</a:t>
            </a:fld>
            <a:endParaRPr lang="en-US"/>
          </a:p>
        </p:txBody>
      </p:sp>
      <p:sp>
        <p:nvSpPr>
          <p:cNvPr id="3" name="Content Placeholder 2"/>
          <p:cNvSpPr>
            <a:spLocks noGrp="1"/>
          </p:cNvSpPr>
          <p:nvPr>
            <p:ph sz="quarter" idx="1"/>
          </p:nvPr>
        </p:nvSpPr>
        <p:spPr/>
        <p:txBody>
          <a:bodyPr/>
          <a:lstStyle/>
          <a:p>
            <a:r>
              <a:rPr lang="en-US" dirty="0"/>
              <a:t>The max-flow min-cut theorem states that the maximum value of an s-t flow is equal to the minimum capacity of an s-t cut</a:t>
            </a:r>
          </a:p>
          <a:p>
            <a:endParaRPr lang="en-US" dirty="0"/>
          </a:p>
          <a:p>
            <a:r>
              <a:rPr lang="en-US" dirty="0"/>
              <a:t>In other words, if you look at all the possible cuts in the graph, and find the smallest capacity of those cuts, then that value is the value of the maximum flow for that network.</a:t>
            </a:r>
          </a:p>
          <a:p>
            <a:pPr marL="0" indent="0">
              <a:buNone/>
            </a:pPr>
            <a:endParaRPr lang="en-US" dirty="0"/>
          </a:p>
          <a:p>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Another definition: Weak Duality</a:t>
            </a:r>
          </a:p>
        </p:txBody>
      </p:sp>
      <p:sp>
        <p:nvSpPr>
          <p:cNvPr id="4" name="Slide Number Placeholder 3"/>
          <p:cNvSpPr>
            <a:spLocks noGrp="1"/>
          </p:cNvSpPr>
          <p:nvPr>
            <p:ph type="sldNum" sz="quarter" idx="12"/>
          </p:nvPr>
        </p:nvSpPr>
        <p:spPr/>
        <p:txBody>
          <a:bodyPr/>
          <a:lstStyle/>
          <a:p>
            <a:fld id="{030EE116-056E-4288-B7F7-411CB7E437A9}" type="slidenum">
              <a:rPr lang="en-US" smtClean="0"/>
              <a:pPr/>
              <a:t>74</a:t>
            </a:fld>
            <a:endParaRPr lang="en-US"/>
          </a:p>
        </p:txBody>
      </p:sp>
      <p:sp>
        <p:nvSpPr>
          <p:cNvPr id="6" name="Content Placeholder 5"/>
          <p:cNvSpPr>
            <a:spLocks noGrp="1"/>
          </p:cNvSpPr>
          <p:nvPr>
            <p:ph sz="quarter" idx="1"/>
          </p:nvPr>
        </p:nvSpPr>
        <p:spPr/>
        <p:txBody>
          <a:bodyPr/>
          <a:lstStyle/>
          <a:p>
            <a:r>
              <a:rPr lang="en-US" dirty="0"/>
              <a:t>Let </a:t>
            </a:r>
            <a:r>
              <a:rPr lang="en-US" b="1" i="1" dirty="0"/>
              <a:t>f</a:t>
            </a:r>
            <a:r>
              <a:rPr lang="en-US" dirty="0"/>
              <a:t> be any flow and C = (A, B) be any cut</a:t>
            </a:r>
          </a:p>
          <a:p>
            <a:pPr lvl="1"/>
            <a:endParaRPr lang="en-US" dirty="0"/>
          </a:p>
          <a:p>
            <a:r>
              <a:rPr lang="en-US" dirty="0"/>
              <a:t>Then:</a:t>
            </a:r>
          </a:p>
          <a:p>
            <a:pPr lvl="1"/>
            <a:r>
              <a:rPr lang="en-US" dirty="0"/>
              <a:t>Value of f  &lt;=  capacity of C</a:t>
            </a:r>
          </a:p>
          <a:p>
            <a:pPr lvl="1"/>
            <a:endParaRPr lang="en-US" dirty="0"/>
          </a:p>
          <a:p>
            <a:pPr lvl="1"/>
            <a:endParaRPr lang="en-US" dirty="0"/>
          </a:p>
          <a:p>
            <a:r>
              <a:rPr lang="en-US" dirty="0"/>
              <a:t>Note: We are talking about the CAPACITY of C, not the value of the flow across C</a:t>
            </a:r>
          </a:p>
          <a:p>
            <a:pPr lvl="1"/>
            <a:endParaRPr lang="en-US" dirty="0"/>
          </a:p>
        </p:txBody>
      </p:sp>
    </p:spTree>
    <p:extLst>
      <p:ext uri="{BB962C8B-B14F-4D97-AF65-F5344CB8AC3E}">
        <p14:creationId xmlns:p14="http://schemas.microsoft.com/office/powerpoint/2010/main" val="63033980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Another version of </a:t>
            </a:r>
            <a:r>
              <a:rPr lang="en-US" dirty="0" err="1"/>
              <a:t>MaxFlow-MinCut</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75</a:t>
            </a:fld>
            <a:endParaRPr lang="en-US"/>
          </a:p>
        </p:txBody>
      </p:sp>
      <p:sp>
        <p:nvSpPr>
          <p:cNvPr id="6" name="Content Placeholder 5"/>
          <p:cNvSpPr>
            <a:spLocks noGrp="1"/>
          </p:cNvSpPr>
          <p:nvPr>
            <p:ph sz="quarter" idx="1"/>
          </p:nvPr>
        </p:nvSpPr>
        <p:spPr/>
        <p:txBody>
          <a:bodyPr>
            <a:normAutofit/>
          </a:bodyPr>
          <a:lstStyle/>
          <a:p>
            <a:r>
              <a:rPr lang="en-US" dirty="0"/>
              <a:t>The following three statements are equivalent:</a:t>
            </a:r>
          </a:p>
          <a:p>
            <a:endParaRPr lang="en-US" dirty="0"/>
          </a:p>
          <a:p>
            <a:r>
              <a:rPr lang="en-US" dirty="0"/>
              <a:t>For some flow f</a:t>
            </a:r>
          </a:p>
          <a:p>
            <a:pPr lvl="1"/>
            <a:r>
              <a:rPr lang="en-US" dirty="0"/>
              <a:t>1) There exists a cut whose capacity equals the value of f</a:t>
            </a:r>
          </a:p>
          <a:p>
            <a:pPr lvl="1"/>
            <a:r>
              <a:rPr lang="en-US" dirty="0"/>
              <a:t>2) f is a maximum flow</a:t>
            </a:r>
          </a:p>
          <a:p>
            <a:pPr lvl="1"/>
            <a:r>
              <a:rPr lang="en-US" dirty="0"/>
              <a:t>3) There is no augmenting path with respect to f</a:t>
            </a:r>
          </a:p>
          <a:p>
            <a:pPr lvl="1"/>
            <a:endParaRPr lang="en-US" dirty="0"/>
          </a:p>
          <a:p>
            <a:r>
              <a:rPr lang="en-US" dirty="0"/>
              <a:t>Let’s prove </a:t>
            </a:r>
            <a:r>
              <a:rPr lang="en-US"/>
              <a:t>this!</a:t>
            </a:r>
            <a:endParaRPr lang="en-US" dirty="0"/>
          </a:p>
          <a:p>
            <a:pPr lvl="1"/>
            <a:r>
              <a:rPr lang="en-US" dirty="0"/>
              <a:t>1 </a:t>
            </a:r>
            <a:r>
              <a:rPr lang="en-US" dirty="0">
                <a:sym typeface="Wingdings" panose="05000000000000000000" pitchFamily="2" charset="2"/>
              </a:rPr>
              <a:t></a:t>
            </a:r>
            <a:r>
              <a:rPr lang="en-US" dirty="0"/>
              <a:t> 2</a:t>
            </a:r>
          </a:p>
          <a:p>
            <a:pPr lvl="1"/>
            <a:r>
              <a:rPr lang="en-US" dirty="0"/>
              <a:t>2 </a:t>
            </a:r>
            <a:r>
              <a:rPr lang="en-US" dirty="0">
                <a:sym typeface="Wingdings" panose="05000000000000000000" pitchFamily="2" charset="2"/>
              </a:rPr>
              <a:t></a:t>
            </a:r>
            <a:r>
              <a:rPr lang="en-US" dirty="0"/>
              <a:t> 3</a:t>
            </a:r>
          </a:p>
          <a:p>
            <a:pPr lvl="1"/>
            <a:r>
              <a:rPr lang="en-US" dirty="0"/>
              <a:t>3 </a:t>
            </a:r>
            <a:r>
              <a:rPr lang="en-US" dirty="0">
                <a:sym typeface="Wingdings" panose="05000000000000000000" pitchFamily="2" charset="2"/>
              </a:rPr>
              <a:t></a:t>
            </a:r>
            <a:r>
              <a:rPr lang="en-US" dirty="0"/>
              <a:t> 1</a:t>
            </a:r>
          </a:p>
        </p:txBody>
      </p:sp>
    </p:spTree>
    <p:extLst>
      <p:ext uri="{BB962C8B-B14F-4D97-AF65-F5344CB8AC3E}">
        <p14:creationId xmlns:p14="http://schemas.microsoft.com/office/powerpoint/2010/main" val="266600657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to determine the min cut?</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76</a:t>
            </a:fld>
            <a:endParaRPr lang="en-US"/>
          </a:p>
        </p:txBody>
      </p:sp>
      <p:sp>
        <p:nvSpPr>
          <p:cNvPr id="3" name="Content Placeholder 2"/>
          <p:cNvSpPr>
            <a:spLocks noGrp="1"/>
          </p:cNvSpPr>
          <p:nvPr>
            <p:ph sz="quarter" idx="1"/>
          </p:nvPr>
        </p:nvSpPr>
        <p:spPr/>
        <p:txBody>
          <a:bodyPr/>
          <a:lstStyle/>
          <a:p>
            <a:r>
              <a:rPr lang="en-US" dirty="0"/>
              <a:t>Use the Ford-Fulkerson algorithm to determine max flow</a:t>
            </a:r>
          </a:p>
          <a:p>
            <a:pPr lvl="1"/>
            <a:r>
              <a:rPr lang="en-US" dirty="0"/>
              <a:t>Time is O(mf)</a:t>
            </a:r>
          </a:p>
          <a:p>
            <a:r>
              <a:rPr lang="en-US" dirty="0"/>
              <a:t>Worst case is each edge needs a cut</a:t>
            </a:r>
          </a:p>
          <a:p>
            <a:pPr lvl="1"/>
            <a:r>
              <a:rPr lang="en-US" dirty="0"/>
              <a:t>So we can determine the min cut in O(m) additional time</a:t>
            </a:r>
          </a:p>
          <a:p>
            <a:pPr lvl="1"/>
            <a:r>
              <a:rPr lang="en-US" dirty="0"/>
              <a:t>O(mf) + O(m) = O(mf) </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Reductions</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030EE116-056E-4288-B7F7-411CB7E437A9}" type="slidenum">
              <a:rPr lang="en-US" smtClean="0"/>
              <a:pPr/>
              <a:t>77</a:t>
            </a:fld>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Algorithm for min-cut</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78</a:t>
            </a:fld>
            <a:endParaRPr lang="en-US"/>
          </a:p>
        </p:txBody>
      </p:sp>
      <p:sp>
        <p:nvSpPr>
          <p:cNvPr id="3" name="Content Placeholder 2"/>
          <p:cNvSpPr>
            <a:spLocks noGrp="1"/>
          </p:cNvSpPr>
          <p:nvPr>
            <p:ph sz="quarter" idx="1"/>
          </p:nvPr>
        </p:nvSpPr>
        <p:spPr/>
        <p:txBody>
          <a:bodyPr/>
          <a:lstStyle/>
          <a:p>
            <a:r>
              <a:rPr lang="en-US"/>
              <a:t>Imagine that I presented you with a new algorithm to determine min-cut</a:t>
            </a:r>
          </a:p>
          <a:p>
            <a:pPr lvl="1"/>
            <a:r>
              <a:rPr lang="en-US"/>
              <a:t>Everybody uses max-flow to determine min-cut, but imagine it anyway</a:t>
            </a:r>
          </a:p>
          <a:p>
            <a:endParaRPr lang="en-US"/>
          </a:p>
          <a:p>
            <a:r>
              <a:rPr lang="en-US"/>
              <a:t>What could you tell me about that algorithm?</a:t>
            </a:r>
          </a:p>
          <a:p>
            <a:pPr lvl="1"/>
            <a:r>
              <a:rPr lang="en-US"/>
              <a:t>About it’s running time?</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Max-flow vs. min-cut</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79</a:t>
            </a:fld>
            <a:endParaRPr lang="en-US"/>
          </a:p>
        </p:txBody>
      </p:sp>
      <p:sp>
        <p:nvSpPr>
          <p:cNvPr id="3" name="Content Placeholder 2"/>
          <p:cNvSpPr>
            <a:spLocks noGrp="1"/>
          </p:cNvSpPr>
          <p:nvPr>
            <p:ph sz="quarter" idx="1"/>
          </p:nvPr>
        </p:nvSpPr>
        <p:spPr/>
        <p:txBody>
          <a:bodyPr/>
          <a:lstStyle/>
          <a:p>
            <a:r>
              <a:rPr lang="en-US"/>
              <a:t>These two problems are “equivalent”</a:t>
            </a:r>
          </a:p>
          <a:p>
            <a:pPr lvl="1"/>
            <a:r>
              <a:rPr lang="en-US"/>
              <a:t>Specifically, if you can solve one, you can solve the other</a:t>
            </a:r>
          </a:p>
          <a:p>
            <a:r>
              <a:rPr lang="en-US"/>
              <a:t>Alternatively, we can say that one problem </a:t>
            </a:r>
            <a:r>
              <a:rPr lang="en-US" i="1"/>
              <a:t>reduces</a:t>
            </a:r>
            <a:r>
              <a:rPr lang="en-US"/>
              <a:t> to the other</a:t>
            </a:r>
          </a:p>
          <a:p>
            <a:pPr lvl="1"/>
            <a:r>
              <a:rPr lang="en-US"/>
              <a:t>The problem of finding min-cut reduces to the problem of finding max-flow (plus a polynomial time conversion)</a:t>
            </a:r>
          </a:p>
          <a:p>
            <a:pPr lvl="1"/>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custDataLst>
              <p:tags r:id="rId1"/>
            </p:custDataLst>
          </p:nvPr>
        </p:nvSpPr>
        <p:spPr/>
        <p:txBody>
          <a:bodyPr>
            <a:normAutofit/>
          </a:bodyPr>
          <a:lstStyle/>
          <a:p>
            <a:r>
              <a:rPr lang="en-US"/>
              <a:t>Terms You Should Know or Learn Now</a:t>
            </a:r>
          </a:p>
        </p:txBody>
      </p:sp>
      <p:sp>
        <p:nvSpPr>
          <p:cNvPr id="4" name="Slide Number Placeholder 3"/>
          <p:cNvSpPr>
            <a:spLocks noGrp="1"/>
          </p:cNvSpPr>
          <p:nvPr>
            <p:ph type="sldNum" sz="quarter" idx="12"/>
          </p:nvPr>
        </p:nvSpPr>
        <p:spPr/>
        <p:txBody>
          <a:bodyPr/>
          <a:lstStyle/>
          <a:p>
            <a:fld id="{030EE116-056E-4288-B7F7-411CB7E437A9}" type="slidenum">
              <a:rPr lang="en-US" smtClean="0"/>
              <a:pPr/>
              <a:t>8</a:t>
            </a:fld>
            <a:endParaRPr lang="en-US"/>
          </a:p>
        </p:txBody>
      </p:sp>
      <p:sp>
        <p:nvSpPr>
          <p:cNvPr id="21507" name="Rectangle 3"/>
          <p:cNvSpPr>
            <a:spLocks noGrp="1" noChangeArrowheads="1"/>
          </p:cNvSpPr>
          <p:nvPr>
            <p:ph sz="quarter" idx="1"/>
            <p:custDataLst>
              <p:tags r:id="rId2"/>
            </p:custDataLst>
          </p:nvPr>
        </p:nvSpPr>
        <p:spPr/>
        <p:txBody>
          <a:bodyPr>
            <a:normAutofit/>
          </a:bodyPr>
          <a:lstStyle/>
          <a:p>
            <a:r>
              <a:rPr lang="en-US" dirty="0"/>
              <a:t>Size of graph? Two measures:</a:t>
            </a:r>
          </a:p>
          <a:p>
            <a:pPr lvl="1"/>
            <a:r>
              <a:rPr lang="en-US" dirty="0"/>
              <a:t>Number of nodes.  Usually  ‘V’</a:t>
            </a:r>
          </a:p>
          <a:p>
            <a:pPr lvl="1"/>
            <a:r>
              <a:rPr lang="en-US" dirty="0"/>
              <a:t>Number of edges: usually ‘E’</a:t>
            </a:r>
          </a:p>
          <a:p>
            <a:r>
              <a:rPr lang="en-US" dirty="0"/>
              <a:t>Dense graph: many edges</a:t>
            </a:r>
          </a:p>
          <a:p>
            <a:pPr lvl="1"/>
            <a:r>
              <a:rPr lang="en-US" dirty="0"/>
              <a:t>Maximally dense?</a:t>
            </a:r>
          </a:p>
          <a:p>
            <a:pPr lvl="1" algn="l"/>
            <a:r>
              <a:rPr lang="en-US" dirty="0"/>
              <a:t>Undirected: each node connects to all others, so </a:t>
            </a:r>
            <a:br>
              <a:rPr lang="en-US" dirty="0"/>
            </a:br>
            <a:r>
              <a:rPr lang="en-US" dirty="0"/>
              <a:t>e = v(v-1)/2</a:t>
            </a:r>
            <a:br>
              <a:rPr lang="en-US" dirty="0"/>
            </a:br>
            <a:r>
              <a:rPr lang="en-US" dirty="0"/>
              <a:t>Called a </a:t>
            </a:r>
            <a:r>
              <a:rPr lang="en-US" i="1" dirty="0"/>
              <a:t>complete graph</a:t>
            </a:r>
          </a:p>
          <a:p>
            <a:pPr lvl="1"/>
            <a:r>
              <a:rPr lang="en-US" dirty="0"/>
              <a:t>Directed:   e = v(v-1)        </a:t>
            </a:r>
            <a:r>
              <a:rPr lang="en-US" i="1" dirty="0"/>
              <a:t>why?</a:t>
            </a:r>
          </a:p>
          <a:p>
            <a:r>
              <a:rPr lang="en-US" dirty="0"/>
              <a:t>Sparse graph: fewer edges</a:t>
            </a:r>
          </a:p>
          <a:p>
            <a:pPr lvl="1"/>
            <a:r>
              <a:rPr lang="en-US" dirty="0"/>
              <a:t>Could be zero edges…</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Reduction</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80</a:t>
            </a:fld>
            <a:endParaRPr lang="en-US"/>
          </a:p>
        </p:txBody>
      </p:sp>
      <p:sp>
        <p:nvSpPr>
          <p:cNvPr id="3" name="Content Placeholder 2"/>
          <p:cNvSpPr>
            <a:spLocks noGrp="1"/>
          </p:cNvSpPr>
          <p:nvPr>
            <p:ph sz="quarter" idx="1"/>
          </p:nvPr>
        </p:nvSpPr>
        <p:spPr/>
        <p:txBody>
          <a:bodyPr>
            <a:normAutofit/>
          </a:bodyPr>
          <a:lstStyle/>
          <a:p>
            <a:r>
              <a:rPr lang="en-US"/>
              <a:t>A reduction is a transformation of one problem into another problem</a:t>
            </a:r>
          </a:p>
          <a:p>
            <a:pPr lvl="1"/>
            <a:r>
              <a:rPr lang="en-US"/>
              <a:t>Min-cut is reducible to max-flow because we can use max-flow to solve min-cut</a:t>
            </a:r>
          </a:p>
          <a:p>
            <a:pPr lvl="1"/>
            <a:r>
              <a:rPr lang="en-US"/>
              <a:t>Formally, problem A is reducible to problem B if we can use a solution to B to solve A</a:t>
            </a:r>
          </a:p>
          <a:p>
            <a:r>
              <a:rPr lang="en-US"/>
              <a:t>We note that the reduction happens in polynomial time</a:t>
            </a:r>
          </a:p>
          <a:p>
            <a:r>
              <a:rPr lang="en-US"/>
              <a:t>And signify it with a ≤</a:t>
            </a:r>
            <a:r>
              <a:rPr lang="en-US" baseline="-25000"/>
              <a:t>p</a:t>
            </a:r>
            <a:r>
              <a:rPr lang="en-US"/>
              <a:t> </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Reducing both ways</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81</a:t>
            </a:fld>
            <a:endParaRPr lang="en-US"/>
          </a:p>
        </p:txBody>
      </p:sp>
      <p:sp>
        <p:nvSpPr>
          <p:cNvPr id="3" name="Content Placeholder 2"/>
          <p:cNvSpPr>
            <a:spLocks noGrp="1"/>
          </p:cNvSpPr>
          <p:nvPr>
            <p:ph sz="quarter" idx="1"/>
          </p:nvPr>
        </p:nvSpPr>
        <p:spPr/>
        <p:txBody>
          <a:bodyPr/>
          <a:lstStyle/>
          <a:p>
            <a:r>
              <a:rPr lang="en-US" dirty="0"/>
              <a:t>We know that:</a:t>
            </a:r>
          </a:p>
          <a:p>
            <a:pPr lvl="1"/>
            <a:r>
              <a:rPr lang="en-US" dirty="0"/>
              <a:t>Min-cut ≤</a:t>
            </a:r>
            <a:r>
              <a:rPr lang="en-US" baseline="-25000" dirty="0"/>
              <a:t>p</a:t>
            </a:r>
            <a:r>
              <a:rPr lang="en-US" dirty="0"/>
              <a:t> max-flow</a:t>
            </a:r>
          </a:p>
          <a:p>
            <a:pPr lvl="1"/>
            <a:r>
              <a:rPr lang="en-US" dirty="0"/>
              <a:t>Max-flow ≤</a:t>
            </a:r>
            <a:r>
              <a:rPr lang="en-US" baseline="-25000" dirty="0"/>
              <a:t>p</a:t>
            </a:r>
            <a:r>
              <a:rPr lang="en-US" dirty="0"/>
              <a:t> min-cut</a:t>
            </a:r>
          </a:p>
          <a:p>
            <a:r>
              <a:rPr lang="en-US" dirty="0"/>
              <a:t>Because they reduce both ways, they are </a:t>
            </a:r>
            <a:r>
              <a:rPr lang="en-US" i="1" dirty="0"/>
              <a:t>polynomial-time equivalent</a:t>
            </a:r>
          </a:p>
          <a:p>
            <a:r>
              <a:rPr lang="en-US" dirty="0"/>
              <a:t>Often times you can’t directly compare algorithms</a:t>
            </a:r>
          </a:p>
          <a:p>
            <a:pPr lvl="1"/>
            <a:r>
              <a:rPr lang="en-US" dirty="0"/>
              <a:t>So you show that they reduce both ways</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Bipartite Matching</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030EE116-056E-4288-B7F7-411CB7E437A9}" type="slidenum">
              <a:rPr lang="en-US" smtClean="0"/>
              <a:pPr/>
              <a:t>82</a:t>
            </a:fld>
            <a:endParaRPr 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Bipartite Matching</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83</a:t>
            </a:fld>
            <a:endParaRPr lang="en-US"/>
          </a:p>
        </p:txBody>
      </p:sp>
      <p:sp>
        <p:nvSpPr>
          <p:cNvPr id="3" name="Content Placeholder 2"/>
          <p:cNvSpPr>
            <a:spLocks noGrp="1"/>
          </p:cNvSpPr>
          <p:nvPr>
            <p:ph sz="quarter" idx="1"/>
          </p:nvPr>
        </p:nvSpPr>
        <p:spPr/>
        <p:txBody>
          <a:bodyPr>
            <a:normAutofit/>
          </a:bodyPr>
          <a:lstStyle/>
          <a:p>
            <a:r>
              <a:rPr lang="en-US"/>
              <a:t>Given a bipartite graph G, can we find a matching M in G such that M </a:t>
            </a:r>
            <a:r>
              <a:rPr lang="en-US">
                <a:sym typeface="Symbol"/>
              </a:rPr>
              <a:t></a:t>
            </a:r>
            <a:r>
              <a:rPr lang="en-US"/>
              <a:t> E and each node appears on exactly one of M</a:t>
            </a:r>
          </a:p>
          <a:p>
            <a:pPr lvl="1" algn="l"/>
            <a:r>
              <a:rPr lang="en-US"/>
              <a:t>In other words, find a subset </a:t>
            </a:r>
            <a:br>
              <a:rPr lang="en-US"/>
            </a:br>
            <a:r>
              <a:rPr lang="en-US"/>
              <a:t>of edges that connect every </a:t>
            </a:r>
            <a:br>
              <a:rPr lang="en-US"/>
            </a:br>
            <a:r>
              <a:rPr lang="en-US"/>
              <a:t>node on the left to one (and </a:t>
            </a:r>
            <a:br>
              <a:rPr lang="en-US"/>
            </a:br>
            <a:r>
              <a:rPr lang="en-US"/>
              <a:t>only one!) node on the right</a:t>
            </a:r>
          </a:p>
          <a:p>
            <a:pPr lvl="1" algn="l"/>
            <a:r>
              <a:rPr lang="en-US"/>
              <a:t>Since the graph is bipartite, </a:t>
            </a:r>
            <a:br>
              <a:rPr lang="en-US"/>
            </a:br>
            <a:r>
              <a:rPr lang="en-US"/>
              <a:t>all edges connect one on the </a:t>
            </a:r>
            <a:br>
              <a:rPr lang="en-US"/>
            </a:br>
            <a:r>
              <a:rPr lang="en-US"/>
              <a:t>left with one on the right</a:t>
            </a:r>
          </a:p>
          <a:p>
            <a:pPr lvl="1"/>
            <a:endParaRPr lang="en-US" dirty="0"/>
          </a:p>
        </p:txBody>
      </p:sp>
      <p:pic>
        <p:nvPicPr>
          <p:cNvPr id="5" name="Picture 2" descr="C:\WINDOWS\Desktop\Oh_type\kleinberg_GIF_01to10\kleinberg_07F09.gif"/>
          <p:cNvPicPr preferRelativeResize="0">
            <a:picLocks noChangeAspect="1" noChangeArrowheads="1"/>
          </p:cNvPicPr>
          <p:nvPr>
            <p:custDataLst>
              <p:tags r:id="rId1"/>
            </p:custDataLst>
          </p:nvPr>
        </p:nvPicPr>
        <p:blipFill>
          <a:blip r:embed="rId3">
            <a:clrChange>
              <a:clrFrom>
                <a:srgbClr val="FFFFFF"/>
              </a:clrFrom>
              <a:clrTo>
                <a:srgbClr val="FFFFFF">
                  <a:alpha val="0"/>
                </a:srgbClr>
              </a:clrTo>
            </a:clrChange>
          </a:blip>
          <a:srcRect l="7189" t="2029" r="67321" b="28994"/>
          <a:stretch>
            <a:fillRect/>
          </a:stretch>
        </p:blipFill>
        <p:spPr bwMode="auto">
          <a:xfrm>
            <a:off x="6019800" y="2836985"/>
            <a:ext cx="2667000" cy="3487615"/>
          </a:xfrm>
          <a:prstGeom prst="rect">
            <a:avLst/>
          </a:prstGeom>
          <a:noFill/>
          <a:ln w="9525">
            <a:noFill/>
            <a:miter lim="800000"/>
            <a:headEnd/>
            <a:tailEnd/>
          </a:ln>
          <a:effectLst/>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Reduction!</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84</a:t>
            </a:fld>
            <a:endParaRPr lang="en-US"/>
          </a:p>
        </p:txBody>
      </p:sp>
      <p:sp>
        <p:nvSpPr>
          <p:cNvPr id="3" name="Content Placeholder 2"/>
          <p:cNvSpPr>
            <a:spLocks noGrp="1"/>
          </p:cNvSpPr>
          <p:nvPr>
            <p:ph sz="quarter" idx="1"/>
          </p:nvPr>
        </p:nvSpPr>
        <p:spPr/>
        <p:txBody>
          <a:bodyPr/>
          <a:lstStyle/>
          <a:p>
            <a:r>
              <a:rPr lang="en-US" dirty="0"/>
              <a:t>To solve this, we reduce it to a maximal flow problem by creating a graph G’:</a:t>
            </a:r>
          </a:p>
          <a:p>
            <a:pPr lvl="1"/>
            <a:r>
              <a:rPr lang="en-US" dirty="0"/>
              <a:t>Direct all edges from the left to the right</a:t>
            </a:r>
          </a:p>
          <a:p>
            <a:pPr lvl="1"/>
            <a:r>
              <a:rPr lang="en-US" dirty="0"/>
              <a:t>Add a source node, with edges to every node on the left side</a:t>
            </a:r>
          </a:p>
          <a:p>
            <a:pPr lvl="1"/>
            <a:r>
              <a:rPr lang="en-US" dirty="0"/>
              <a:t>Add a terminus node, with edges to every node on the right side</a:t>
            </a:r>
          </a:p>
          <a:p>
            <a:r>
              <a:rPr lang="en-US" dirty="0"/>
              <a:t>Compute maximal flow!</a:t>
            </a:r>
          </a:p>
          <a:p>
            <a:pPr lvl="1"/>
            <a:r>
              <a:rPr lang="en-US" dirty="0"/>
              <a:t>The maximal flow in G’ is the maximum matching in G</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Reduction, diagrammatically</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85</a:t>
            </a:fld>
            <a:endParaRPr lang="en-US"/>
          </a:p>
        </p:txBody>
      </p:sp>
      <p:pic>
        <p:nvPicPr>
          <p:cNvPr id="9" name="Picture 2" descr="C:\WINDOWS\Desktop\Oh_type\kleinberg_GIF_01to10\kleinberg_07F09.gif"/>
          <p:cNvPicPr preferRelativeResize="0">
            <a:picLocks noGrp="1" noChangeAspect="1" noChangeArrowheads="1"/>
          </p:cNvPicPr>
          <p:nvPr>
            <p:ph sz="quarter" idx="1"/>
            <p:custDataLst>
              <p:tags r:id="rId1"/>
            </p:custDataLst>
          </p:nvPr>
        </p:nvPicPr>
        <p:blipFill>
          <a:blip r:embed="rId3"/>
          <a:srcRect b="26965"/>
          <a:stretch>
            <a:fillRect/>
          </a:stretch>
        </p:blipFill>
        <p:spPr>
          <a:xfrm>
            <a:off x="457200" y="2235148"/>
            <a:ext cx="8229600" cy="2905228"/>
          </a:xfrm>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does this work?</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86</a:t>
            </a:fld>
            <a:endParaRPr lang="en-US"/>
          </a:p>
        </p:txBody>
      </p:sp>
      <p:sp>
        <p:nvSpPr>
          <p:cNvPr id="3" name="Content Placeholder 2"/>
          <p:cNvSpPr>
            <a:spLocks noGrp="1"/>
          </p:cNvSpPr>
          <p:nvPr>
            <p:ph sz="quarter" idx="1"/>
          </p:nvPr>
        </p:nvSpPr>
        <p:spPr/>
        <p:txBody>
          <a:bodyPr/>
          <a:lstStyle/>
          <a:p>
            <a:r>
              <a:rPr lang="en-US"/>
              <a:t>Each node on the left can be in at most one matching</a:t>
            </a:r>
          </a:p>
          <a:p>
            <a:pPr lvl="1"/>
            <a:r>
              <a:rPr lang="en-US"/>
              <a:t>This is enforced by the edge of capacity one leading into it</a:t>
            </a:r>
          </a:p>
          <a:p>
            <a:r>
              <a:rPr lang="en-US"/>
              <a:t>Likewise for each node on the right</a:t>
            </a:r>
          </a:p>
          <a:p>
            <a:r>
              <a:rPr lang="en-US"/>
              <a:t>The bottleneck will be how it flows across the bipartite “barrier”</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Reduction details</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87</a:t>
            </a:fld>
            <a:endParaRPr lang="en-US"/>
          </a:p>
        </p:txBody>
      </p:sp>
      <p:sp>
        <p:nvSpPr>
          <p:cNvPr id="3" name="Content Placeholder 2"/>
          <p:cNvSpPr>
            <a:spLocks noGrp="1"/>
          </p:cNvSpPr>
          <p:nvPr>
            <p:ph sz="quarter" idx="1"/>
          </p:nvPr>
        </p:nvSpPr>
        <p:spPr/>
        <p:txBody>
          <a:bodyPr/>
          <a:lstStyle/>
          <a:p>
            <a:r>
              <a:rPr lang="en-US" dirty="0"/>
              <a:t>We have transformed (in polynomial time) a bipartite matching problem into a maximal flow problem</a:t>
            </a:r>
          </a:p>
          <a:p>
            <a:r>
              <a:rPr lang="en-US" dirty="0"/>
              <a:t>Specifically, bipartite-matching ≤</a:t>
            </a:r>
            <a:r>
              <a:rPr lang="en-US" baseline="-25000" dirty="0"/>
              <a:t>p</a:t>
            </a:r>
            <a:r>
              <a:rPr lang="en-US" dirty="0"/>
              <a:t> max-flow</a:t>
            </a:r>
          </a:p>
          <a:p>
            <a:pPr lvl="1"/>
            <a:r>
              <a:rPr lang="en-US" dirty="0"/>
              <a:t>Because we can transform bipartite matching to max-flow in polynomial time</a:t>
            </a:r>
          </a:p>
          <a:p>
            <a:r>
              <a:rPr lang="en-US" dirty="0"/>
              <a:t>But is it the case that max-flow ≤</a:t>
            </a:r>
            <a:r>
              <a:rPr lang="en-US" baseline="-25000" dirty="0"/>
              <a:t>p</a:t>
            </a:r>
            <a:r>
              <a:rPr lang="en-US" dirty="0"/>
              <a:t> bipartite-matching?</a:t>
            </a:r>
          </a:p>
          <a:p>
            <a:pPr lvl="1"/>
            <a:r>
              <a:rPr lang="en-US" dirty="0"/>
              <a:t>Not so much: a solution to bipartite matching does not help us with a non-bipartite graph</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Running time</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88</a:t>
            </a:fld>
            <a:endParaRPr lang="en-US"/>
          </a:p>
        </p:txBody>
      </p:sp>
      <p:sp>
        <p:nvSpPr>
          <p:cNvPr id="3" name="Content Placeholder 2"/>
          <p:cNvSpPr>
            <a:spLocks noGrp="1"/>
          </p:cNvSpPr>
          <p:nvPr>
            <p:ph sz="quarter" idx="1"/>
          </p:nvPr>
        </p:nvSpPr>
        <p:spPr/>
        <p:txBody>
          <a:bodyPr/>
          <a:lstStyle/>
          <a:p>
            <a:r>
              <a:rPr lang="en-US" dirty="0"/>
              <a:t>Max flow runs in O(E*f)</a:t>
            </a:r>
          </a:p>
          <a:p>
            <a:pPr lvl="1"/>
            <a:r>
              <a:rPr lang="en-US" dirty="0"/>
              <a:t>But the max flow is (at most) n/2</a:t>
            </a:r>
          </a:p>
          <a:p>
            <a:pPr lvl="2"/>
            <a:r>
              <a:rPr lang="en-US" dirty="0"/>
              <a:t>If every node in the graph has flow through it, then there are n/2 units of flow moving through the graph</a:t>
            </a:r>
          </a:p>
          <a:p>
            <a:pPr lvl="1"/>
            <a:r>
              <a:rPr lang="en-US" dirty="0"/>
              <a:t>So the running time is equivalent to O(E*n)</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Imperfect bipartite matchings</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89</a:t>
            </a:fld>
            <a:endParaRPr lang="en-US"/>
          </a:p>
        </p:txBody>
      </p:sp>
      <p:sp>
        <p:nvSpPr>
          <p:cNvPr id="3" name="Content Placeholder 2"/>
          <p:cNvSpPr>
            <a:spLocks noGrp="1"/>
          </p:cNvSpPr>
          <p:nvPr>
            <p:ph sz="quarter" idx="1"/>
          </p:nvPr>
        </p:nvSpPr>
        <p:spPr/>
        <p:txBody>
          <a:bodyPr/>
          <a:lstStyle/>
          <a:p>
            <a:r>
              <a:rPr lang="en-US"/>
              <a:t>These exist, and the algorithm may produce them, depending on the graph</a:t>
            </a:r>
          </a:p>
          <a:p>
            <a:pPr lvl="1"/>
            <a:r>
              <a:rPr lang="en-US"/>
              <a:t>The following shows an augmenting path (in the middle) used to achieve the maximal flow on the right</a:t>
            </a:r>
            <a:endParaRPr lang="en-US" dirty="0"/>
          </a:p>
        </p:txBody>
      </p:sp>
      <p:pic>
        <p:nvPicPr>
          <p:cNvPr id="5" name="Picture 2" descr="C:\WINDOWS\Desktop\Oh_type\kleinberg_GIF_01to10\kleinberg_07F10.gif"/>
          <p:cNvPicPr preferRelativeResize="0">
            <a:picLocks noChangeAspect="1" noChangeArrowheads="1"/>
          </p:cNvPicPr>
          <p:nvPr>
            <p:custDataLst>
              <p:tags r:id="rId1"/>
            </p:custDataLst>
          </p:nvPr>
        </p:nvPicPr>
        <p:blipFill>
          <a:blip r:embed="rId3"/>
          <a:srcRect b="28753"/>
          <a:stretch>
            <a:fillRect/>
          </a:stretch>
        </p:blipFill>
        <p:spPr bwMode="auto">
          <a:xfrm>
            <a:off x="609600" y="3657600"/>
            <a:ext cx="7772400" cy="26670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26"/>
          <p:cNvSpPr>
            <a:spLocks noGrp="1" noChangeArrowheads="1"/>
          </p:cNvSpPr>
          <p:nvPr>
            <p:ph type="title"/>
            <p:custDataLst>
              <p:tags r:id="rId1"/>
            </p:custDataLst>
          </p:nvPr>
        </p:nvSpPr>
        <p:spPr/>
        <p:txBody>
          <a:bodyPr>
            <a:normAutofit/>
          </a:bodyPr>
          <a:lstStyle/>
          <a:p>
            <a:r>
              <a:rPr lang="en-US"/>
              <a:t>Terms You Should Know or Learn Now</a:t>
            </a:r>
          </a:p>
        </p:txBody>
      </p:sp>
      <p:sp>
        <p:nvSpPr>
          <p:cNvPr id="4" name="Slide Number Placeholder 3"/>
          <p:cNvSpPr>
            <a:spLocks noGrp="1"/>
          </p:cNvSpPr>
          <p:nvPr>
            <p:ph type="sldNum" sz="quarter" idx="12"/>
          </p:nvPr>
        </p:nvSpPr>
        <p:spPr/>
        <p:txBody>
          <a:bodyPr/>
          <a:lstStyle/>
          <a:p>
            <a:fld id="{030EE116-056E-4288-B7F7-411CB7E437A9}" type="slidenum">
              <a:rPr lang="en-US" smtClean="0"/>
              <a:pPr/>
              <a:t>9</a:t>
            </a:fld>
            <a:endParaRPr lang="en-US"/>
          </a:p>
        </p:txBody>
      </p:sp>
      <p:sp>
        <p:nvSpPr>
          <p:cNvPr id="22531" name="Rectangle 1027"/>
          <p:cNvSpPr>
            <a:spLocks noGrp="1" noChangeArrowheads="1"/>
          </p:cNvSpPr>
          <p:nvPr>
            <p:ph sz="quarter" idx="1"/>
            <p:custDataLst>
              <p:tags r:id="rId2"/>
            </p:custDataLst>
          </p:nvPr>
        </p:nvSpPr>
        <p:spPr/>
        <p:txBody>
          <a:bodyPr>
            <a:normAutofit/>
          </a:bodyPr>
          <a:lstStyle/>
          <a:p>
            <a:r>
              <a:rPr lang="en-US"/>
              <a:t>Path vs. simple path</a:t>
            </a:r>
          </a:p>
          <a:p>
            <a:pPr lvl="1"/>
            <a:r>
              <a:rPr lang="en-US"/>
              <a:t>One vertex is </a:t>
            </a:r>
            <a:r>
              <a:rPr lang="en-US" i="1"/>
              <a:t>reachable</a:t>
            </a:r>
            <a:r>
              <a:rPr lang="en-US"/>
              <a:t> from another vertex</a:t>
            </a:r>
          </a:p>
          <a:p>
            <a:r>
              <a:rPr lang="en-US"/>
              <a:t>A </a:t>
            </a:r>
            <a:r>
              <a:rPr lang="en-US" i="1"/>
              <a:t>connected graph</a:t>
            </a:r>
            <a:endParaRPr lang="en-US"/>
          </a:p>
          <a:p>
            <a:pPr lvl="1"/>
            <a:r>
              <a:rPr lang="en-US"/>
              <a:t>undirected graph, where each vertex is reachable from all others</a:t>
            </a:r>
          </a:p>
          <a:p>
            <a:r>
              <a:rPr lang="en-US"/>
              <a:t>A </a:t>
            </a:r>
            <a:r>
              <a:rPr lang="en-US" i="1"/>
              <a:t>strongly connected </a:t>
            </a:r>
            <a:r>
              <a:rPr lang="en-US" i="1" u="sng"/>
              <a:t>di</a:t>
            </a:r>
            <a:r>
              <a:rPr lang="en-US" i="1"/>
              <a:t>graph:</a:t>
            </a:r>
          </a:p>
          <a:p>
            <a:pPr lvl="1"/>
            <a:r>
              <a:rPr lang="en-US"/>
              <a:t>direction affects this!</a:t>
            </a:r>
          </a:p>
          <a:p>
            <a:pPr lvl="1"/>
            <a:r>
              <a:rPr lang="en-US"/>
              <a:t>node u may be reachable from v, but not v from u</a:t>
            </a:r>
          </a:p>
          <a:p>
            <a:pPr lvl="1"/>
            <a:r>
              <a:rPr lang="en-US" u="sng"/>
              <a:t>Strongly</a:t>
            </a:r>
            <a:r>
              <a:rPr lang="en-US"/>
              <a:t> connected means both directions</a:t>
            </a:r>
          </a:p>
          <a:p>
            <a:r>
              <a:rPr lang="en-US"/>
              <a:t>Connected components for undirected graphs</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a:t>Max-flow variations</a:t>
            </a:r>
          </a:p>
        </p:txBody>
      </p:sp>
      <p:sp>
        <p:nvSpPr>
          <p:cNvPr id="12" name="Text Placeholder 11"/>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030EE116-056E-4288-B7F7-411CB7E437A9}" type="slidenum">
              <a:rPr lang="en-US" smtClean="0"/>
              <a:pPr/>
              <a:t>90</a:t>
            </a:fld>
            <a:endParaRPr 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Finding a Circulation</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91</a:t>
            </a:fld>
            <a:endParaRPr lang="en-US"/>
          </a:p>
        </p:txBody>
      </p:sp>
      <p:sp>
        <p:nvSpPr>
          <p:cNvPr id="8" name="Content Placeholder 7"/>
          <p:cNvSpPr>
            <a:spLocks noGrp="1"/>
          </p:cNvSpPr>
          <p:nvPr>
            <p:ph sz="quarter" idx="1"/>
          </p:nvPr>
        </p:nvSpPr>
        <p:spPr/>
        <p:txBody>
          <a:bodyPr/>
          <a:lstStyle/>
          <a:p>
            <a:r>
              <a:rPr lang="en-US"/>
              <a:t>Real world applications don’t have just one source and sink</a:t>
            </a:r>
          </a:p>
          <a:p>
            <a:pPr lvl="1"/>
            <a:r>
              <a:rPr lang="en-US"/>
              <a:t>Instead there are multiple ones: power production / consumption, etc.</a:t>
            </a:r>
          </a:p>
          <a:p>
            <a:r>
              <a:rPr lang="en-US"/>
              <a:t>We designate a set S to be all the nodes that are sources</a:t>
            </a:r>
          </a:p>
          <a:p>
            <a:pPr lvl="1"/>
            <a:r>
              <a:rPr lang="en-US"/>
              <a:t>We can also view them has having negative demand</a:t>
            </a:r>
          </a:p>
          <a:p>
            <a:r>
              <a:rPr lang="en-US"/>
              <a:t>Likewise, we designate a set T to be all the nodes that are sinks</a:t>
            </a:r>
          </a:p>
          <a:p>
            <a:pPr lvl="1"/>
            <a:r>
              <a:rPr lang="en-US"/>
              <a:t>They have positive demand</a:t>
            </a:r>
          </a:p>
          <a:p>
            <a:r>
              <a:rPr lang="en-US"/>
              <a:t>Networks with multiple sources and sinks (modeled using demand) are called </a:t>
            </a:r>
            <a:r>
              <a:rPr lang="en-US" i="1"/>
              <a:t>circulation networks</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Reduction to max-flow</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92</a:t>
            </a:fld>
            <a:endParaRPr lang="en-US"/>
          </a:p>
        </p:txBody>
      </p:sp>
      <p:sp>
        <p:nvSpPr>
          <p:cNvPr id="3" name="Content Placeholder 2"/>
          <p:cNvSpPr>
            <a:spLocks noGrp="1"/>
          </p:cNvSpPr>
          <p:nvPr>
            <p:ph sz="quarter" idx="1"/>
          </p:nvPr>
        </p:nvSpPr>
        <p:spPr/>
        <p:txBody>
          <a:bodyPr/>
          <a:lstStyle/>
          <a:p>
            <a:r>
              <a:rPr lang="en-US"/>
              <a:t>With a few modifications, we can make this a max-flow problem:</a:t>
            </a:r>
          </a:p>
          <a:p>
            <a:pPr lvl="1"/>
            <a:r>
              <a:rPr lang="en-US"/>
              <a:t>Create a ‘super source’ s* with edges to each node in S</a:t>
            </a:r>
          </a:p>
          <a:p>
            <a:pPr lvl="2"/>
            <a:r>
              <a:rPr lang="en-US"/>
              <a:t>The capacity of that edge is the size of the source of the node in S</a:t>
            </a:r>
          </a:p>
          <a:p>
            <a:pPr lvl="1"/>
            <a:r>
              <a:rPr lang="en-US"/>
              <a:t>Likewise with the set T</a:t>
            </a:r>
            <a:endParaRPr lang="en-US" dirty="0"/>
          </a:p>
        </p:txBody>
      </p:sp>
      <p:pic>
        <p:nvPicPr>
          <p:cNvPr id="5" name="Picture 2" descr="C:\WINDOWS\Desktop\Oh_type\kleinberg_GIF_01to10\kleinberg_07F14.gif"/>
          <p:cNvPicPr preferRelativeResize="0">
            <a:picLocks noChangeAspect="1" noChangeArrowheads="1"/>
          </p:cNvPicPr>
          <p:nvPr>
            <p:custDataLst>
              <p:tags r:id="rId1"/>
            </p:custDataLst>
          </p:nvPr>
        </p:nvPicPr>
        <p:blipFill>
          <a:blip r:embed="rId3"/>
          <a:srcRect b="12470"/>
          <a:stretch>
            <a:fillRect/>
          </a:stretch>
        </p:blipFill>
        <p:spPr bwMode="auto">
          <a:xfrm>
            <a:off x="838200" y="3810000"/>
            <a:ext cx="7315200" cy="2941637"/>
          </a:xfrm>
          <a:prstGeom prst="rect">
            <a:avLst/>
          </a:prstGeom>
          <a:noFill/>
          <a:ln w="9525">
            <a:noFill/>
            <a:miter lim="800000"/>
            <a:headEnd/>
            <a:tailEnd/>
          </a:ln>
          <a:effectLst/>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Conversion example</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93</a:t>
            </a:fld>
            <a:endParaRPr lang="en-US"/>
          </a:p>
        </p:txBody>
      </p:sp>
      <p:sp>
        <p:nvSpPr>
          <p:cNvPr id="3" name="Content Placeholder 2"/>
          <p:cNvSpPr>
            <a:spLocks noGrp="1"/>
          </p:cNvSpPr>
          <p:nvPr>
            <p:ph sz="quarter" idx="1"/>
          </p:nvPr>
        </p:nvSpPr>
        <p:spPr/>
        <p:txBody>
          <a:bodyPr/>
          <a:lstStyle/>
          <a:p>
            <a:r>
              <a:rPr lang="en-US"/>
              <a:t>Converting a graph with multiple sources and sinks to a single-source-single-sink max-flow problem:</a:t>
            </a:r>
            <a:endParaRPr lang="en-US" dirty="0"/>
          </a:p>
        </p:txBody>
      </p:sp>
      <p:pic>
        <p:nvPicPr>
          <p:cNvPr id="5" name="Picture 2" descr="C:\WINDOWS\Desktop\Oh_type\kleinberg_GIF_01to10\kleinberg_07F13.gif"/>
          <p:cNvPicPr preferRelativeResize="0">
            <a:picLocks noChangeAspect="1" noChangeArrowheads="1"/>
          </p:cNvPicPr>
          <p:nvPr>
            <p:custDataLst>
              <p:tags r:id="rId1"/>
            </p:custDataLst>
          </p:nvPr>
        </p:nvPicPr>
        <p:blipFill>
          <a:blip r:embed="rId3">
            <a:clrChange>
              <a:clrFrom>
                <a:srgbClr val="FFFFFF"/>
              </a:clrFrom>
              <a:clrTo>
                <a:srgbClr val="FFFFFF">
                  <a:alpha val="0"/>
                </a:srgbClr>
              </a:clrTo>
            </a:clrChange>
          </a:blip>
          <a:srcRect r="22549" b="22161"/>
          <a:stretch>
            <a:fillRect/>
          </a:stretch>
        </p:blipFill>
        <p:spPr bwMode="auto">
          <a:xfrm>
            <a:off x="761999" y="2971800"/>
            <a:ext cx="7712199" cy="3429000"/>
          </a:xfrm>
          <a:prstGeom prst="rect">
            <a:avLst/>
          </a:prstGeom>
          <a:noFill/>
          <a:ln w="9525">
            <a:noFill/>
            <a:miter lim="800000"/>
            <a:headEnd/>
            <a:tailEnd/>
          </a:ln>
          <a:effectLst/>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Circulation notes</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94</a:t>
            </a:fld>
            <a:endParaRPr lang="en-US"/>
          </a:p>
        </p:txBody>
      </p:sp>
      <p:sp>
        <p:nvSpPr>
          <p:cNvPr id="3" name="Content Placeholder 2"/>
          <p:cNvSpPr>
            <a:spLocks noGrp="1"/>
          </p:cNvSpPr>
          <p:nvPr>
            <p:ph sz="quarter" idx="1"/>
          </p:nvPr>
        </p:nvSpPr>
        <p:spPr/>
        <p:txBody>
          <a:bodyPr/>
          <a:lstStyle/>
          <a:p>
            <a:r>
              <a:rPr lang="en-US" dirty="0"/>
              <a:t>A circulation problem is aiming for </a:t>
            </a:r>
            <a:r>
              <a:rPr lang="en-US" i="1" dirty="0"/>
              <a:t>feasibility</a:t>
            </a:r>
            <a:r>
              <a:rPr lang="en-US" dirty="0"/>
              <a:t>, not max flow</a:t>
            </a:r>
          </a:p>
          <a:p>
            <a:pPr lvl="1"/>
            <a:r>
              <a:rPr lang="en-US" dirty="0"/>
              <a:t>But we use max flow to solve it</a:t>
            </a:r>
          </a:p>
          <a:p>
            <a:r>
              <a:rPr lang="en-US" dirty="0"/>
              <a:t>We set each edge from the super-source to each individual source to be the absolute value as the individual source’s demand</a:t>
            </a:r>
          </a:p>
          <a:p>
            <a:r>
              <a:rPr lang="en-US" dirty="0"/>
              <a:t>Max-flow is then run</a:t>
            </a:r>
          </a:p>
          <a:p>
            <a:r>
              <a:rPr lang="en-US" dirty="0"/>
              <a:t>If the total amount leaving the single-source is the SAME as the capacity of each outgoing edge, then the circulation is feasible</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Edge lower bounds</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95</a:t>
            </a:fld>
            <a:endParaRPr lang="en-US"/>
          </a:p>
        </p:txBody>
      </p:sp>
      <p:sp>
        <p:nvSpPr>
          <p:cNvPr id="3" name="Content Placeholder 2"/>
          <p:cNvSpPr>
            <a:spLocks noGrp="1"/>
          </p:cNvSpPr>
          <p:nvPr>
            <p:ph sz="quarter" idx="1"/>
          </p:nvPr>
        </p:nvSpPr>
        <p:spPr/>
        <p:txBody>
          <a:bodyPr>
            <a:normAutofit/>
          </a:bodyPr>
          <a:lstStyle/>
          <a:p>
            <a:r>
              <a:rPr lang="en-US"/>
              <a:t>So far, we have considered only the capacity of an edge: the upper bound on the flow</a:t>
            </a:r>
          </a:p>
          <a:p>
            <a:r>
              <a:rPr lang="en-US"/>
              <a:t>We also want to consider a lower bound on the flow on an edge</a:t>
            </a:r>
          </a:p>
          <a:p>
            <a:pPr lvl="1"/>
            <a:r>
              <a:rPr lang="en-US"/>
              <a:t>i.e. forcing a certain amount of flow through an edge</a:t>
            </a:r>
          </a:p>
          <a:p>
            <a:r>
              <a:rPr lang="en-US"/>
              <a:t>We will reduce this to a circulation problem</a:t>
            </a:r>
          </a:p>
          <a:p>
            <a:pPr lvl="1"/>
            <a:r>
              <a:rPr lang="en-US"/>
              <a:t>Which can then be reduced to a max-flow problem</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Handling lower bounds</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96</a:t>
            </a:fld>
            <a:endParaRPr lang="en-US"/>
          </a:p>
        </p:txBody>
      </p:sp>
      <p:sp>
        <p:nvSpPr>
          <p:cNvPr id="3" name="Content Placeholder 2"/>
          <p:cNvSpPr>
            <a:spLocks noGrp="1"/>
          </p:cNvSpPr>
          <p:nvPr>
            <p:ph sz="quarter" idx="1"/>
          </p:nvPr>
        </p:nvSpPr>
        <p:spPr/>
        <p:txBody>
          <a:bodyPr/>
          <a:lstStyle/>
          <a:p>
            <a:r>
              <a:rPr lang="en-US"/>
              <a:t>A lower bound forces flow across an edge</a:t>
            </a:r>
          </a:p>
          <a:p>
            <a:pPr lvl="1"/>
            <a:r>
              <a:rPr lang="en-US"/>
              <a:t>Which increases demand at the start of the edge (to compensate for the flow across the edge)</a:t>
            </a:r>
          </a:p>
          <a:p>
            <a:pPr lvl="1"/>
            <a:r>
              <a:rPr lang="en-US"/>
              <a:t>And decreases demand at the terminus of the edge (as some flow is fulfilling the demand)</a:t>
            </a:r>
          </a:p>
          <a:p>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Solving a flow with lower bounds</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97</a:t>
            </a:fld>
            <a:endParaRPr lang="en-US"/>
          </a:p>
        </p:txBody>
      </p:sp>
      <p:sp>
        <p:nvSpPr>
          <p:cNvPr id="3" name="Content Placeholder 2"/>
          <p:cNvSpPr>
            <a:spLocks noGrp="1"/>
          </p:cNvSpPr>
          <p:nvPr>
            <p:ph sz="quarter" idx="1"/>
          </p:nvPr>
        </p:nvSpPr>
        <p:spPr/>
        <p:txBody>
          <a:bodyPr>
            <a:normAutofit/>
          </a:bodyPr>
          <a:lstStyle/>
          <a:p>
            <a:r>
              <a:rPr lang="en-US"/>
              <a:t>Given a circulation network G, construct a new graph G’ such that for each edge e from u to v with a  lower bound l</a:t>
            </a:r>
            <a:r>
              <a:rPr lang="en-US" baseline="-25000"/>
              <a:t>e</a:t>
            </a:r>
            <a:r>
              <a:rPr lang="en-US"/>
              <a:t>:</a:t>
            </a:r>
          </a:p>
          <a:p>
            <a:pPr lvl="1"/>
            <a:r>
              <a:rPr lang="en-US"/>
              <a:t>We decrease the capacity on that edge by l</a:t>
            </a:r>
            <a:r>
              <a:rPr lang="en-US" baseline="-25000"/>
              <a:t>e</a:t>
            </a:r>
            <a:r>
              <a:rPr lang="en-US"/>
              <a:t> </a:t>
            </a:r>
          </a:p>
          <a:p>
            <a:pPr lvl="2"/>
            <a:r>
              <a:rPr lang="en-US"/>
              <a:t>As that is the flow that is moving through the edge</a:t>
            </a:r>
          </a:p>
          <a:p>
            <a:pPr lvl="1"/>
            <a:r>
              <a:rPr lang="en-US"/>
              <a:t>We increase the demand at u by l</a:t>
            </a:r>
            <a:r>
              <a:rPr lang="en-US" baseline="-25000"/>
              <a:t>e</a:t>
            </a:r>
            <a:r>
              <a:rPr lang="en-US"/>
              <a:t> </a:t>
            </a:r>
          </a:p>
          <a:p>
            <a:pPr lvl="1"/>
            <a:r>
              <a:rPr lang="en-US"/>
              <a:t>We decrease the demand at v by l</a:t>
            </a:r>
            <a:r>
              <a:rPr lang="en-US" baseline="-25000"/>
              <a:t>e</a:t>
            </a:r>
            <a:r>
              <a:rPr lang="en-US"/>
              <a:t> </a:t>
            </a:r>
          </a:p>
          <a:p>
            <a:r>
              <a:rPr lang="en-US"/>
              <a:t>Then solve G’ as a circulation problem</a:t>
            </a:r>
          </a:p>
          <a:p>
            <a:pPr lvl="1"/>
            <a:r>
              <a:rPr lang="en-US"/>
              <a:t>i.e. add a super-sink and super-terminus, and solve as a max-flow problem</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Eliminating a lower bound</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98</a:t>
            </a:fld>
            <a:endParaRPr lang="en-US"/>
          </a:p>
        </p:txBody>
      </p:sp>
      <p:sp>
        <p:nvSpPr>
          <p:cNvPr id="3" name="Content Placeholder 2"/>
          <p:cNvSpPr>
            <a:spLocks noGrp="1"/>
          </p:cNvSpPr>
          <p:nvPr>
            <p:ph sz="quarter" idx="1"/>
          </p:nvPr>
        </p:nvSpPr>
        <p:spPr/>
        <p:txBody>
          <a:bodyPr/>
          <a:lstStyle/>
          <a:p>
            <a:r>
              <a:rPr lang="en-US"/>
              <a:t>Diagrammatically…</a:t>
            </a:r>
            <a:endParaRPr lang="en-US" dirty="0"/>
          </a:p>
        </p:txBody>
      </p:sp>
      <p:grpSp>
        <p:nvGrpSpPr>
          <p:cNvPr id="8" name="Group 7"/>
          <p:cNvGrpSpPr/>
          <p:nvPr/>
        </p:nvGrpSpPr>
        <p:grpSpPr>
          <a:xfrm>
            <a:off x="762000" y="2133600"/>
            <a:ext cx="7391400" cy="3733800"/>
            <a:chOff x="762000" y="2133600"/>
            <a:chExt cx="7391400" cy="3733800"/>
          </a:xfrm>
        </p:grpSpPr>
        <p:pic>
          <p:nvPicPr>
            <p:cNvPr id="5" name="Picture 2" descr="C:\WINDOWS\Desktop\Oh_type\kleinberg_GIF_01to10\kleinberg_07F15.gif"/>
            <p:cNvPicPr preferRelativeResize="0">
              <a:picLocks noChangeAspect="1" noChangeArrowheads="1"/>
            </p:cNvPicPr>
            <p:nvPr>
              <p:custDataLst>
                <p:tags r:id="rId1"/>
              </p:custDataLst>
            </p:nvPr>
          </p:nvPicPr>
          <p:blipFill>
            <a:blip r:embed="rId3"/>
            <a:srcRect b="22093"/>
            <a:stretch>
              <a:fillRect/>
            </a:stretch>
          </p:blipFill>
          <p:spPr bwMode="auto">
            <a:xfrm>
              <a:off x="762000" y="2133600"/>
              <a:ext cx="7391400" cy="3733800"/>
            </a:xfrm>
            <a:prstGeom prst="rect">
              <a:avLst/>
            </a:prstGeom>
            <a:noFill/>
            <a:ln w="9525">
              <a:noFill/>
              <a:miter lim="800000"/>
              <a:headEnd/>
              <a:tailEnd/>
            </a:ln>
            <a:effectLst/>
          </p:spPr>
        </p:pic>
        <p:sp>
          <p:nvSpPr>
            <p:cNvPr id="6" name="Rectangle 5"/>
            <p:cNvSpPr/>
            <p:nvPr/>
          </p:nvSpPr>
          <p:spPr>
            <a:xfrm>
              <a:off x="4038600" y="2209800"/>
              <a:ext cx="19050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Summary</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030EE116-056E-4288-B7F7-411CB7E437A9}" type="slidenum">
              <a:rPr lang="en-US" smtClean="0"/>
              <a:pPr/>
              <a:t>99</a:t>
            </a:fld>
            <a:endParaRPr 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71.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72.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73.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74.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75.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76.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77.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05-sorting</Template>
  <TotalTime>40179</TotalTime>
  <Words>5100</Words>
  <Application>Microsoft Office PowerPoint</Application>
  <PresentationFormat>On-screen Show (4:3)</PresentationFormat>
  <Paragraphs>761</Paragraphs>
  <Slides>100</Slides>
  <Notes>14</Notes>
  <HiddenSlides>15</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100</vt:i4>
      </vt:variant>
    </vt:vector>
  </HeadingPairs>
  <TitlesOfParts>
    <vt:vector size="113" baseType="lpstr">
      <vt:lpstr>MS PGothic</vt:lpstr>
      <vt:lpstr>MS PGothic</vt:lpstr>
      <vt:lpstr>Arial</vt:lpstr>
      <vt:lpstr>Bookman Old Style</vt:lpstr>
      <vt:lpstr>Calibri</vt:lpstr>
      <vt:lpstr>Consolas</vt:lpstr>
      <vt:lpstr>Gill Sans MT</vt:lpstr>
      <vt:lpstr>Symbol</vt:lpstr>
      <vt:lpstr>Tahoma</vt:lpstr>
      <vt:lpstr>Times New Roman</vt:lpstr>
      <vt:lpstr>Wingdings</vt:lpstr>
      <vt:lpstr>Wingdings 3</vt:lpstr>
      <vt:lpstr>Origin</vt:lpstr>
      <vt:lpstr>Graphs</vt:lpstr>
      <vt:lpstr>Graph Basics</vt:lpstr>
      <vt:lpstr>Problems: e.g. Airline Routes</vt:lpstr>
      <vt:lpstr>Problems: e.g. Flowcharts</vt:lpstr>
      <vt:lpstr>Problems: e.g. Binary relation</vt:lpstr>
      <vt:lpstr>Problems: e.g. Computer Networks</vt:lpstr>
      <vt:lpstr>Terms You Should Know or Learn Now</vt:lpstr>
      <vt:lpstr>Terms You Should Know or Learn Now</vt:lpstr>
      <vt:lpstr>Terms You Should Know or Learn Now</vt:lpstr>
      <vt:lpstr>Terms You Should Know or Learn Now</vt:lpstr>
      <vt:lpstr>Self-test: Understand these Terms?</vt:lpstr>
      <vt:lpstr>Definition: Directed graph</vt:lpstr>
      <vt:lpstr>Definition: Undirected graph</vt:lpstr>
      <vt:lpstr>Definitions: Weighted Graph</vt:lpstr>
      <vt:lpstr>Graph Representations using Data Structures</vt:lpstr>
      <vt:lpstr>Array of Adjacency Lists Representation</vt:lpstr>
      <vt:lpstr>Adjacency Matrix for weight digraph</vt:lpstr>
      <vt:lpstr>Array of Adjacency Lists Representation</vt:lpstr>
      <vt:lpstr>Breadth-First Search</vt:lpstr>
      <vt:lpstr>Traversing Graphs</vt:lpstr>
      <vt:lpstr>Traversal Strategies</vt:lpstr>
      <vt:lpstr>BFS Strategy</vt:lpstr>
      <vt:lpstr>BFS Strategy: More Details</vt:lpstr>
      <vt:lpstr>Breath-first search, e.g.</vt:lpstr>
      <vt:lpstr>BFS in Python</vt:lpstr>
      <vt:lpstr>Breadth-first search: Analysis</vt:lpstr>
      <vt:lpstr>Bipartite Graphs</vt:lpstr>
      <vt:lpstr>Bipartite Graphs</vt:lpstr>
      <vt:lpstr>Notes and assumptions</vt:lpstr>
      <vt:lpstr>Bipartite Determination Algorithm </vt:lpstr>
      <vt:lpstr>Depth-First Search</vt:lpstr>
      <vt:lpstr>DFS: the Strategy in Words</vt:lpstr>
      <vt:lpstr>Observations about the DFS Strategy</vt:lpstr>
      <vt:lpstr>DFS Strategy 1: Use a stack</vt:lpstr>
      <vt:lpstr>DFS Strategy 2: Recursion</vt:lpstr>
      <vt:lpstr>DFS to Process all Vertices in a Graph</vt:lpstr>
      <vt:lpstr>Using DFS to Find if a Graphic is Acyclic</vt:lpstr>
      <vt:lpstr>Depth-first search tree</vt:lpstr>
      <vt:lpstr>Using Non-Tree Edges to Identify Cycles</vt:lpstr>
      <vt:lpstr>Non-tree Edges in DFS</vt:lpstr>
      <vt:lpstr>Time Complexity of DFS</vt:lpstr>
      <vt:lpstr>State-Space Search</vt:lpstr>
      <vt:lpstr>State Space Search and Best-First Search</vt:lpstr>
      <vt:lpstr>Heuristic Search</vt:lpstr>
      <vt:lpstr>Best-First Strategy</vt:lpstr>
      <vt:lpstr>Example:  The 8-puzzle</vt:lpstr>
      <vt:lpstr>Example: 8-Puzzle</vt:lpstr>
      <vt:lpstr>Successors of Initial State</vt:lpstr>
      <vt:lpstr>PowerPoint Presentation</vt:lpstr>
      <vt:lpstr>PowerPoint Presentation</vt:lpstr>
      <vt:lpstr>Heuristic</vt:lpstr>
      <vt:lpstr>PowerPoint Presentation</vt:lpstr>
      <vt:lpstr>A Better Use of Heuristics</vt:lpstr>
      <vt:lpstr>PowerPoint Presentation</vt:lpstr>
      <vt:lpstr>Optimal Search</vt:lpstr>
      <vt:lpstr>Summary</vt:lpstr>
      <vt:lpstr>Maximal Flow</vt:lpstr>
      <vt:lpstr>Flow networks</vt:lpstr>
      <vt:lpstr>Applications</vt:lpstr>
      <vt:lpstr>Algorithm overview</vt:lpstr>
      <vt:lpstr>Backflow</vt:lpstr>
      <vt:lpstr>Algorithm notation</vt:lpstr>
      <vt:lpstr>Ford-Fulkerson Algorithm</vt:lpstr>
      <vt:lpstr>Running time</vt:lpstr>
      <vt:lpstr>What type of search?</vt:lpstr>
      <vt:lpstr>Our example</vt:lpstr>
      <vt:lpstr>Minimum Cut</vt:lpstr>
      <vt:lpstr>Definition: Cut</vt:lpstr>
      <vt:lpstr>Definition: Net Flow across Cut</vt:lpstr>
      <vt:lpstr>Definition: Flow-value lemma</vt:lpstr>
      <vt:lpstr>Proof: Flow-value lemma</vt:lpstr>
      <vt:lpstr>Proof: Flow-value lemma cont.</vt:lpstr>
      <vt:lpstr>Max-flow min-cut theorem</vt:lpstr>
      <vt:lpstr>Another definition: Weak Duality</vt:lpstr>
      <vt:lpstr>Another version of MaxFlow-MinCut</vt:lpstr>
      <vt:lpstr>How to determine the min cut?</vt:lpstr>
      <vt:lpstr>Reductions</vt:lpstr>
      <vt:lpstr>Algorithm for min-cut</vt:lpstr>
      <vt:lpstr>Max-flow vs. min-cut</vt:lpstr>
      <vt:lpstr>Reduction</vt:lpstr>
      <vt:lpstr>Reducing both ways</vt:lpstr>
      <vt:lpstr>Bipartite Matching</vt:lpstr>
      <vt:lpstr>Bipartite Matching</vt:lpstr>
      <vt:lpstr>Reduction!</vt:lpstr>
      <vt:lpstr>Reduction, diagrammatically</vt:lpstr>
      <vt:lpstr>Why does this work?</vt:lpstr>
      <vt:lpstr>Reduction details</vt:lpstr>
      <vt:lpstr>Running time</vt:lpstr>
      <vt:lpstr>Imperfect bipartite matchings</vt:lpstr>
      <vt:lpstr>Max-flow variations</vt:lpstr>
      <vt:lpstr>Finding a Circulation</vt:lpstr>
      <vt:lpstr>Reduction to max-flow</vt:lpstr>
      <vt:lpstr>Conversion example</vt:lpstr>
      <vt:lpstr>Circulation notes</vt:lpstr>
      <vt:lpstr>Edge lower bounds</vt:lpstr>
      <vt:lpstr>Handling lower bounds</vt:lpstr>
      <vt:lpstr>Solving a flow with lower bounds</vt:lpstr>
      <vt:lpstr>Eliminating a lower bound</vt:lpstr>
      <vt:lpstr>Summary</vt:lpstr>
      <vt:lpstr>Graph algorithms we know</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External Memory</dc:title>
  <dc:creator>Adrian &amp; Wendy</dc:creator>
  <cp:lastModifiedBy>Maya Kumazawa</cp:lastModifiedBy>
  <cp:revision>913</cp:revision>
  <cp:lastPrinted>2010-03-04T14:04:20Z</cp:lastPrinted>
  <dcterms:created xsi:type="dcterms:W3CDTF">2010-03-16T00:09:25Z</dcterms:created>
  <dcterms:modified xsi:type="dcterms:W3CDTF">2016-11-03T12:22:27Z</dcterms:modified>
</cp:coreProperties>
</file>