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4"/>
  </p:notesMasterIdLst>
  <p:handoutMasterIdLst>
    <p:handoutMasterId r:id="rId125"/>
  </p:handoutMasterIdLst>
  <p:sldIdLst>
    <p:sldId id="256" r:id="rId2"/>
    <p:sldId id="260" r:id="rId3"/>
    <p:sldId id="306" r:id="rId4"/>
    <p:sldId id="307" r:id="rId5"/>
    <p:sldId id="308" r:id="rId6"/>
    <p:sldId id="309" r:id="rId7"/>
    <p:sldId id="310" r:id="rId8"/>
    <p:sldId id="273" r:id="rId9"/>
    <p:sldId id="262" r:id="rId10"/>
    <p:sldId id="311" r:id="rId11"/>
    <p:sldId id="312" r:id="rId12"/>
    <p:sldId id="313" r:id="rId13"/>
    <p:sldId id="268" r:id="rId14"/>
    <p:sldId id="314" r:id="rId15"/>
    <p:sldId id="269" r:id="rId16"/>
    <p:sldId id="261" r:id="rId17"/>
    <p:sldId id="257" r:id="rId18"/>
    <p:sldId id="258" r:id="rId19"/>
    <p:sldId id="259" r:id="rId20"/>
    <p:sldId id="263" r:id="rId21"/>
    <p:sldId id="264" r:id="rId22"/>
    <p:sldId id="270" r:id="rId23"/>
    <p:sldId id="302" r:id="rId24"/>
    <p:sldId id="271" r:id="rId25"/>
    <p:sldId id="274" r:id="rId26"/>
    <p:sldId id="275" r:id="rId27"/>
    <p:sldId id="276" r:id="rId28"/>
    <p:sldId id="300" r:id="rId29"/>
    <p:sldId id="378" r:id="rId30"/>
    <p:sldId id="277" r:id="rId31"/>
    <p:sldId id="272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7" r:id="rId46"/>
    <p:sldId id="292" r:id="rId47"/>
    <p:sldId id="296" r:id="rId48"/>
    <p:sldId id="295" r:id="rId49"/>
    <p:sldId id="291" r:id="rId50"/>
    <p:sldId id="298" r:id="rId51"/>
    <p:sldId id="299" r:id="rId52"/>
    <p:sldId id="303" r:id="rId53"/>
    <p:sldId id="304" r:id="rId54"/>
    <p:sldId id="305" r:id="rId55"/>
    <p:sldId id="315" r:id="rId56"/>
    <p:sldId id="316" r:id="rId57"/>
    <p:sldId id="317" r:id="rId58"/>
    <p:sldId id="330" r:id="rId59"/>
    <p:sldId id="329" r:id="rId60"/>
    <p:sldId id="331" r:id="rId61"/>
    <p:sldId id="333" r:id="rId62"/>
    <p:sldId id="377" r:id="rId63"/>
    <p:sldId id="334" r:id="rId64"/>
    <p:sldId id="318" r:id="rId65"/>
    <p:sldId id="320" r:id="rId66"/>
    <p:sldId id="321" r:id="rId67"/>
    <p:sldId id="324" r:id="rId68"/>
    <p:sldId id="381" r:id="rId69"/>
    <p:sldId id="325" r:id="rId70"/>
    <p:sldId id="326" r:id="rId71"/>
    <p:sldId id="322" r:id="rId72"/>
    <p:sldId id="338" r:id="rId73"/>
    <p:sldId id="335" r:id="rId74"/>
    <p:sldId id="337" r:id="rId75"/>
    <p:sldId id="336" r:id="rId76"/>
    <p:sldId id="339" r:id="rId77"/>
    <p:sldId id="341" r:id="rId78"/>
    <p:sldId id="342" r:id="rId79"/>
    <p:sldId id="343" r:id="rId80"/>
    <p:sldId id="344" r:id="rId81"/>
    <p:sldId id="345" r:id="rId82"/>
    <p:sldId id="347" r:id="rId83"/>
    <p:sldId id="348" r:id="rId84"/>
    <p:sldId id="382" r:id="rId85"/>
    <p:sldId id="349" r:id="rId86"/>
    <p:sldId id="350" r:id="rId87"/>
    <p:sldId id="351" r:id="rId88"/>
    <p:sldId id="352" r:id="rId89"/>
    <p:sldId id="353" r:id="rId90"/>
    <p:sldId id="354" r:id="rId91"/>
    <p:sldId id="380" r:id="rId92"/>
    <p:sldId id="383" r:id="rId93"/>
    <p:sldId id="355" r:id="rId94"/>
    <p:sldId id="356" r:id="rId95"/>
    <p:sldId id="357" r:id="rId96"/>
    <p:sldId id="358" r:id="rId97"/>
    <p:sldId id="359" r:id="rId98"/>
    <p:sldId id="361" r:id="rId99"/>
    <p:sldId id="360" r:id="rId100"/>
    <p:sldId id="363" r:id="rId101"/>
    <p:sldId id="370" r:id="rId102"/>
    <p:sldId id="385" r:id="rId103"/>
    <p:sldId id="390" r:id="rId104"/>
    <p:sldId id="379" r:id="rId105"/>
    <p:sldId id="384" r:id="rId106"/>
    <p:sldId id="386" r:id="rId107"/>
    <p:sldId id="371" r:id="rId108"/>
    <p:sldId id="373" r:id="rId109"/>
    <p:sldId id="372" r:id="rId110"/>
    <p:sldId id="364" r:id="rId111"/>
    <p:sldId id="365" r:id="rId112"/>
    <p:sldId id="366" r:id="rId113"/>
    <p:sldId id="374" r:id="rId114"/>
    <p:sldId id="369" r:id="rId115"/>
    <p:sldId id="376" r:id="rId116"/>
    <p:sldId id="367" r:id="rId117"/>
    <p:sldId id="391" r:id="rId118"/>
    <p:sldId id="368" r:id="rId119"/>
    <p:sldId id="375" r:id="rId120"/>
    <p:sldId id="387" r:id="rId121"/>
    <p:sldId id="388" r:id="rId122"/>
    <p:sldId id="389" r:id="rId1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24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0B370B0-3EF4-47D1-AD5D-86E4C86DA2DF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0316BFC-F19A-43AA-AEE7-BBD2414A8F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61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20748F0-D8B0-4D4F-B5A6-FEDBB6D6187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732ACC-9D54-4314-B17B-8C8D32204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1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6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6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Pages 502-505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32ACC-9D54-4314-B17B-8C8D32204F09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9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6847A14-8FBE-4FD3-A03D-066AAB2177D5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29C4-21CF-4636-A8AA-34C0C370B2A6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B2E4-1B62-40F9-A777-91EE1CFB5B44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3B8B-0F49-4969-B20D-E661416E922B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59AEA0-A412-41A0-8C97-8E95B57637DF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8B78-4CF7-438A-9023-B2574A9C088D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7586-E77B-44B4-815C-10792B9C85D6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6204-4C39-4882-A1B4-E93544B8A239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ED59-8843-4870-91CB-36886A609B78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DE5-AB82-49C4-8FCC-A946DDF9D1B9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8B5C-1D10-438B-82FB-CD2F58F1E760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FB0478-8CF8-4D64-9B2C-C3580024770D}" type="datetime1">
              <a:rPr lang="en-US" smtClean="0"/>
              <a:pPr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aymath.org/millennium/P_vs_NP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Fall 2016</a:t>
            </a:r>
          </a:p>
          <a:p>
            <a:r>
              <a:rPr lang="en-US"/>
              <a:t>Mark Floryan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FSM is a quintuple: (</a:t>
            </a:r>
            <a:r>
              <a:rPr lang="en-US" dirty="0">
                <a:sym typeface="Symbol"/>
              </a:rPr>
              <a:t>, S, s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, , F):</a:t>
            </a:r>
            <a:endParaRPr lang="en-US" dirty="0"/>
          </a:p>
          <a:p>
            <a:pPr lvl="1"/>
            <a:r>
              <a:rPr lang="en-US" dirty="0">
                <a:sym typeface="Symbol"/>
              </a:rPr>
              <a:t></a:t>
            </a:r>
            <a:r>
              <a:rPr lang="en-US" dirty="0"/>
              <a:t> is the alphabet (the transition labels)</a:t>
            </a:r>
          </a:p>
          <a:p>
            <a:pPr lvl="1"/>
            <a:r>
              <a:rPr lang="en-US" dirty="0"/>
              <a:t>S is the set of states</a:t>
            </a:r>
          </a:p>
          <a:p>
            <a:pPr lvl="1"/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is the (single) start state</a:t>
            </a:r>
          </a:p>
          <a:p>
            <a:pPr lvl="1"/>
            <a:r>
              <a:rPr lang="en-US" dirty="0">
                <a:sym typeface="Symbol"/>
              </a:rPr>
              <a:t> is the set of transitions: given a state and an input symbol, determine the (one) destination state</a:t>
            </a:r>
          </a:p>
          <a:p>
            <a:pPr lvl="2"/>
            <a:r>
              <a:rPr lang="en-US" dirty="0">
                <a:sym typeface="Symbol"/>
              </a:rPr>
              <a:t>: S   S</a:t>
            </a:r>
          </a:p>
          <a:p>
            <a:pPr lvl="1"/>
            <a:r>
              <a:rPr lang="en-US" dirty="0">
                <a:sym typeface="Symbol"/>
              </a:rPr>
              <a:t>F is the set of final state(s)</a:t>
            </a:r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Trying to prove X </a:t>
            </a:r>
            <a:r>
              <a:rPr lang="en-US">
                <a:sym typeface="Symbol"/>
              </a:rPr>
              <a:t>P is NP-complete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know that X is in NP</a:t>
            </a:r>
          </a:p>
          <a:p>
            <a:pPr lvl="1"/>
            <a:r>
              <a:rPr lang="en-US" dirty="0"/>
              <a:t>Since P </a:t>
            </a:r>
            <a:r>
              <a:rPr lang="en-US" dirty="0">
                <a:sym typeface="Symbol"/>
              </a:rPr>
              <a:t> NP, then the same reasoning that applies for NP problems applies for P problems</a:t>
            </a:r>
          </a:p>
          <a:p>
            <a:pPr lvl="1"/>
            <a:r>
              <a:rPr lang="en-US" dirty="0">
                <a:sym typeface="Symbol"/>
              </a:rPr>
              <a:t>In other words, X </a:t>
            </a:r>
            <a:r>
              <a:rPr lang="en-US" baseline="-25000" dirty="0">
                <a:sym typeface="Symbol"/>
              </a:rPr>
              <a:t>p</a:t>
            </a:r>
            <a:r>
              <a:rPr lang="en-US" dirty="0">
                <a:sym typeface="Symbol"/>
              </a:rPr>
              <a:t> SAT</a:t>
            </a:r>
          </a:p>
          <a:p>
            <a:r>
              <a:rPr lang="en-US" dirty="0">
                <a:sym typeface="Symbol"/>
              </a:rPr>
              <a:t>Next, we show a known NP-complete problem Y reduces to X</a:t>
            </a:r>
          </a:p>
          <a:p>
            <a:pPr lvl="1"/>
            <a:r>
              <a:rPr lang="en-US" dirty="0">
                <a:sym typeface="Symbol"/>
              </a:rPr>
              <a:t>In other words, Y </a:t>
            </a:r>
            <a:r>
              <a:rPr lang="en-US" baseline="-25000" dirty="0">
                <a:sym typeface="Symbol"/>
              </a:rPr>
              <a:t>p</a:t>
            </a:r>
            <a:r>
              <a:rPr lang="en-US" dirty="0">
                <a:sym typeface="Symbol"/>
              </a:rPr>
              <a:t> X</a:t>
            </a:r>
          </a:p>
          <a:p>
            <a:pPr lvl="1"/>
            <a:r>
              <a:rPr lang="en-US" dirty="0">
                <a:sym typeface="Symbol"/>
              </a:rPr>
              <a:t>This would imply that we could use a polynomial-time solution to X to solve the NP-complete problem Y</a:t>
            </a:r>
          </a:p>
          <a:p>
            <a:pPr lvl="1"/>
            <a:r>
              <a:rPr lang="en-US" dirty="0">
                <a:sym typeface="Symbol"/>
              </a:rPr>
              <a:t>This is where the proof would most likely fail</a:t>
            </a:r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proofs we won’t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Hamiltonian cycle (reduces from 3-SAT)</a:t>
            </a:r>
          </a:p>
          <a:p>
            <a:r>
              <a:rPr lang="en-US" dirty="0"/>
              <a:t>3-D matching (reduces from 3-SAT)</a:t>
            </a:r>
          </a:p>
          <a:p>
            <a:r>
              <a:rPr lang="en-US" dirty="0"/>
              <a:t>Subset Sum (reduces from 3-D matching)</a:t>
            </a:r>
          </a:p>
          <a:p>
            <a:endParaRPr lang="en-US" dirty="0"/>
          </a:p>
          <a:p>
            <a:r>
              <a:rPr lang="en-US" dirty="0"/>
              <a:t>These are all in the textbook or online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graph G, and three colors c1,c2,c3 (not really given as input)</a:t>
            </a:r>
          </a:p>
          <a:p>
            <a:endParaRPr lang="en-US" dirty="0"/>
          </a:p>
          <a:p>
            <a:r>
              <a:rPr lang="en-US" dirty="0"/>
              <a:t>Can we color the graph with these colors such that no adjacent nodes have the same color.</a:t>
            </a:r>
          </a:p>
          <a:p>
            <a:endParaRPr lang="en-US" dirty="0"/>
          </a:p>
          <a:p>
            <a:r>
              <a:rPr lang="en-US" dirty="0"/>
              <a:t>Turns out that 3-Coloring is NP-Complete</a:t>
            </a:r>
          </a:p>
        </p:txBody>
      </p:sp>
      <p:pic>
        <p:nvPicPr>
          <p:cNvPr id="1030" name="Picture 6" descr="File:Triangulation 3-coloring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75967"/>
            <a:ext cx="4476750" cy="471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35791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show:</a:t>
            </a:r>
          </a:p>
          <a:p>
            <a:pPr lvl="1"/>
            <a:r>
              <a:rPr lang="en-US" dirty="0"/>
              <a:t>3-Coloring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NP</a:t>
            </a:r>
          </a:p>
          <a:p>
            <a:pPr lvl="1"/>
            <a:endParaRPr lang="en-US" dirty="0"/>
          </a:p>
          <a:p>
            <a:r>
              <a:rPr lang="en-US" dirty="0"/>
              <a:t>How?</a:t>
            </a:r>
          </a:p>
          <a:p>
            <a:endParaRPr lang="en-US" dirty="0"/>
          </a:p>
          <a:p>
            <a:r>
              <a:rPr lang="en-US" dirty="0"/>
              <a:t>Given a coloring of the graph, is it valid?</a:t>
            </a:r>
          </a:p>
          <a:p>
            <a:pPr lvl="1"/>
            <a:r>
              <a:rPr lang="en-US" dirty="0"/>
              <a:t>Must do this in polynomial time!</a:t>
            </a:r>
          </a:p>
        </p:txBody>
      </p:sp>
      <p:pic>
        <p:nvPicPr>
          <p:cNvPr id="1030" name="Picture 6" descr="File:Triangulation 3-coloring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75967"/>
            <a:ext cx="4476750" cy="471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35791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3-SAT to 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104</a:t>
            </a:fld>
            <a:endParaRPr lang="en-US"/>
          </a:p>
        </p:txBody>
      </p:sp>
      <p:pic>
        <p:nvPicPr>
          <p:cNvPr id="6" name="Content Placeholder 5" descr="Picture 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1524000"/>
            <a:ext cx="6248400" cy="475283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3-SAT to 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47800"/>
            <a:ext cx="7010400" cy="47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079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(VERY informal) proof of reduction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Sat(</a:t>
            </a:r>
            <a:r>
              <a:rPr lang="en-US" sz="2400" dirty="0">
                <a:sym typeface="Symbol" panose="05050102010706020507" pitchFamily="18" charset="2"/>
              </a:rPr>
              <a:t>) </a:t>
            </a:r>
            <a:r>
              <a:rPr lang="en-US" sz="2400" dirty="0">
                <a:sym typeface="Wingdings" panose="05000000000000000000" pitchFamily="2" charset="2"/>
              </a:rPr>
              <a:t> G is 3-Colorable</a:t>
            </a:r>
          </a:p>
          <a:p>
            <a:pPr lvl="1" algn="l"/>
            <a:r>
              <a:rPr lang="en-US" sz="2100" dirty="0">
                <a:sym typeface="Wingdings" panose="05000000000000000000" pitchFamily="2" charset="2"/>
              </a:rPr>
              <a:t>Assume </a:t>
            </a:r>
            <a:r>
              <a:rPr lang="en-US" sz="2000" dirty="0">
                <a:sym typeface="Symbol" panose="05050102010706020507" pitchFamily="18" charset="2"/>
              </a:rPr>
              <a:t> is </a:t>
            </a:r>
            <a:r>
              <a:rPr lang="en-US" sz="2000" dirty="0" err="1">
                <a:sym typeface="Symbol" panose="05050102010706020507" pitchFamily="18" charset="2"/>
              </a:rPr>
              <a:t>satisfiable</a:t>
            </a:r>
            <a:endParaRPr lang="en-US" sz="2100" dirty="0">
              <a:sym typeface="Wingdings" panose="05000000000000000000" pitchFamily="2" charset="2"/>
            </a:endParaRPr>
          </a:p>
          <a:p>
            <a:pPr lvl="1" algn="l"/>
            <a:r>
              <a:rPr lang="en-US" sz="2100" dirty="0">
                <a:sym typeface="Wingdings" panose="05000000000000000000" pitchFamily="2" charset="2"/>
              </a:rPr>
              <a:t>3 colors (true, false, base)</a:t>
            </a:r>
          </a:p>
          <a:p>
            <a:pPr lvl="1" algn="l"/>
            <a:r>
              <a:rPr lang="en-US" sz="2100" dirty="0"/>
              <a:t>Color B,T,F with these colors</a:t>
            </a:r>
          </a:p>
          <a:p>
            <a:pPr lvl="1" algn="l"/>
            <a:r>
              <a:rPr lang="en-US" sz="2100" dirty="0"/>
              <a:t>Color variable nodes with T and F depending on their satisfying values for </a:t>
            </a:r>
            <a:r>
              <a:rPr lang="en-US" sz="2000" dirty="0">
                <a:sym typeface="Symbol" panose="05050102010706020507" pitchFamily="18" charset="2"/>
              </a:rPr>
              <a:t></a:t>
            </a:r>
          </a:p>
          <a:p>
            <a:pPr lvl="1" algn="l"/>
            <a:r>
              <a:rPr lang="en-US" sz="2100" dirty="0"/>
              <a:t>Or gates always colorable so that they represent correct OR (output is true </a:t>
            </a:r>
            <a:r>
              <a:rPr lang="en-US" sz="2100" dirty="0" err="1"/>
              <a:t>iff</a:t>
            </a:r>
            <a:r>
              <a:rPr lang="en-US" sz="2100" dirty="0"/>
              <a:t> one or more inputs true)</a:t>
            </a:r>
          </a:p>
          <a:p>
            <a:pPr lvl="1" algn="l"/>
            <a:r>
              <a:rPr lang="en-US" sz="2100" dirty="0"/>
              <a:t>Thus G is 3-Colorable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G is 3-Colorable </a:t>
            </a:r>
            <a:r>
              <a:rPr lang="en-US" sz="2400" dirty="0">
                <a:sym typeface="Wingdings" panose="05000000000000000000" pitchFamily="2" charset="2"/>
              </a:rPr>
              <a:t> Sat(</a:t>
            </a:r>
            <a:r>
              <a:rPr lang="en-US" sz="2400" dirty="0">
                <a:sym typeface="Symbol" panose="05050102010706020507" pitchFamily="18" charset="2"/>
              </a:rPr>
              <a:t>)</a:t>
            </a:r>
          </a:p>
          <a:p>
            <a:pPr lvl="1" algn="l"/>
            <a:r>
              <a:rPr lang="en-US" sz="2100" dirty="0">
                <a:sym typeface="Symbol" panose="05050102010706020507" pitchFamily="18" charset="2"/>
              </a:rPr>
              <a:t>Assume G is 3-Colorable</a:t>
            </a:r>
          </a:p>
          <a:p>
            <a:pPr lvl="1" algn="l"/>
            <a:r>
              <a:rPr lang="en-US" sz="2100" dirty="0">
                <a:sym typeface="Symbol" panose="05050102010706020507" pitchFamily="18" charset="2"/>
              </a:rPr>
              <a:t>Color the graph</a:t>
            </a:r>
          </a:p>
          <a:p>
            <a:pPr lvl="1" algn="l"/>
            <a:r>
              <a:rPr lang="en-US" sz="2100" dirty="0">
                <a:sym typeface="Symbol" panose="05050102010706020507" pitchFamily="18" charset="2"/>
              </a:rPr>
              <a:t>Let the colors of the B,T,F nodes represent base, true, and false respectively.</a:t>
            </a:r>
          </a:p>
          <a:p>
            <a:pPr lvl="1" algn="l"/>
            <a:r>
              <a:rPr lang="en-US" sz="2100" dirty="0"/>
              <a:t>Re-arrange OR gate colors slightly if necessary so output is always T or F</a:t>
            </a:r>
          </a:p>
          <a:p>
            <a:pPr lvl="1" algn="l"/>
            <a:r>
              <a:rPr lang="en-US" sz="2100" dirty="0"/>
              <a:t>Let variable assignments be the color they were given</a:t>
            </a:r>
          </a:p>
          <a:p>
            <a:pPr lvl="1" algn="l"/>
            <a:r>
              <a:rPr lang="en-US" sz="2100" dirty="0"/>
              <a:t>These assignments satisfy </a:t>
            </a:r>
            <a:r>
              <a:rPr lang="en-US" sz="2000" dirty="0">
                <a:sym typeface="Symbol" panose="05050102010706020507" pitchFamily="18" charset="2"/>
              </a:rPr>
              <a:t>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2250999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 2150 lecture planning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i="1" dirty="0"/>
              <a:t>n</a:t>
            </a:r>
            <a:r>
              <a:rPr lang="en-US" dirty="0"/>
              <a:t> total guest lectures that can be given</a:t>
            </a:r>
          </a:p>
          <a:p>
            <a:r>
              <a:rPr lang="en-US" dirty="0"/>
              <a:t>There are </a:t>
            </a:r>
            <a:r>
              <a:rPr lang="en-US" i="1" dirty="0"/>
              <a:t>l</a:t>
            </a:r>
            <a:r>
              <a:rPr lang="en-US" dirty="0"/>
              <a:t> guest lectures to be given (one per week) during the first “half” of the course</a:t>
            </a:r>
          </a:p>
          <a:p>
            <a:pPr lvl="1"/>
            <a:r>
              <a:rPr lang="en-US" dirty="0"/>
              <a:t>For each week, a different set of lectures are available</a:t>
            </a:r>
          </a:p>
          <a:p>
            <a:pPr lvl="1"/>
            <a:r>
              <a:rPr lang="en-US" dirty="0"/>
              <a:t>There may be more guest lectures than </a:t>
            </a:r>
            <a:r>
              <a:rPr lang="en-US" i="1" dirty="0"/>
              <a:t>l</a:t>
            </a:r>
            <a:endParaRPr lang="en-US" dirty="0"/>
          </a:p>
          <a:p>
            <a:r>
              <a:rPr lang="en-US" dirty="0"/>
              <a:t>During the second “half” of the course, there are </a:t>
            </a:r>
            <a:r>
              <a:rPr lang="en-US" i="1" dirty="0"/>
              <a:t>p</a:t>
            </a:r>
            <a:r>
              <a:rPr lang="en-US" dirty="0"/>
              <a:t> projects to be completed, one each week</a:t>
            </a:r>
          </a:p>
          <a:p>
            <a:pPr lvl="1"/>
            <a:r>
              <a:rPr lang="en-US" dirty="0"/>
              <a:t>Each project requires one of a set of guest lectures</a:t>
            </a:r>
          </a:p>
          <a:p>
            <a:r>
              <a:rPr lang="en-US" dirty="0"/>
              <a:t>Can you schedule </a:t>
            </a:r>
            <a:r>
              <a:rPr lang="en-US" i="1" dirty="0"/>
              <a:t>l</a:t>
            </a:r>
            <a:r>
              <a:rPr lang="en-US" dirty="0"/>
              <a:t> guest lecturers (one per week) such that all </a:t>
            </a:r>
            <a:r>
              <a:rPr lang="en-US" i="1" dirty="0"/>
              <a:t>p</a:t>
            </a:r>
            <a:r>
              <a:rPr lang="en-US" dirty="0"/>
              <a:t> the projects can be completed?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planning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l</a:t>
            </a:r>
            <a:r>
              <a:rPr lang="en-US" dirty="0"/>
              <a:t> (the number of weeks of lectures) = 2</a:t>
            </a:r>
          </a:p>
          <a:p>
            <a:r>
              <a:rPr lang="en-US" i="1" dirty="0"/>
              <a:t>p</a:t>
            </a:r>
            <a:r>
              <a:rPr lang="en-US" dirty="0"/>
              <a:t> (the number of projects) = 3</a:t>
            </a:r>
          </a:p>
          <a:p>
            <a:r>
              <a:rPr lang="en-US" i="1" dirty="0"/>
              <a:t>n</a:t>
            </a:r>
            <a:r>
              <a:rPr lang="en-US" dirty="0"/>
              <a:t> (the number of possible guest lecturers) = 4</a:t>
            </a:r>
          </a:p>
          <a:p>
            <a:r>
              <a:rPr lang="en-US" dirty="0"/>
              <a:t>Availability for the two weeks: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= {A, B, C}, L</a:t>
            </a:r>
            <a:r>
              <a:rPr lang="en-US" baseline="-25000" dirty="0"/>
              <a:t>2</a:t>
            </a:r>
            <a:r>
              <a:rPr lang="en-US" dirty="0"/>
              <a:t> = {A, D}</a:t>
            </a:r>
          </a:p>
          <a:p>
            <a:r>
              <a:rPr lang="en-US" dirty="0"/>
              <a:t>Which lectures/lecturers are needed for each of the 3 projects: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= {B, C}, P</a:t>
            </a:r>
            <a:r>
              <a:rPr lang="en-US" baseline="-25000" dirty="0"/>
              <a:t>2</a:t>
            </a:r>
            <a:r>
              <a:rPr lang="en-US" dirty="0"/>
              <a:t> = {A, B, D}, P</a:t>
            </a:r>
            <a:r>
              <a:rPr lang="en-US" baseline="-25000" dirty="0"/>
              <a:t>3</a:t>
            </a:r>
            <a:r>
              <a:rPr lang="en-US" dirty="0"/>
              <a:t> = {C, D}</a:t>
            </a:r>
          </a:p>
          <a:p>
            <a:r>
              <a:rPr lang="en-US" dirty="0"/>
              <a:t>Of the 4 lecturers, can we schedule 2 of them such that all 3 of the projects can be completed?</a:t>
            </a:r>
          </a:p>
          <a:p>
            <a:pPr lvl="1"/>
            <a:r>
              <a:rPr lang="en-US" dirty="0"/>
              <a:t>Yes, we can schedule B in the first week and D in the second week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Prove that Lecture Planning is NP-complete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reduce from 3-SAT</a:t>
            </a:r>
          </a:p>
          <a:p>
            <a:pPr lvl="1"/>
            <a:r>
              <a:rPr lang="en-US" dirty="0"/>
              <a:t>Can you do it?</a:t>
            </a:r>
          </a:p>
          <a:p>
            <a:pPr lvl="1"/>
            <a:r>
              <a:rPr lang="en-US" dirty="0"/>
              <a:t>Will you see this later on something?</a:t>
            </a:r>
          </a:p>
          <a:p>
            <a:pPr lvl="1"/>
            <a:r>
              <a:rPr lang="en-US" dirty="0"/>
              <a:t>Maybe ;)</a:t>
            </a:r>
          </a:p>
          <a:p>
            <a:pPr lvl="1"/>
            <a:r>
              <a:rPr lang="en-US" dirty="0"/>
              <a:t>Actually…no you won’t</a:t>
            </a:r>
          </a:p>
          <a:p>
            <a:pPr lvl="1"/>
            <a:r>
              <a:rPr lang="en-US" dirty="0"/>
              <a:t>Is he lying?</a:t>
            </a:r>
          </a:p>
          <a:p>
            <a:pPr lvl="1"/>
            <a:r>
              <a:rPr lang="en-US" dirty="0"/>
              <a:t>I’m confused!</a:t>
            </a:r>
          </a:p>
          <a:p>
            <a:pPr lvl="1"/>
            <a:endParaRPr lang="en-US" dirty="0"/>
          </a:p>
          <a:p>
            <a:r>
              <a:rPr lang="en-US" dirty="0"/>
              <a:t>Seriously though…this is really good practice. Please try this on your own when studying for final exam.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(accepting)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Starting in the start state, you continue until input is completely read in</a:t>
            </a:r>
          </a:p>
          <a:p>
            <a:r>
              <a:rPr lang="en-US" dirty="0"/>
              <a:t>There are three possibilities:</a:t>
            </a:r>
          </a:p>
          <a:p>
            <a:pPr lvl="1"/>
            <a:r>
              <a:rPr lang="en-US" dirty="0"/>
              <a:t>Before you finish input, you are unable to make a move (the current state does not allow the current input symbol)</a:t>
            </a:r>
          </a:p>
          <a:p>
            <a:pPr lvl="1"/>
            <a:r>
              <a:rPr lang="en-US" dirty="0"/>
              <a:t>You end up in a non-final state</a:t>
            </a:r>
          </a:p>
          <a:p>
            <a:pPr lvl="1"/>
            <a:r>
              <a:rPr lang="en-US" dirty="0"/>
              <a:t>You end up in the final state</a:t>
            </a:r>
          </a:p>
          <a:p>
            <a:r>
              <a:rPr lang="en-US" dirty="0"/>
              <a:t>The last one means the input was </a:t>
            </a:r>
            <a:r>
              <a:rPr lang="en-US" i="1" dirty="0"/>
              <a:t>accepted</a:t>
            </a:r>
            <a:r>
              <a:rPr lang="en-US" dirty="0"/>
              <a:t> by the FSM; the first two means the input was </a:t>
            </a:r>
            <a:r>
              <a:rPr lang="en-US" i="1" dirty="0"/>
              <a:t>not</a:t>
            </a:r>
            <a:r>
              <a:rPr lang="en-US" dirty="0"/>
              <a:t> accepted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problem X, we can define the complement, X’</a:t>
            </a:r>
          </a:p>
          <a:p>
            <a:pPr lvl="1"/>
            <a:r>
              <a:rPr lang="en-US" dirty="0"/>
              <a:t>Take the decision version of the problem X</a:t>
            </a:r>
          </a:p>
          <a:p>
            <a:pPr lvl="1"/>
            <a:r>
              <a:rPr lang="en-US" dirty="0"/>
              <a:t>Change all the ‘yes’ answers to ‘no’ and visa-versa</a:t>
            </a:r>
          </a:p>
          <a:p>
            <a:endParaRPr lang="en-US" dirty="0"/>
          </a:p>
          <a:p>
            <a:r>
              <a:rPr lang="en-US" dirty="0"/>
              <a:t>Consider the problem of if a number is prime</a:t>
            </a:r>
          </a:p>
          <a:p>
            <a:pPr lvl="1"/>
            <a:r>
              <a:rPr lang="en-US" dirty="0"/>
              <a:t>The complement problem is if a number is composite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 contains the set of problems for which proof of a ‘yes’ solution is easily verifiable</a:t>
            </a:r>
          </a:p>
          <a:p>
            <a:pPr lvl="1"/>
            <a:r>
              <a:rPr lang="en-US" dirty="0"/>
              <a:t>To show a ‘yes’ instance, I just have to show one: exists quantifier</a:t>
            </a:r>
          </a:p>
          <a:p>
            <a:pPr lvl="1"/>
            <a:r>
              <a:rPr lang="en-US" dirty="0"/>
              <a:t>To show no instances, I have to show it’s ‘no’ for all: for all quantifier</a:t>
            </a:r>
          </a:p>
          <a:p>
            <a:pPr lvl="2"/>
            <a:r>
              <a:rPr lang="en-US" dirty="0"/>
              <a:t>To show that there is no </a:t>
            </a:r>
            <a:r>
              <a:rPr lang="en-US" dirty="0" err="1"/>
              <a:t>satisfiable</a:t>
            </a:r>
            <a:r>
              <a:rPr lang="en-US" dirty="0"/>
              <a:t> set of truth values for a SAT problem, you have to show each possible one</a:t>
            </a:r>
          </a:p>
          <a:p>
            <a:endParaRPr lang="en-US" dirty="0"/>
          </a:p>
          <a:p>
            <a:r>
              <a:rPr lang="en-US" dirty="0"/>
              <a:t>co-NP contains the set of problems for which proof of </a:t>
            </a:r>
            <a:r>
              <a:rPr lang="en-US" i="1" dirty="0"/>
              <a:t>no</a:t>
            </a:r>
            <a:r>
              <a:rPr lang="en-US" dirty="0"/>
              <a:t> solutions is easily verifiable</a:t>
            </a:r>
          </a:p>
          <a:p>
            <a:pPr lvl="1"/>
            <a:r>
              <a:rPr lang="en-US" dirty="0"/>
              <a:t>Consider the </a:t>
            </a:r>
            <a:r>
              <a:rPr lang="en-US" dirty="0" err="1"/>
              <a:t>isPrime</a:t>
            </a:r>
            <a:r>
              <a:rPr lang="en-US" dirty="0"/>
              <a:t>() problem. To show a number is NOT prime, simply find the factor that disproves it.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co-NP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SAT: given a expression, is there a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‘yes’ instance, you just (quickly) check a given (correct) answer (polynomial time)</a:t>
            </a:r>
          </a:p>
          <a:p>
            <a:pPr lvl="1"/>
            <a:r>
              <a:rPr lang="en-US" dirty="0"/>
              <a:t>To prove there are no instances, you must show for all (exponential time)</a:t>
            </a:r>
          </a:p>
          <a:p>
            <a:r>
              <a:rPr lang="en-US" dirty="0"/>
              <a:t>co-SAT: given an expression, are there </a:t>
            </a:r>
            <a:r>
              <a:rPr lang="en-US" i="1" dirty="0"/>
              <a:t>no</a:t>
            </a:r>
            <a:r>
              <a:rPr lang="en-US" dirty="0"/>
              <a:t>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‘no’ instance (which means there </a:t>
            </a:r>
            <a:r>
              <a:rPr lang="en-US" i="1" dirty="0"/>
              <a:t>is</a:t>
            </a:r>
            <a:r>
              <a:rPr lang="en-US" dirty="0"/>
              <a:t> a </a:t>
            </a:r>
            <a:r>
              <a:rPr lang="en-US" dirty="0" err="1"/>
              <a:t>satisfiable</a:t>
            </a:r>
            <a:r>
              <a:rPr lang="en-US" dirty="0"/>
              <a:t> truth assignment), we just (quickly) check a given (correct) answer (polynomial time)</a:t>
            </a:r>
          </a:p>
          <a:p>
            <a:pPr lvl="1"/>
            <a:r>
              <a:rPr lang="en-US" dirty="0"/>
              <a:t>To prove ‘yes’, you must show for all (exponential time)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subset-sum: given a finite set of integers, is there a non-empty subset which sums to zero?</a:t>
            </a:r>
          </a:p>
          <a:p>
            <a:pPr lvl="1"/>
            <a:r>
              <a:rPr lang="en-US" dirty="0"/>
              <a:t>To prove a ‘yes’, specify the non-empty subset</a:t>
            </a:r>
          </a:p>
          <a:p>
            <a:endParaRPr lang="en-US" dirty="0"/>
          </a:p>
          <a:p>
            <a:r>
              <a:rPr lang="en-US" dirty="0"/>
              <a:t>The complement asks, “given a finite set of integers, does every non-empty subset have non-zero sum?”</a:t>
            </a:r>
          </a:p>
          <a:p>
            <a:pPr lvl="1"/>
            <a:r>
              <a:rPr lang="en-US" dirty="0"/>
              <a:t>To prove a ‘no’, specify a non-empty subset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is closed under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Meaning P = P’</a:t>
            </a:r>
          </a:p>
          <a:p>
            <a:endParaRPr lang="en-US" dirty="0"/>
          </a:p>
          <a:p>
            <a:r>
              <a:rPr lang="en-US" dirty="0"/>
              <a:t>For problems in P: finding a ‘yes’ instance or finding there are no instances are both polynomial time</a:t>
            </a:r>
          </a:p>
          <a:p>
            <a:endParaRPr lang="en-US" dirty="0"/>
          </a:p>
          <a:p>
            <a:r>
              <a:rPr lang="en-US" dirty="0"/>
              <a:t>For problems in P’: finding a ‘no’ instance or finding there are yes instances are both polynomial time</a:t>
            </a:r>
          </a:p>
          <a:p>
            <a:endParaRPr lang="en-US" dirty="0"/>
          </a:p>
          <a:p>
            <a:r>
              <a:rPr lang="en-US" dirty="0"/>
              <a:t>For NP/co-NP, one way was exponential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NP = co-NP?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don’t know for sure</a:t>
            </a:r>
          </a:p>
          <a:p>
            <a:endParaRPr lang="en-US" dirty="0"/>
          </a:p>
          <a:p>
            <a:r>
              <a:rPr lang="en-US" dirty="0"/>
              <a:t>We know that P </a:t>
            </a:r>
            <a:r>
              <a:rPr lang="en-US" dirty="0">
                <a:sym typeface="Symbol"/>
              </a:rPr>
              <a:t> NP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Likewise, P  co-NP</a:t>
            </a:r>
          </a:p>
          <a:p>
            <a:pPr lvl="1"/>
            <a:r>
              <a:rPr lang="en-US" dirty="0">
                <a:sym typeface="Symbol"/>
              </a:rPr>
              <a:t>Given a problem in P, it’s complement P’ is also in P</a:t>
            </a:r>
          </a:p>
          <a:p>
            <a:pPr lvl="1"/>
            <a:r>
              <a:rPr lang="en-US" dirty="0">
                <a:sym typeface="Symbol"/>
              </a:rPr>
              <a:t>P’ is in co-NP</a:t>
            </a:r>
          </a:p>
          <a:p>
            <a:pPr lvl="1"/>
            <a:r>
              <a:rPr lang="en-US" dirty="0">
                <a:sym typeface="Symbol"/>
              </a:rPr>
              <a:t>Thus P  co-NP</a:t>
            </a:r>
            <a:endParaRPr lang="en-US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there problems in both NP and Co-CP?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this to be true, yes instances would need quick proofs and so would no instances.</a:t>
            </a:r>
          </a:p>
          <a:p>
            <a:endParaRPr lang="en-US" dirty="0"/>
          </a:p>
          <a:p>
            <a:r>
              <a:rPr lang="en-US" dirty="0"/>
              <a:t>Consider Max-Flow (is max-flow of G at least f?)</a:t>
            </a:r>
          </a:p>
          <a:p>
            <a:pPr lvl="1"/>
            <a:r>
              <a:rPr lang="en-US" dirty="0"/>
              <a:t>To prove a yes, simply provide a flow and see if it is greater than f.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prove no, we don’t have to enumerate all flows, we just find one cut whose capacity is less than f</a:t>
            </a:r>
          </a:p>
          <a:p>
            <a:pPr lvl="1"/>
            <a:endParaRPr lang="en-US" dirty="0"/>
          </a:p>
          <a:p>
            <a:r>
              <a:rPr lang="en-US" dirty="0"/>
              <a:t>Thus, the problem of finding max-flow is in NP and Co-NP!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 and co-NP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We’ll show that if P = NP then NP = co-NP</a:t>
            </a:r>
          </a:p>
          <a:p>
            <a:pPr lvl="1"/>
            <a:r>
              <a:rPr lang="en-US" dirty="0"/>
              <a:t>We don’t think that P = NP, but we can still show the conditional is true</a:t>
            </a:r>
          </a:p>
          <a:p>
            <a:r>
              <a:rPr lang="en-US" dirty="0"/>
              <a:t>Assume P = NP…</a:t>
            </a:r>
          </a:p>
          <a:p>
            <a:r>
              <a:rPr lang="en-US" dirty="0"/>
              <a:t>Let X </a:t>
            </a:r>
            <a:r>
              <a:rPr lang="en-US" dirty="0">
                <a:sym typeface="Symbol"/>
              </a:rPr>
              <a:t>NP</a:t>
            </a:r>
          </a:p>
          <a:p>
            <a:r>
              <a:rPr lang="en-US" dirty="0">
                <a:sym typeface="Symbol"/>
              </a:rPr>
              <a:t>Then, X  P		because P=NP</a:t>
            </a:r>
          </a:p>
          <a:p>
            <a:r>
              <a:rPr lang="en-US" dirty="0">
                <a:sym typeface="Symbol"/>
              </a:rPr>
              <a:t>X’  P 		because P closed under complement</a:t>
            </a:r>
          </a:p>
          <a:p>
            <a:r>
              <a:rPr lang="en-US" dirty="0">
                <a:sym typeface="Symbol"/>
              </a:rPr>
              <a:t>X’  NP		because P=NP</a:t>
            </a:r>
          </a:p>
          <a:p>
            <a:r>
              <a:rPr lang="en-US" dirty="0">
                <a:sym typeface="Symbol"/>
              </a:rPr>
              <a:t>X  co-NP		because definition of co-NP</a:t>
            </a:r>
          </a:p>
          <a:p>
            <a:pPr lvl="1"/>
            <a:r>
              <a:rPr lang="en-US" dirty="0">
                <a:sym typeface="Symbol"/>
              </a:rPr>
              <a:t>Same Exact argument backwards for the other way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Thus, if </a:t>
            </a:r>
            <a:r>
              <a:rPr lang="en-US" dirty="0"/>
              <a:t>P = NP then NP = co-NP</a:t>
            </a:r>
          </a:p>
          <a:p>
            <a:r>
              <a:rPr lang="en-US" dirty="0"/>
              <a:t>Also means that if NP != co-NP then P != NP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00200"/>
            <a:ext cx="5381625" cy="485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FSM to accept </a:t>
            </a:r>
            <a:r>
              <a:rPr lang="en-US" dirty="0" err="1"/>
              <a:t>UVa</a:t>
            </a:r>
            <a:r>
              <a:rPr lang="en-US" dirty="0"/>
              <a:t> </a:t>
            </a:r>
            <a:r>
              <a:rPr lang="en-US" dirty="0" err="1"/>
              <a:t>userids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different allowed formats: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, ab1d, ab1de, </a:t>
            </a:r>
            <a:r>
              <a:rPr lang="en-US" dirty="0" err="1"/>
              <a:t>abc</a:t>
            </a:r>
            <a:r>
              <a:rPr lang="en-US" dirty="0"/>
              <a:t>, abc1d, abc1de</a:t>
            </a:r>
          </a:p>
          <a:p>
            <a:r>
              <a:rPr lang="en-US" dirty="0"/>
              <a:t>And note the multiple final (accepting states)</a:t>
            </a:r>
          </a:p>
        </p:txBody>
      </p:sp>
      <p:pic>
        <p:nvPicPr>
          <p:cNvPr id="5" name="Picture 4" descr="fsm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657" y="4191000"/>
            <a:ext cx="8937143" cy="1009524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EXPTIME</a:t>
            </a:r>
          </a:p>
          <a:p>
            <a:pPr lvl="1"/>
            <a:r>
              <a:rPr lang="en-US" dirty="0"/>
              <a:t>Deterministic exponential time</a:t>
            </a:r>
          </a:p>
          <a:p>
            <a:r>
              <a:rPr lang="en-US" dirty="0"/>
              <a:t>NEXPTIME</a:t>
            </a:r>
          </a:p>
          <a:p>
            <a:pPr lvl="1"/>
            <a:r>
              <a:rPr lang="en-US" dirty="0"/>
              <a:t>Non-Deterministic exponential time</a:t>
            </a:r>
          </a:p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</p:txBody>
      </p:sp>
    </p:spTree>
    <p:extLst>
      <p:ext uri="{BB962C8B-B14F-4D97-AF65-F5344CB8AC3E}">
        <p14:creationId xmlns:p14="http://schemas.microsoft.com/office/powerpoint/2010/main" val="18865042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  <a:p>
            <a:pPr lvl="1"/>
            <a:endParaRPr lang="en-US" dirty="0"/>
          </a:p>
          <a:p>
            <a:r>
              <a:rPr lang="en-US" dirty="0"/>
              <a:t>PSPACE = NPSPACE and EXPSPACE = NEXPSPACE</a:t>
            </a:r>
          </a:p>
          <a:p>
            <a:pPr lvl="1"/>
            <a:r>
              <a:rPr lang="en-US" dirty="0"/>
              <a:t>WOAH! That’s pretty cool!</a:t>
            </a:r>
          </a:p>
        </p:txBody>
      </p:sp>
    </p:spTree>
    <p:extLst>
      <p:ext uri="{BB962C8B-B14F-4D97-AF65-F5344CB8AC3E}">
        <p14:creationId xmlns:p14="http://schemas.microsoft.com/office/powerpoint/2010/main" val="8505826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two (I swear):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BPP</a:t>
            </a:r>
          </a:p>
          <a:p>
            <a:pPr lvl="1"/>
            <a:r>
              <a:rPr lang="en-US" dirty="0"/>
              <a:t>Bounded Error Probabilistic Polynomial Time</a:t>
            </a:r>
          </a:p>
          <a:p>
            <a:pPr lvl="1"/>
            <a:r>
              <a:rPr lang="en-US" dirty="0"/>
              <a:t>Solved by a probabilistic TM in polynomial time</a:t>
            </a:r>
          </a:p>
          <a:p>
            <a:pPr lvl="1"/>
            <a:r>
              <a:rPr lang="en-US" dirty="0"/>
              <a:t>Returns the incorrect answer at MOST 1/3 of the time</a:t>
            </a:r>
          </a:p>
          <a:p>
            <a:pPr lvl="1"/>
            <a:endParaRPr lang="en-US" dirty="0"/>
          </a:p>
          <a:p>
            <a:r>
              <a:rPr lang="en-US" dirty="0"/>
              <a:t>ZPP</a:t>
            </a:r>
          </a:p>
          <a:p>
            <a:pPr lvl="1"/>
            <a:r>
              <a:rPr lang="en-US" dirty="0"/>
              <a:t>Zero Error Probabilistic Polynomial Time</a:t>
            </a:r>
          </a:p>
          <a:p>
            <a:pPr lvl="1"/>
            <a:r>
              <a:rPr lang="en-US" dirty="0"/>
              <a:t>Has a couple equivalent definitions, we’ll go with this one:</a:t>
            </a:r>
          </a:p>
          <a:p>
            <a:pPr lvl="2"/>
            <a:r>
              <a:rPr lang="en-US" dirty="0"/>
              <a:t>Always returns the correct answer YES or NO</a:t>
            </a:r>
          </a:p>
          <a:p>
            <a:pPr lvl="2"/>
            <a:r>
              <a:rPr lang="en-US" dirty="0"/>
              <a:t>Average running time polynomial (though sometimes is much longer)</a:t>
            </a:r>
          </a:p>
        </p:txBody>
      </p:sp>
    </p:spTree>
    <p:extLst>
      <p:ext uri="{BB962C8B-B14F-4D97-AF65-F5344CB8AC3E}">
        <p14:creationId xmlns:p14="http://schemas.microsoft.com/office/powerpoint/2010/main" val="294697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Deterministic &amp; Non-deterministic FSMs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deterministic FSM (aka DFA) has ONLY ONE destination state for each starting state / transition pair</a:t>
            </a:r>
          </a:p>
          <a:p>
            <a:r>
              <a:rPr lang="en-US" dirty="0"/>
              <a:t>A non-deterministic FSM (aka NFA</a:t>
            </a:r>
            <a:r>
              <a:rPr lang="en-US"/>
              <a:t>) has </a:t>
            </a:r>
            <a:r>
              <a:rPr lang="en-US" dirty="0"/>
              <a:t>POSSIBLY MANY destination state(s) for each starting state / transition pair</a:t>
            </a:r>
          </a:p>
          <a:p>
            <a:pPr lvl="1"/>
            <a:r>
              <a:rPr lang="en-US" dirty="0"/>
              <a:t>Meaning, given a current state and a input symbol, there are multiple states that could be transitioned to</a:t>
            </a:r>
          </a:p>
          <a:p>
            <a:pPr lvl="1"/>
            <a:r>
              <a:rPr lang="en-US" dirty="0"/>
              <a:t>And it has an empty transition (the current state can change without an input symbol)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accept </a:t>
            </a:r>
            <a:r>
              <a:rPr lang="en-US" dirty="0" err="1"/>
              <a:t>UVa</a:t>
            </a:r>
            <a:r>
              <a:rPr lang="en-US" dirty="0"/>
              <a:t> </a:t>
            </a:r>
            <a:r>
              <a:rPr lang="en-US" dirty="0" err="1"/>
              <a:t>userids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Note the empty transitions (labeled ‘e’ or ‘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’)</a:t>
            </a:r>
          </a:p>
          <a:p>
            <a:r>
              <a:rPr lang="en-US" dirty="0"/>
              <a:t>This accepts the exact same input as the previous DFA</a:t>
            </a:r>
          </a:p>
        </p:txBody>
      </p:sp>
      <p:pic>
        <p:nvPicPr>
          <p:cNvPr id="5" name="Picture 4" descr="fsm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314" y="3810000"/>
            <a:ext cx="8914286" cy="21790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NFAs to DFAs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DFA state is a set of NFA states</a:t>
            </a:r>
          </a:p>
          <a:p>
            <a:r>
              <a:rPr lang="en-US" dirty="0"/>
              <a:t>Given a current NFA state and an input, consider which multiple NFA states you could be in after that transition</a:t>
            </a:r>
          </a:p>
          <a:p>
            <a:pPr lvl="1"/>
            <a:r>
              <a:rPr lang="en-US" dirty="0"/>
              <a:t>That is your new DFA state</a:t>
            </a:r>
          </a:p>
          <a:p>
            <a:r>
              <a:rPr lang="en-US" dirty="0"/>
              <a:t>This could result in an exponential increase of the states</a:t>
            </a:r>
          </a:p>
          <a:p>
            <a:pPr lvl="1"/>
            <a:r>
              <a:rPr lang="en-US" dirty="0"/>
              <a:t>The DFA states are each element of the power set of NFA states</a:t>
            </a:r>
          </a:p>
          <a:p>
            <a:pPr lvl="2"/>
            <a:r>
              <a:rPr lang="en-US" dirty="0"/>
              <a:t>Do we remember what the power set is?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Turing Machines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Turing machine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Turing machine is a formal model of computation</a:t>
            </a:r>
          </a:p>
          <a:p>
            <a:pPr lvl="1"/>
            <a:r>
              <a:rPr lang="en-US" dirty="0"/>
              <a:t>It’s is basically a head (CPU) that manipulates symbols on a tape</a:t>
            </a:r>
          </a:p>
          <a:p>
            <a:pPr lvl="1"/>
            <a:r>
              <a:rPr lang="en-US" dirty="0"/>
              <a:t>The head (CPU) is a (deterministic) finite state machine</a:t>
            </a:r>
          </a:p>
          <a:p>
            <a:pPr lvl="1"/>
            <a:r>
              <a:rPr lang="en-US" dirty="0"/>
              <a:t>It reads in a symbol from the tape, and then:</a:t>
            </a:r>
          </a:p>
          <a:p>
            <a:pPr lvl="2" algn="l"/>
            <a:r>
              <a:rPr lang="en-US" dirty="0"/>
              <a:t>Writes a new symbol</a:t>
            </a:r>
          </a:p>
          <a:p>
            <a:pPr lvl="2" algn="l"/>
            <a:r>
              <a:rPr lang="en-US" dirty="0"/>
              <a:t>Moves the head</a:t>
            </a:r>
            <a:br>
              <a:rPr lang="en-US" dirty="0"/>
            </a:br>
            <a:r>
              <a:rPr lang="en-US" dirty="0"/>
              <a:t>(left or right)</a:t>
            </a:r>
          </a:p>
          <a:p>
            <a:pPr lvl="1" algn="l"/>
            <a:r>
              <a:rPr lang="en-US" dirty="0"/>
              <a:t>It’s meant for</a:t>
            </a:r>
            <a:br>
              <a:rPr lang="en-US" dirty="0"/>
            </a:br>
            <a:r>
              <a:rPr lang="en-US" dirty="0"/>
              <a:t>thought experiments,</a:t>
            </a:r>
            <a:br>
              <a:rPr lang="en-US" dirty="0"/>
            </a:br>
            <a:r>
              <a:rPr lang="en-US" dirty="0"/>
              <a:t>not as a actual device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Maqui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8161" y="3810000"/>
            <a:ext cx="4663439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Formally, a Turing machine consists of:</a:t>
            </a:r>
          </a:p>
          <a:p>
            <a:pPr lvl="1"/>
            <a:r>
              <a:rPr lang="en-US" dirty="0"/>
              <a:t>Q, a set of states that the CPU is in</a:t>
            </a:r>
          </a:p>
          <a:p>
            <a:pPr lvl="1"/>
            <a:r>
              <a:rPr lang="en-US" dirty="0">
                <a:sym typeface="Symbol"/>
              </a:rPr>
              <a:t>, a set of symbols that can be written on the tape</a:t>
            </a:r>
          </a:p>
          <a:p>
            <a:pPr lvl="1"/>
            <a:r>
              <a:rPr lang="en-US" dirty="0">
                <a:sym typeface="Symbol"/>
              </a:rPr>
              <a:t>b  , the blank symbol</a:t>
            </a:r>
          </a:p>
          <a:p>
            <a:pPr lvl="1"/>
            <a:r>
              <a:rPr lang="en-US" dirty="0">
                <a:sym typeface="Symbol"/>
              </a:rPr>
              <a:t>   \ {b}, the set of input symbols</a:t>
            </a:r>
          </a:p>
          <a:p>
            <a:pPr lvl="1"/>
            <a:r>
              <a:rPr lang="en-US" dirty="0">
                <a:sym typeface="Symbol"/>
              </a:rPr>
              <a:t>q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 Q, the initial state</a:t>
            </a:r>
          </a:p>
          <a:p>
            <a:pPr lvl="1"/>
            <a:r>
              <a:rPr lang="en-US" dirty="0">
                <a:sym typeface="Symbol"/>
              </a:rPr>
              <a:t>F  Q, the set of final states</a:t>
            </a:r>
          </a:p>
          <a:p>
            <a:pPr lvl="1"/>
            <a:r>
              <a:rPr lang="en-US" dirty="0">
                <a:sym typeface="Symbol"/>
              </a:rPr>
              <a:t> : Q \ F    Q    {L,R}, the transition function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transition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The transition function:  : Q \ F    Q    {L,R}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This means that: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Given a state that is not final (Q \ F)</a:t>
            </a:r>
          </a:p>
          <a:p>
            <a:pPr marL="742950" lvl="2" indent="-342900"/>
            <a:r>
              <a:rPr lang="en-US" dirty="0"/>
              <a:t>And an input symbol (</a:t>
            </a:r>
            <a:r>
              <a:rPr lang="en-US" dirty="0">
                <a:sym typeface="Symbol"/>
              </a:rPr>
              <a:t>) (where the head currently is)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It will then:</a:t>
            </a:r>
          </a:p>
          <a:p>
            <a:pPr marL="742950" lvl="2" indent="-342900"/>
            <a:r>
              <a:rPr lang="en-US" dirty="0">
                <a:sym typeface="Symbol"/>
              </a:rPr>
              <a:t>Transition to a new state (Q)</a:t>
            </a:r>
          </a:p>
          <a:p>
            <a:pPr marL="742950" lvl="2" indent="-342900"/>
            <a:r>
              <a:rPr lang="en-US" dirty="0">
                <a:sym typeface="Symbol"/>
              </a:rPr>
              <a:t>Write a new symbol in the current spot ()</a:t>
            </a:r>
          </a:p>
          <a:p>
            <a:pPr marL="742950" lvl="2" indent="-342900"/>
            <a:r>
              <a:rPr lang="en-US" dirty="0">
                <a:sym typeface="Symbol"/>
              </a:rPr>
              <a:t>Move the head left or right ({L,R})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Reductions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uring-machine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8146032" cy="2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example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 = { A, B, C, D }</a:t>
            </a:r>
          </a:p>
          <a:p>
            <a:r>
              <a:rPr lang="en-US" dirty="0">
                <a:sym typeface="Symbol"/>
              </a:rPr>
              <a:t> = { 0, 1 }</a:t>
            </a:r>
          </a:p>
          <a:p>
            <a:r>
              <a:rPr lang="en-US" dirty="0">
                <a:sym typeface="Symbol"/>
              </a:rPr>
              <a:t> =  = { 0, 1 }</a:t>
            </a:r>
          </a:p>
          <a:p>
            <a:r>
              <a:rPr lang="en-US" dirty="0"/>
              <a:t>F = { D }</a:t>
            </a:r>
          </a:p>
          <a:p>
            <a:r>
              <a:rPr lang="en-US" dirty="0">
                <a:sym typeface="Symbol"/>
              </a:rPr>
              <a:t>: see next slide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5814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Each transition lists: input symbol, output symbol, head move direction</a:t>
            </a:r>
          </a:p>
        </p:txBody>
      </p:sp>
      <p:sp>
        <p:nvSpPr>
          <p:cNvPr id="9" name="Oval 8"/>
          <p:cNvSpPr/>
          <p:nvPr/>
        </p:nvSpPr>
        <p:spPr>
          <a:xfrm>
            <a:off x="7239000" y="2057400"/>
            <a:ext cx="304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43800" y="762000"/>
            <a:ext cx="1386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“no-shift” </a:t>
            </a:r>
          </a:p>
          <a:p>
            <a:r>
              <a:rPr lang="en-US" dirty="0">
                <a:solidFill>
                  <a:srgbClr val="FF0000"/>
                </a:solidFill>
              </a:rPr>
              <a:t>operator; </a:t>
            </a:r>
          </a:p>
          <a:p>
            <a:r>
              <a:rPr lang="en-US" dirty="0">
                <a:solidFill>
                  <a:srgbClr val="FF0000"/>
                </a:solidFill>
              </a:rPr>
              <a:t>equivalent </a:t>
            </a:r>
          </a:p>
          <a:p>
            <a:r>
              <a:rPr lang="en-US" dirty="0">
                <a:solidFill>
                  <a:srgbClr val="FF0000"/>
                </a:solidFill>
              </a:rPr>
              <a:t>to a {L,R} TM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dirty="0">
              <a:sym typeface="Symbol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sym typeface="Symbol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sym typeface="Symbol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sym typeface="Symbol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sym typeface="Symbol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sym typeface="Symbol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The transition function: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 : Q \ F    Q    {L,R,S}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62600" y="3810000"/>
          <a:ext cx="3048000" cy="2590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 \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/>
                        </a:rPr>
                        <a:t>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/>
                        </a:rPr>
                        <a:t>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{L,R,S}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 descr="turing-machine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8146032" cy="21523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Non-deterministic TMs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non-deterministic Turing Machine can generally compute the result to an </a:t>
            </a:r>
            <a:r>
              <a:rPr lang="en-US" i="1" dirty="0"/>
              <a:t>exponential </a:t>
            </a:r>
            <a:r>
              <a:rPr lang="en-US" dirty="0"/>
              <a:t>problem in polynomial time</a:t>
            </a:r>
          </a:p>
          <a:p>
            <a:r>
              <a:rPr lang="en-US" dirty="0"/>
              <a:t>But in order to run it on a computer, we have to convert the NFA to a DFA</a:t>
            </a:r>
          </a:p>
          <a:p>
            <a:pPr lvl="1"/>
            <a:r>
              <a:rPr lang="en-US" dirty="0"/>
              <a:t>This results in exponential blow-up of the FSM states</a:t>
            </a:r>
          </a:p>
          <a:p>
            <a:pPr lvl="1"/>
            <a:r>
              <a:rPr lang="en-US" dirty="0"/>
              <a:t>Resulting in an exponential computation time on a computer</a:t>
            </a:r>
          </a:p>
          <a:p>
            <a:r>
              <a:rPr lang="en-US" dirty="0"/>
              <a:t>Quantum computers may change all this…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Abbreviations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TM = Turing Machine</a:t>
            </a:r>
          </a:p>
          <a:p>
            <a:r>
              <a:rPr lang="en-US" dirty="0"/>
              <a:t>NTM = Non-deterministic Turing Machine</a:t>
            </a:r>
          </a:p>
          <a:p>
            <a:r>
              <a:rPr lang="en-US" dirty="0"/>
              <a:t>DTM = Deterministic Turing Machine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problem (such as traveling salesperson, etc.), there are three variants of the problem:</a:t>
            </a:r>
          </a:p>
          <a:p>
            <a:pPr lvl="1"/>
            <a:r>
              <a:rPr lang="en-US" dirty="0"/>
              <a:t>Decision problem: does a solution of type X exist?</a:t>
            </a:r>
          </a:p>
          <a:p>
            <a:pPr lvl="2"/>
            <a:r>
              <a:rPr lang="en-US" dirty="0"/>
              <a:t>Given graph G, is there a round-trip cost cheaper than y?</a:t>
            </a:r>
          </a:p>
          <a:p>
            <a:pPr lvl="2"/>
            <a:r>
              <a:rPr lang="en-US" dirty="0"/>
              <a:t>The answer is either yes or no for a decision problem</a:t>
            </a:r>
          </a:p>
          <a:p>
            <a:pPr lvl="1"/>
            <a:r>
              <a:rPr lang="en-US" dirty="0"/>
              <a:t>Verification problem: given a potential solution, can you verify that it is a solution?</a:t>
            </a:r>
          </a:p>
          <a:p>
            <a:pPr lvl="2"/>
            <a:r>
              <a:rPr lang="en-US" dirty="0"/>
              <a:t>Given a graph G and a path P, does P both (a) visit each node, and (b) cost less than </a:t>
            </a:r>
            <a:r>
              <a:rPr lang="en-US" i="1" dirty="0"/>
              <a:t>c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Function problem: what is the actual solution?</a:t>
            </a:r>
          </a:p>
          <a:p>
            <a:pPr lvl="2"/>
            <a:r>
              <a:rPr lang="en-US" dirty="0"/>
              <a:t>Given graph G, what is the minimum round-trip cost?</a:t>
            </a:r>
          </a:p>
          <a:p>
            <a:pPr lvl="3"/>
            <a:r>
              <a:rPr lang="en-US" dirty="0"/>
              <a:t>Or, alternatively, what is the minimum round-trip path?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we’ve seen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Of all the problems we have seen (in 2150 &amp; 4102):</a:t>
            </a:r>
          </a:p>
          <a:p>
            <a:pPr lvl="1"/>
            <a:r>
              <a:rPr lang="en-US" dirty="0"/>
              <a:t>Very few have been decision or verification problems; most have been function problems</a:t>
            </a:r>
          </a:p>
          <a:p>
            <a:pPr lvl="1"/>
            <a:r>
              <a:rPr lang="en-US" dirty="0"/>
              <a:t>All have been either logarithmic, polynomial, or exponential time for the functional version</a:t>
            </a:r>
          </a:p>
          <a:p>
            <a:pPr lvl="2"/>
            <a:r>
              <a:rPr lang="en-US" dirty="0"/>
              <a:t>And the decision version – typically, these two problem types have the same complexity class</a:t>
            </a:r>
          </a:p>
          <a:p>
            <a:pPr lvl="1"/>
            <a:r>
              <a:rPr lang="en-US" dirty="0"/>
              <a:t>All have polynomial-time verification problems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classes and problem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running time of the various problem types is partially what determines it’s complexity class</a:t>
            </a:r>
          </a:p>
          <a:p>
            <a:r>
              <a:rPr lang="en-US"/>
              <a:t>Polynomial problems have polynomial time for decision (and thus function) and verification</a:t>
            </a:r>
          </a:p>
          <a:p>
            <a:r>
              <a:rPr lang="en-US"/>
              <a:t>NP/NP-hard/NP-complete problems have exponential time for decision (and thus function) but polynomial time for verification</a:t>
            </a:r>
          </a:p>
          <a:p>
            <a:r>
              <a:rPr lang="en-US"/>
              <a:t>PSPACE problems have exponential time for all three types (well, sort of)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Note that these two terms are equivalent: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Verifiable in polynomial time by a DTM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Solvable in polynomial time by a NTM</a:t>
            </a:r>
          </a:p>
          <a:p>
            <a:r>
              <a:rPr lang="en-US" dirty="0" err="1"/>
              <a:t>Psuedo</a:t>
            </a:r>
            <a:r>
              <a:rPr lang="en-US" dirty="0"/>
              <a:t>-proof:</a:t>
            </a:r>
          </a:p>
          <a:p>
            <a:r>
              <a:rPr lang="en-US" dirty="0"/>
              <a:t>1 </a:t>
            </a:r>
            <a:r>
              <a:rPr lang="en-US" dirty="0">
                <a:sym typeface="Wingdings" panose="05000000000000000000" pitchFamily="2" charset="2"/>
              </a:rPr>
              <a:t> 2</a:t>
            </a:r>
            <a:endParaRPr lang="en-US" dirty="0"/>
          </a:p>
          <a:p>
            <a:pPr lvl="1"/>
            <a:r>
              <a:rPr lang="en-US" dirty="0"/>
              <a:t>If a single solution can be verified in polynomial time by a DTM</a:t>
            </a:r>
          </a:p>
          <a:p>
            <a:pPr lvl="1"/>
            <a:r>
              <a:rPr lang="en-US" dirty="0"/>
              <a:t>Then, an NTM can “verify” ALL possible solutions in parallel (polynomial time each) using same process.</a:t>
            </a:r>
          </a:p>
          <a:p>
            <a:r>
              <a:rPr lang="en-US" dirty="0"/>
              <a:t>2 </a:t>
            </a:r>
            <a:r>
              <a:rPr lang="en-US" dirty="0">
                <a:sym typeface="Wingdings" panose="05000000000000000000" pitchFamily="2" charset="2"/>
              </a:rPr>
              <a:t> 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an NTM can solve the problem. Though non-deterministic, one computation path is the accepting path.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This particular path can be used to verify an input (as a DTM) in polynomial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Note that these two terms are equivalent: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Verifiable in polynomial time by a DTM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Solvable in polynomial time by a NTM</a:t>
            </a:r>
          </a:p>
          <a:p>
            <a:r>
              <a:rPr lang="en-US" dirty="0"/>
              <a:t>This is critical to remember!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you reduce problem A to problem B in polynomial time…</a:t>
            </a:r>
          </a:p>
          <a:p>
            <a:pPr lvl="1"/>
            <a:r>
              <a:rPr lang="en-US" dirty="0"/>
              <a:t>Written as A ≤</a:t>
            </a:r>
            <a:r>
              <a:rPr lang="en-US" baseline="-25000" dirty="0"/>
              <a:t>p</a:t>
            </a:r>
            <a:r>
              <a:rPr lang="en-US" dirty="0"/>
              <a:t> B</a:t>
            </a:r>
          </a:p>
          <a:p>
            <a:r>
              <a:rPr lang="en-US" dirty="0"/>
              <a:t>…then you are using a solution to B to create a solution to A</a:t>
            </a:r>
          </a:p>
          <a:p>
            <a:pPr lvl="1"/>
            <a:r>
              <a:rPr lang="en-US" dirty="0"/>
              <a:t>With polynomial increase in time</a:t>
            </a:r>
          </a:p>
          <a:p>
            <a:r>
              <a:rPr lang="en-US" dirty="0"/>
              <a:t>Thus, B is as hard as, or harder than, 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Polynomial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of the algorithms we have studied have run in polynomial time: </a:t>
            </a:r>
            <a:r>
              <a:rPr lang="en-US" dirty="0">
                <a:sym typeface="Symbol"/>
              </a:rPr>
              <a:t>O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/>
              <a:t>), where </a:t>
            </a:r>
            <a:r>
              <a:rPr lang="en-US" i="1" dirty="0"/>
              <a:t>c</a:t>
            </a:r>
            <a:r>
              <a:rPr lang="en-US" dirty="0"/>
              <a:t> can be </a:t>
            </a:r>
            <a:r>
              <a:rPr lang="en-US" i="1" dirty="0"/>
              <a:t>anything</a:t>
            </a:r>
            <a:endParaRPr lang="en-US" dirty="0"/>
          </a:p>
          <a:p>
            <a:pPr lvl="1"/>
            <a:r>
              <a:rPr lang="en-US" dirty="0"/>
              <a:t>We’ve seen some exponential algorithms: traveling salesperson</a:t>
            </a:r>
          </a:p>
          <a:p>
            <a:pPr lvl="1"/>
            <a:r>
              <a:rPr lang="en-US" dirty="0"/>
              <a:t>Is it accurate to say that all polynomial problems are </a:t>
            </a:r>
            <a:r>
              <a:rPr lang="en-US" dirty="0">
                <a:sym typeface="Symbol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?  Can you think of a counter-example?</a:t>
            </a:r>
            <a:endParaRPr lang="en-US" dirty="0"/>
          </a:p>
          <a:p>
            <a:r>
              <a:rPr lang="en-US" dirty="0"/>
              <a:t>We call this complexity class P (for ‘polynomial’)</a:t>
            </a:r>
          </a:p>
          <a:p>
            <a:r>
              <a:rPr lang="en-US" dirty="0"/>
              <a:t>Regardless of the value of </a:t>
            </a:r>
            <a:r>
              <a:rPr lang="en-US" i="1" dirty="0"/>
              <a:t>c</a:t>
            </a:r>
            <a:r>
              <a:rPr lang="en-US" dirty="0"/>
              <a:t>, a problem in P has an algorithm that will run in less time than an exponential algorithm.</a:t>
            </a:r>
          </a:p>
          <a:p>
            <a:r>
              <a:rPr lang="en-US" dirty="0"/>
              <a:t>Polynomial problems are </a:t>
            </a:r>
            <a:r>
              <a:rPr lang="en-US" i="1" dirty="0"/>
              <a:t>tractable</a:t>
            </a:r>
            <a:r>
              <a:rPr lang="en-US" dirty="0"/>
              <a:t>: given enough computing power, we can solve them in a reasonable amount of time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Exponential problems are intractable: given enough computing power, we still can’t solve it in a reasonable amount of time</a:t>
            </a:r>
          </a:p>
          <a:p>
            <a:pPr lvl="1"/>
            <a:r>
              <a:rPr lang="en-US" dirty="0"/>
              <a:t>Say, in less time than the estimated life of the universe</a:t>
            </a:r>
          </a:p>
          <a:p>
            <a:r>
              <a:rPr lang="en-US" dirty="0"/>
              <a:t>The range of exponential problems is vast</a:t>
            </a:r>
          </a:p>
          <a:p>
            <a:pPr lvl="1"/>
            <a:r>
              <a:rPr lang="en-US" dirty="0"/>
              <a:t>And thus split into various classes: NP/NP-hard/NP-complete, Co-NP, PSPACE, etc.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This does NOT mean not-polynomial!</a:t>
            </a:r>
          </a:p>
          <a:p>
            <a:r>
              <a:rPr lang="en-US"/>
              <a:t>It means that it can be solved by a non-deterministic Turing machine in polynomial time</a:t>
            </a:r>
          </a:p>
          <a:p>
            <a:pPr lvl="1"/>
            <a:r>
              <a:rPr lang="en-US"/>
              <a:t>NP = “non-deterministic polynomial time”</a:t>
            </a:r>
          </a:p>
          <a:p>
            <a:pPr lvl="1"/>
            <a:r>
              <a:rPr lang="en-US"/>
              <a:t>The decision and function problems run in “non-deterministic polynomial time”</a:t>
            </a:r>
          </a:p>
          <a:p>
            <a:pPr lvl="2"/>
            <a:r>
              <a:rPr lang="en-US"/>
              <a:t>We have only found exponential solutions with a DFA</a:t>
            </a:r>
          </a:p>
          <a:p>
            <a:pPr lvl="1"/>
            <a:r>
              <a:rPr lang="en-US"/>
              <a:t>The verification problem is still polynomial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705600" y="3429000"/>
            <a:ext cx="16002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			NP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Symbol"/>
              </a:rPr>
              <a:t> 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Any problem in P will run in “deterministic polynomial time”</a:t>
            </a:r>
          </a:p>
          <a:p>
            <a:pPr lvl="1"/>
            <a:r>
              <a:rPr lang="en-US" dirty="0"/>
              <a:t>And thus will run in “non-deterministic polynomial time”</a:t>
            </a:r>
          </a:p>
        </p:txBody>
      </p:sp>
      <p:sp>
        <p:nvSpPr>
          <p:cNvPr id="5" name="Oval 4"/>
          <p:cNvSpPr/>
          <p:nvPr/>
        </p:nvSpPr>
        <p:spPr>
          <a:xfrm>
            <a:off x="6858000" y="38862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 </a:t>
            </a:r>
            <a:r>
              <a:rPr lang="en-US" dirty="0">
                <a:sym typeface="Symbol"/>
              </a:rPr>
              <a:t> NP or is P = NP?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P = NP, then we can find efficient (i.e. polynomial) time solutions to all the problems in NP</a:t>
            </a:r>
          </a:p>
          <a:p>
            <a:r>
              <a:rPr lang="en-US" dirty="0"/>
              <a:t>If P </a:t>
            </a:r>
            <a:r>
              <a:rPr lang="en-US" dirty="0">
                <a:sym typeface="Symbol"/>
              </a:rPr>
              <a:t> NP (that’s a proper subset symbol), then there are problems in NP that we can never solve in efficient (i.e. polynomial) time</a:t>
            </a:r>
          </a:p>
          <a:p>
            <a:r>
              <a:rPr lang="en-US" dirty="0">
                <a:sym typeface="Symbol"/>
              </a:rPr>
              <a:t>We don’t know the answer yet, but everybody believes that 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 NP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in 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of the problems in NP do not have any known efficient solutions</a:t>
            </a:r>
          </a:p>
          <a:p>
            <a:pPr lvl="1"/>
            <a:r>
              <a:rPr lang="en-US" dirty="0"/>
              <a:t>They might, but nobody’s found them yet (and not due to lack of trying!)</a:t>
            </a:r>
          </a:p>
          <a:p>
            <a:r>
              <a:rPr lang="en-US" dirty="0"/>
              <a:t>We can claim that these problems are the “hardest” problems in NP</a:t>
            </a:r>
          </a:p>
          <a:p>
            <a:pPr lvl="1"/>
            <a:r>
              <a:rPr lang="en-US" dirty="0"/>
              <a:t>How we define “hardest” we’ll see in a bit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problem, H, that is NP-hard is at least as hard as the hardest problems in NP</a:t>
            </a:r>
          </a:p>
          <a:p>
            <a:pPr lvl="1"/>
            <a:r>
              <a:rPr lang="en-US" dirty="0"/>
              <a:t>It could be harder (i.e. PSPACE), but it’s not any easier</a:t>
            </a:r>
          </a:p>
          <a:p>
            <a:r>
              <a:rPr lang="en-US" dirty="0"/>
              <a:t>We show this by a reduction:</a:t>
            </a:r>
          </a:p>
          <a:p>
            <a:pPr lvl="1"/>
            <a:r>
              <a:rPr lang="en-US" dirty="0"/>
              <a:t>Consider a known “hard” problem in NP, call it L</a:t>
            </a:r>
          </a:p>
          <a:p>
            <a:pPr lvl="1"/>
            <a:r>
              <a:rPr lang="en-US" dirty="0"/>
              <a:t>We reduce L to H in polynomial time: L ≤</a:t>
            </a:r>
            <a:r>
              <a:rPr lang="en-US" baseline="-25000" dirty="0"/>
              <a:t>p</a:t>
            </a:r>
            <a:r>
              <a:rPr lang="en-US" dirty="0"/>
              <a:t> H</a:t>
            </a:r>
          </a:p>
          <a:p>
            <a:pPr lvl="2"/>
            <a:r>
              <a:rPr lang="en-US" dirty="0"/>
              <a:t>Because we can use H to solve L, H must be as hard as, or harder than, 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NP-completeness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Imagine that we could do the following:</a:t>
            </a:r>
          </a:p>
          <a:p>
            <a:pPr lvl="1"/>
            <a:r>
              <a:rPr lang="en-US" dirty="0"/>
              <a:t>Create a group of functions of which there are no known efficient (i.e. polynomial) time solutions to</a:t>
            </a:r>
          </a:p>
          <a:p>
            <a:pPr lvl="1"/>
            <a:r>
              <a:rPr lang="en-US" dirty="0"/>
              <a:t>They are all as hard as each other (i.e. they can all be reduced to each other)</a:t>
            </a:r>
          </a:p>
          <a:p>
            <a:pPr lvl="1"/>
            <a:r>
              <a:rPr lang="en-US" dirty="0"/>
              <a:t>They are all in NP</a:t>
            </a:r>
          </a:p>
          <a:p>
            <a:r>
              <a:rPr lang="en-US" dirty="0"/>
              <a:t>These problems would form a set of equivalently difficult problems for which there are no known efficient solutions</a:t>
            </a:r>
          </a:p>
          <a:p>
            <a:pPr lvl="1"/>
            <a:r>
              <a:rPr lang="en-US" dirty="0"/>
              <a:t>We call that set NP-complete</a:t>
            </a:r>
          </a:p>
          <a:p>
            <a:pPr lvl="1"/>
            <a:r>
              <a:rPr lang="en-US" dirty="0"/>
              <a:t>Only </a:t>
            </a:r>
            <a:r>
              <a:rPr lang="en-US" i="1" dirty="0"/>
              <a:t>decision </a:t>
            </a:r>
            <a:r>
              <a:rPr lang="en-US" dirty="0"/>
              <a:t>problems are NP-complete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" name="Content Placeholder 6" descr="P_np_np-complete_np-har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98320" y="1219200"/>
            <a:ext cx="3359534" cy="4937125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To show a problem in NP-complete, we need to show:</a:t>
            </a:r>
          </a:p>
          <a:p>
            <a:pPr lvl="1" algn="just"/>
            <a:r>
              <a:rPr lang="en-US" dirty="0"/>
              <a:t>That it is in NP</a:t>
            </a:r>
          </a:p>
          <a:p>
            <a:pPr lvl="2" algn="just"/>
            <a:r>
              <a:rPr lang="en-US" dirty="0"/>
              <a:t>(this can include P algorithms as well)</a:t>
            </a:r>
          </a:p>
          <a:p>
            <a:pPr lvl="1" algn="just"/>
            <a:r>
              <a:rPr lang="en-US" dirty="0"/>
              <a:t>That it is in NP-hard</a:t>
            </a:r>
          </a:p>
          <a:p>
            <a:pPr lvl="2" algn="just"/>
            <a:r>
              <a:rPr lang="en-US" dirty="0"/>
              <a:t>(this can include PSPACE algorithms as well)</a:t>
            </a:r>
          </a:p>
          <a:p>
            <a:pPr algn="just"/>
            <a:r>
              <a:rPr lang="en-US" dirty="0"/>
              <a:t>If </a:t>
            </a:r>
            <a:r>
              <a:rPr lang="en-US" i="1" dirty="0"/>
              <a:t>both</a:t>
            </a:r>
            <a:r>
              <a:rPr lang="en-US" dirty="0"/>
              <a:t> are true, then the problem is NP-complete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Independent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i="1" dirty="0"/>
              <a:t>independent set</a:t>
            </a:r>
            <a:r>
              <a:rPr lang="en-US" dirty="0"/>
              <a:t> (IS) is on a graph G = (V,E) is a subset of vertices S </a:t>
            </a:r>
            <a:r>
              <a:rPr lang="en-US" dirty="0">
                <a:sym typeface="Symbol"/>
              </a:rPr>
              <a:t> V such that no two vertices in S have an edge between them</a:t>
            </a:r>
          </a:p>
          <a:p>
            <a:r>
              <a:rPr lang="en-US" dirty="0">
                <a:sym typeface="Symbol"/>
              </a:rPr>
              <a:t>We typically look for the largest independent set</a:t>
            </a:r>
          </a:p>
          <a:p>
            <a:r>
              <a:rPr lang="en-US" dirty="0">
                <a:sym typeface="Symbol"/>
              </a:rPr>
              <a:t>The largest independent set in the graph to the right is of size 4</a:t>
            </a:r>
          </a:p>
          <a:p>
            <a:pPr lvl="1"/>
            <a:r>
              <a:rPr lang="en-US" dirty="0">
                <a:sym typeface="Symbol"/>
              </a:rPr>
              <a:t>1, 4, 5, 6</a:t>
            </a:r>
          </a:p>
        </p:txBody>
      </p:sp>
      <p:pic>
        <p:nvPicPr>
          <p:cNvPr id="8" name="Picture 2" descr="C:\WINDOWS\Desktop\Oh_type\kleinberg_GIF_01to10\kleinberg_08F01.gif"/>
          <p:cNvPicPr preferRelativeResize="0"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 cstate="print"/>
          <a:srcRect b="29288"/>
          <a:stretch>
            <a:fillRect/>
          </a:stretch>
        </p:blipFill>
        <p:spPr>
          <a:xfrm>
            <a:off x="4632325" y="1915895"/>
            <a:ext cx="4041775" cy="3537385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Proving NP-completeness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show a problem ‘A’ is NP-complete, we need to show:</a:t>
            </a:r>
          </a:p>
          <a:p>
            <a:pPr lvl="1"/>
            <a:r>
              <a:rPr lang="en-US" dirty="0"/>
              <a:t>That it is in NP</a:t>
            </a:r>
          </a:p>
          <a:p>
            <a:pPr lvl="2"/>
            <a:r>
              <a:rPr lang="en-US" dirty="0"/>
              <a:t>Show that a non-deterministic Turing machine can solve this in polynomial time</a:t>
            </a:r>
          </a:p>
          <a:p>
            <a:pPr lvl="2"/>
            <a:r>
              <a:rPr lang="en-US" dirty="0"/>
              <a:t>OR that the algorithm can be verified (deterministically) in polynomial time </a:t>
            </a:r>
            <a:r>
              <a:rPr lang="en-US" dirty="0">
                <a:sym typeface="Wingdings" pitchFamily="2" charset="2"/>
              </a:rPr>
              <a:t> Typically we do this one because it is easier.</a:t>
            </a:r>
            <a:endParaRPr lang="en-US" dirty="0"/>
          </a:p>
          <a:p>
            <a:pPr lvl="1"/>
            <a:r>
              <a:rPr lang="en-US" dirty="0"/>
              <a:t>That it is in NP-hard</a:t>
            </a:r>
          </a:p>
          <a:p>
            <a:pPr lvl="2"/>
            <a:r>
              <a:rPr lang="en-US" dirty="0"/>
              <a:t>By a reduction with a known NP-complete problem </a:t>
            </a:r>
          </a:p>
          <a:p>
            <a:pPr lvl="2"/>
            <a:r>
              <a:rPr lang="en-US" dirty="0"/>
              <a:t>Take any known NP-Complete problem L</a:t>
            </a:r>
          </a:p>
          <a:p>
            <a:pPr lvl="2"/>
            <a:r>
              <a:rPr lang="en-US" dirty="0"/>
              <a:t>Show L ≤</a:t>
            </a:r>
            <a:r>
              <a:rPr lang="en-US" baseline="-25000" dirty="0"/>
              <a:t>p</a:t>
            </a:r>
            <a:r>
              <a:rPr lang="en-US" dirty="0"/>
              <a:t> 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Does P = NP?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we could find an efficient (i.e. polynomial) time solution to </a:t>
            </a:r>
            <a:r>
              <a:rPr lang="en-US" i="1" dirty="0"/>
              <a:t>any </a:t>
            </a:r>
            <a:r>
              <a:rPr lang="en-US" dirty="0"/>
              <a:t>NP-complete problem</a:t>
            </a:r>
          </a:p>
          <a:p>
            <a:pPr lvl="1"/>
            <a:r>
              <a:rPr lang="en-US" dirty="0"/>
              <a:t>Then we could, through a polynomial-time reduction, find an efficient  (i.e. polynomial) solution to </a:t>
            </a:r>
            <a:r>
              <a:rPr lang="en-US" i="1" dirty="0"/>
              <a:t>all</a:t>
            </a:r>
            <a:r>
              <a:rPr lang="en-US" dirty="0"/>
              <a:t> NP-complete problems</a:t>
            </a:r>
          </a:p>
          <a:p>
            <a:pPr lvl="1"/>
            <a:r>
              <a:rPr lang="en-US" dirty="0"/>
              <a:t>That’s what the </a:t>
            </a:r>
            <a:br>
              <a:rPr lang="en-US" dirty="0"/>
            </a:br>
            <a:r>
              <a:rPr lang="en-US" dirty="0"/>
              <a:t>“-complete” part means</a:t>
            </a:r>
          </a:p>
        </p:txBody>
      </p:sp>
      <p:pic>
        <p:nvPicPr>
          <p:cNvPr id="6" name="Content Placeholder 5" descr="P_np_np-complete_np-hard-2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047012" y="1216025"/>
            <a:ext cx="3212401" cy="4937125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something is NP-complete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done by a reduction with only </a:t>
            </a:r>
            <a:r>
              <a:rPr lang="en-US" i="1" dirty="0"/>
              <a:t>one </a:t>
            </a:r>
            <a:r>
              <a:rPr lang="en-US" dirty="0"/>
              <a:t>of the thousands of existing NP-complete problems</a:t>
            </a:r>
          </a:p>
          <a:p>
            <a:r>
              <a:rPr lang="en-US" dirty="0"/>
              <a:t>But how did we figure out the first NP-complete problem?</a:t>
            </a:r>
          </a:p>
          <a:p>
            <a:r>
              <a:rPr lang="en-US" dirty="0"/>
              <a:t>And what was that problem?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a Boolean expression that uses only and, or, &amp; not</a:t>
            </a:r>
          </a:p>
          <a:p>
            <a:r>
              <a:rPr lang="en-US" dirty="0"/>
              <a:t>Label the variables x</a:t>
            </a:r>
            <a:r>
              <a:rPr lang="en-US" baseline="-25000" dirty="0"/>
              <a:t>1</a:t>
            </a:r>
            <a:r>
              <a:rPr lang="en-US" dirty="0"/>
              <a:t> …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baseline="-25000" dirty="0"/>
          </a:p>
          <a:p>
            <a:r>
              <a:rPr lang="en-US" dirty="0"/>
              <a:t>Can we find truth assignments to x</a:t>
            </a:r>
            <a:r>
              <a:rPr lang="en-US" baseline="-25000" dirty="0"/>
              <a:t>1</a:t>
            </a:r>
            <a:r>
              <a:rPr lang="en-US" dirty="0"/>
              <a:t> …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such that the overall result is true?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 variants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Originally, the formula had to be in conjunctive normal form</a:t>
            </a:r>
          </a:p>
          <a:p>
            <a:pPr lvl="1"/>
            <a:r>
              <a:rPr lang="en-US" dirty="0"/>
              <a:t>A long and-</a:t>
            </a:r>
            <a:r>
              <a:rPr lang="en-US" dirty="0" err="1"/>
              <a:t>ing</a:t>
            </a:r>
            <a:r>
              <a:rPr lang="en-US" dirty="0"/>
              <a:t> of clauses</a:t>
            </a:r>
          </a:p>
          <a:p>
            <a:pPr lvl="1"/>
            <a:r>
              <a:rPr lang="en-US" dirty="0"/>
              <a:t>Each clause was an or-</a:t>
            </a:r>
            <a:r>
              <a:rPr lang="en-US" dirty="0" err="1"/>
              <a:t>ing</a:t>
            </a:r>
            <a:r>
              <a:rPr lang="en-US" dirty="0"/>
              <a:t> of literals (or negated literals)</a:t>
            </a:r>
          </a:p>
          <a:p>
            <a:pPr lvl="1"/>
            <a:r>
              <a:rPr lang="en-US" dirty="0"/>
              <a:t>In other words, a conjunction of disjunctions</a:t>
            </a:r>
          </a:p>
          <a:p>
            <a:pPr lvl="1"/>
            <a:r>
              <a:rPr lang="en-US" dirty="0"/>
              <a:t>This was called </a:t>
            </a:r>
            <a:r>
              <a:rPr lang="en-US" i="1" dirty="0"/>
              <a:t>circuit satisfiability</a:t>
            </a:r>
            <a:endParaRPr lang="en-US" dirty="0"/>
          </a:p>
          <a:p>
            <a:r>
              <a:rPr lang="en-US" dirty="0"/>
              <a:t>Now, any Boolean expression is valid</a:t>
            </a:r>
          </a:p>
          <a:p>
            <a:pPr lvl="1"/>
            <a:r>
              <a:rPr lang="en-US" dirty="0"/>
              <a:t>And it is usually just called satisfiability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satisfiability example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0671-F7BF-4126-861F-BFC8F5494BA2}" type="slidenum">
              <a:rPr lang="en-US"/>
              <a:pPr/>
              <a:t>46</a:t>
            </a:fld>
            <a:endParaRPr lang="en-US"/>
          </a:p>
        </p:txBody>
      </p:sp>
      <p:pic>
        <p:nvPicPr>
          <p:cNvPr id="33816" name="Picture 24" descr="Pictur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371600"/>
            <a:ext cx="5254625" cy="5053013"/>
          </a:xfrm>
          <a:prstGeom prst="rect">
            <a:avLst/>
          </a:prstGeom>
          <a:noFill/>
        </p:spPr>
      </p:pic>
      <p:grpSp>
        <p:nvGrpSpPr>
          <p:cNvPr id="2" name="Group 23"/>
          <p:cNvGrpSpPr/>
          <p:nvPr/>
        </p:nvGrpSpPr>
        <p:grpSpPr>
          <a:xfrm>
            <a:off x="990600" y="1219200"/>
            <a:ext cx="336550" cy="5334000"/>
            <a:chOff x="990600" y="1219200"/>
            <a:chExt cx="336550" cy="5334000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990600" y="15240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990600" y="1219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990600" y="21336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990600" y="2438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990600" y="2743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990600" y="30480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990600" y="3352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990600" y="3962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990600" y="44196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990600" y="4724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8" name="Text Box 16"/>
            <p:cNvSpPr txBox="1">
              <a:spLocks noChangeArrowheads="1"/>
            </p:cNvSpPr>
            <p:nvPr/>
          </p:nvSpPr>
          <p:spPr bwMode="auto">
            <a:xfrm>
              <a:off x="990600" y="5105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09" name="Text Box 17"/>
            <p:cNvSpPr txBox="1">
              <a:spLocks noChangeArrowheads="1"/>
            </p:cNvSpPr>
            <p:nvPr/>
          </p:nvSpPr>
          <p:spPr bwMode="auto">
            <a:xfrm>
              <a:off x="990600" y="5410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>
              <a:off x="990600" y="57150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990600" y="60960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0" dirty="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6477000" y="1905000"/>
            <a:ext cx="1731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0" dirty="0">
                <a:solidFill>
                  <a:srgbClr val="F62240"/>
                </a:solidFill>
                <a:latin typeface="Times New Roman" pitchFamily="18" charset="0"/>
              </a:rPr>
              <a:t>Not satisfied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6627813" y="1500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0">
                <a:solidFill>
                  <a:srgbClr val="F6224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3817" name="Oval 25"/>
          <p:cNvSpPr>
            <a:spLocks noChangeArrowheads="1"/>
          </p:cNvSpPr>
          <p:nvPr/>
        </p:nvSpPr>
        <p:spPr bwMode="auto">
          <a:xfrm>
            <a:off x="3657600" y="1600200"/>
            <a:ext cx="381000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4" grpId="0"/>
      <p:bldP spid="33815" grpId="0"/>
      <p:bldP spid="338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satisfiability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 formula:</a:t>
            </a:r>
          </a:p>
          <a:p>
            <a:endParaRPr lang="en-US" dirty="0"/>
          </a:p>
          <a:p>
            <a:pPr algn="l"/>
            <a:r>
              <a:rPr lang="en-US" sz="2600" b="1" i="0" dirty="0">
                <a:latin typeface="Courier New" pitchFamily="49" charset="0"/>
              </a:rPr>
              <a:t>(v[0] || v[1]) &amp;&amp; (!v[1] || !v[3]) &amp;&amp; (v[2] || v[3]) &amp;&amp; (!v[3] || !v[4]) &amp;&amp; (v[4] || !v[5]) &amp;&amp; (v[5] || !v[6]) &amp;&amp; (v[5] || v[6]) &amp;&amp; (v[6] || !v[15]) &amp;&amp; (v[7] || !v[8]) &amp;&amp; (!v[7] || !v[13]) &amp;&amp; (v[8] || v[9]) &amp;&amp; (v[8] || !v[9]) &amp;&amp; (!v[9] || !v[10]) &amp;&amp; (v[9] || v[11]) &amp;&amp; (v[10] || v[11]) &amp;&amp; (v[12] || v[13]) &amp;&amp; (v[13] || !v[14]) &amp;&amp; (v[14] || v[15])</a:t>
            </a:r>
            <a:endParaRPr lang="en-US" sz="2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5DB3-C823-4052-A991-AEA30C39BA3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1110111110011001</a:t>
            </a:r>
          </a:p>
          <a:p>
            <a:pPr lvl="1"/>
            <a:r>
              <a:rPr lang="en-US" dirty="0"/>
              <a:t>1010111111011001</a:t>
            </a:r>
          </a:p>
          <a:p>
            <a:pPr lvl="1"/>
            <a:r>
              <a:rPr lang="en-US" dirty="0"/>
              <a:t>0110111110111001</a:t>
            </a:r>
          </a:p>
          <a:p>
            <a:pPr lvl="1"/>
            <a:r>
              <a:rPr lang="en-US" dirty="0"/>
              <a:t>0110111110011001</a:t>
            </a:r>
          </a:p>
          <a:p>
            <a:pPr lvl="1"/>
            <a:r>
              <a:rPr lang="en-US" dirty="0"/>
              <a:t>1110111111011001</a:t>
            </a:r>
          </a:p>
          <a:p>
            <a:pPr lvl="1"/>
            <a:r>
              <a:rPr lang="en-US" dirty="0"/>
              <a:t>1010111110011001</a:t>
            </a:r>
          </a:p>
          <a:p>
            <a:pPr lvl="1"/>
            <a:r>
              <a:rPr lang="en-US" dirty="0"/>
              <a:t>1010111110111001</a:t>
            </a:r>
          </a:p>
          <a:p>
            <a:pPr lvl="1"/>
            <a:r>
              <a:rPr lang="en-US" dirty="0"/>
              <a:t>0110111111011001</a:t>
            </a:r>
          </a:p>
          <a:p>
            <a:pPr lvl="1"/>
            <a:r>
              <a:rPr lang="en-US" dirty="0"/>
              <a:t>1110111110111001</a:t>
            </a:r>
          </a:p>
          <a:p>
            <a:endParaRPr lang="en-US" dirty="0"/>
          </a:p>
        </p:txBody>
      </p:sp>
      <p:pic>
        <p:nvPicPr>
          <p:cNvPr id="9" name="Picture 24" descr="Picture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481489"/>
            <a:ext cx="4718968" cy="45383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Satisfiability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only known solutions take exponential time </a:t>
            </a:r>
          </a:p>
          <a:p>
            <a:r>
              <a:rPr lang="en-US" dirty="0"/>
              <a:t>The decision problem: given an equation E (or a circuit E), is it </a:t>
            </a:r>
            <a:r>
              <a:rPr lang="en-US" dirty="0" err="1"/>
              <a:t>satisfiable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Only known solutions are non-deterministic polynomial time</a:t>
            </a:r>
          </a:p>
          <a:p>
            <a:pPr lvl="2"/>
            <a:r>
              <a:rPr lang="en-US" dirty="0"/>
              <a:t>Or deterministic exponential time</a:t>
            </a:r>
          </a:p>
          <a:p>
            <a:r>
              <a:rPr lang="en-US" dirty="0"/>
              <a:t>The function problem: given an equation E, what is/are the </a:t>
            </a:r>
            <a:r>
              <a:rPr lang="en-US" dirty="0" err="1"/>
              <a:t>satisfiable</a:t>
            </a:r>
            <a:r>
              <a:rPr lang="en-US" dirty="0"/>
              <a:t> solution(s)?</a:t>
            </a:r>
          </a:p>
          <a:p>
            <a:pPr lvl="1"/>
            <a:r>
              <a:rPr lang="en-US" dirty="0"/>
              <a:t>Same running time as the decision problem</a:t>
            </a:r>
          </a:p>
          <a:p>
            <a:r>
              <a:rPr lang="en-US" dirty="0"/>
              <a:t>The verification problem: given an equation E, and a solution S, does S satisfy E?</a:t>
            </a:r>
          </a:p>
          <a:p>
            <a:pPr lvl="1"/>
            <a:r>
              <a:rPr lang="en-US" dirty="0"/>
              <a:t>Polynomial time to verify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vertex cover</a:t>
            </a:r>
            <a:r>
              <a:rPr lang="en-US" dirty="0"/>
              <a:t> (VC) on a graph G = (V,E) is a subset of vertices S </a:t>
            </a:r>
            <a:r>
              <a:rPr lang="en-US" dirty="0">
                <a:sym typeface="Symbol"/>
              </a:rPr>
              <a:t> V such that every edge in the graph is connected to at least one vertex in S</a:t>
            </a:r>
          </a:p>
          <a:p>
            <a:r>
              <a:rPr lang="en-US" dirty="0">
                <a:sym typeface="Symbol"/>
              </a:rPr>
              <a:t>We typically look for the smallest vertex cover</a:t>
            </a:r>
          </a:p>
          <a:p>
            <a:r>
              <a:rPr lang="en-US" dirty="0">
                <a:sym typeface="Symbol"/>
              </a:rPr>
              <a:t>The smallest vertex cover in the graph to the right is of size 3</a:t>
            </a:r>
          </a:p>
          <a:p>
            <a:pPr lvl="1"/>
            <a:r>
              <a:rPr lang="en-US" dirty="0">
                <a:sym typeface="Symbol"/>
              </a:rPr>
              <a:t>2, 3, 7</a:t>
            </a:r>
          </a:p>
        </p:txBody>
      </p:sp>
      <p:pic>
        <p:nvPicPr>
          <p:cNvPr id="8" name="Picture 2" descr="C:\WINDOWS\Desktop\Oh_type\kleinberg_GIF_01to10\kleinberg_08F01.gif"/>
          <p:cNvPicPr preferRelativeResize="0"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 cstate="print"/>
          <a:srcRect b="29288"/>
          <a:stretch>
            <a:fillRect/>
          </a:stretch>
        </p:blipFill>
        <p:spPr>
          <a:xfrm>
            <a:off x="4632325" y="1915895"/>
            <a:ext cx="4041775" cy="3537385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Cook-Levin Theorem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Cook-Levin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Sometimes just called the Cook Theorem</a:t>
            </a:r>
          </a:p>
          <a:p>
            <a:r>
              <a:rPr lang="en-US" dirty="0"/>
              <a:t>Developed independently by Stephen Cook (US) and Leonid Levin (USSR) in 1971 &amp; 1973</a:t>
            </a:r>
          </a:p>
          <a:p>
            <a:r>
              <a:rPr lang="en-US" dirty="0"/>
              <a:t>It states, simply, that Circuit Satisfiability (SAT) is NP-complete (NPC)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Cook-Levin Theorem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show that SAT is NPC, we must show:</a:t>
            </a:r>
          </a:p>
          <a:p>
            <a:pPr lvl="1"/>
            <a:r>
              <a:rPr lang="en-US" dirty="0"/>
              <a:t>SAT </a:t>
            </a:r>
            <a:r>
              <a:rPr lang="en-US" dirty="0">
                <a:sym typeface="Symbol"/>
              </a:rPr>
              <a:t>NP</a:t>
            </a:r>
          </a:p>
          <a:p>
            <a:pPr lvl="1"/>
            <a:r>
              <a:rPr lang="en-US" dirty="0">
                <a:sym typeface="Symbol"/>
              </a:rPr>
              <a:t>That every other NP problem can be reduced to SAT in polynomial time</a:t>
            </a:r>
          </a:p>
          <a:p>
            <a:r>
              <a:rPr lang="en-US" dirty="0">
                <a:sym typeface="Symbol"/>
              </a:rPr>
              <a:t>This proof generally follows the Wikipedia article for the Cook-Levin theorem</a:t>
            </a:r>
          </a:p>
          <a:p>
            <a:pPr lvl="1"/>
            <a:r>
              <a:rPr lang="en-US" dirty="0">
                <a:sym typeface="Symbol"/>
              </a:rPr>
              <a:t>As I thought it explained it fairly well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</a:t>
            </a:r>
            <a:r>
              <a:rPr lang="en-US" dirty="0">
                <a:sym typeface="Symbol"/>
              </a:rPr>
              <a:t> </a:t>
            </a:r>
            <a:r>
              <a:rPr lang="en-US" dirty="0"/>
              <a:t>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easy:</a:t>
            </a:r>
          </a:p>
          <a:p>
            <a:pPr lvl="1"/>
            <a:r>
              <a:rPr lang="en-US" dirty="0"/>
              <a:t>Any solution to a NP problem can be verified in polynomial time by a DTM</a:t>
            </a:r>
          </a:p>
          <a:p>
            <a:pPr lvl="2"/>
            <a:r>
              <a:rPr lang="en-US" dirty="0"/>
              <a:t>Equivalent statement: solvable in polynomial time by a NTM</a:t>
            </a:r>
          </a:p>
          <a:p>
            <a:pPr lvl="1"/>
            <a:r>
              <a:rPr lang="en-US" dirty="0"/>
              <a:t>Given a solution to SAT, we can easily check this in polynomial time on a DTM</a:t>
            </a:r>
          </a:p>
          <a:p>
            <a:pPr lvl="1"/>
            <a:endParaRPr lang="en-US" dirty="0"/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Plug in the values for the solution, run through the terms of the equation and compute their truth value.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</a:t>
            </a:r>
            <a:r>
              <a:rPr lang="en-US" baseline="-25000" dirty="0">
                <a:sym typeface="Symbol"/>
              </a:rPr>
              <a:t>XNP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X≤</a:t>
            </a:r>
            <a:r>
              <a:rPr lang="en-US" baseline="-25000" dirty="0" err="1">
                <a:sym typeface="Symbol"/>
              </a:rPr>
              <a:t>p</a:t>
            </a:r>
            <a:r>
              <a:rPr lang="en-US" dirty="0" err="1">
                <a:sym typeface="Symbol"/>
              </a:rPr>
              <a:t>SAT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problem in NP can be reduced </a:t>
            </a:r>
            <a:r>
              <a:rPr lang="en-US" i="1" dirty="0"/>
              <a:t>to </a:t>
            </a:r>
            <a:r>
              <a:rPr lang="en-US" dirty="0"/>
              <a:t>SAT</a:t>
            </a:r>
          </a:p>
          <a:p>
            <a:endParaRPr lang="en-US" dirty="0"/>
          </a:p>
          <a:p>
            <a:r>
              <a:rPr lang="en-US" dirty="0"/>
              <a:t>Consider an NTM that accepts a generic problem X in NP</a:t>
            </a:r>
          </a:p>
          <a:p>
            <a:pPr lvl="1"/>
            <a:r>
              <a:rPr lang="en-US" dirty="0"/>
              <a:t>M = (Q, </a:t>
            </a:r>
            <a:r>
              <a:rPr lang="en-US" dirty="0">
                <a:sym typeface="Symbol"/>
              </a:rPr>
              <a:t>, s, F, )</a:t>
            </a:r>
          </a:p>
          <a:p>
            <a:r>
              <a:rPr lang="en-US" dirty="0"/>
              <a:t>We will see how to reduce this general problem X to an instance of SAT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Variables used in our conversion:</a:t>
            </a:r>
          </a:p>
          <a:p>
            <a:pPr lvl="1" algn="just"/>
            <a:r>
              <a:rPr lang="en-US" sz="2400" dirty="0"/>
              <a:t>n is the input size</a:t>
            </a:r>
          </a:p>
          <a:p>
            <a:pPr lvl="1" algn="just"/>
            <a:r>
              <a:rPr lang="en-US" sz="2400" dirty="0"/>
              <a:t>p(n) is the (polynomial) time the NTM takes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q </a:t>
            </a:r>
            <a:r>
              <a:rPr lang="en-US" dirty="0">
                <a:sym typeface="Symbol"/>
              </a:rPr>
              <a:t> Q</a:t>
            </a:r>
          </a:p>
          <a:p>
            <a:pPr lvl="1"/>
            <a:r>
              <a:rPr lang="en-US" dirty="0"/>
              <a:t>-p(n) ≤ </a:t>
            </a:r>
            <a:r>
              <a:rPr lang="en-US" dirty="0" err="1"/>
              <a:t>i</a:t>
            </a:r>
            <a:r>
              <a:rPr lang="en-US" dirty="0"/>
              <a:t> ≤ p(n)</a:t>
            </a:r>
          </a:p>
          <a:p>
            <a:pPr lvl="1"/>
            <a:r>
              <a:rPr lang="en-US" dirty="0"/>
              <a:t>j </a:t>
            </a:r>
            <a:r>
              <a:rPr lang="en-US" dirty="0">
                <a:sym typeface="Symbol"/>
              </a:rPr>
              <a:t></a:t>
            </a:r>
          </a:p>
          <a:p>
            <a:pPr lvl="1"/>
            <a:r>
              <a:rPr lang="en-US" dirty="0">
                <a:sym typeface="Symbol"/>
              </a:rPr>
              <a:t>0</a:t>
            </a:r>
            <a:r>
              <a:rPr lang="en-US" dirty="0"/>
              <a:t> ≤ k ≤ p(n)</a:t>
            </a:r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4191000"/>
          <a:ext cx="7467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tape cell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contains symbol </a:t>
                      </a:r>
                      <a:r>
                        <a:rPr lang="en-US" i="1" dirty="0"/>
                        <a:t>j</a:t>
                      </a:r>
                      <a:r>
                        <a:rPr lang="en-US" dirty="0"/>
                        <a:t> at step </a:t>
                      </a:r>
                      <a:r>
                        <a:rPr lang="en-US" i="1" dirty="0"/>
                        <a:t>k</a:t>
                      </a:r>
                      <a:r>
                        <a:rPr lang="en-US" dirty="0"/>
                        <a:t> of the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M’s read/write head is at 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M is in</a:t>
                      </a:r>
                      <a:r>
                        <a:rPr lang="en-US" baseline="0" dirty="0"/>
                        <a:t> state </a:t>
                      </a:r>
                      <a:r>
                        <a:rPr lang="en-US" i="1" baseline="0" dirty="0"/>
                        <a:t>q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conjunction ‘B’ of…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52400" y="1600200"/>
          <a:ext cx="8839200" cy="499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ij0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tape state; blank symbols below 0 and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position of the read/write</a:t>
                      </a:r>
                      <a:r>
                        <a:rPr lang="en-US" baseline="0" dirty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!= 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</a:t>
                      </a:r>
                      <a:r>
                        <a:rPr lang="en-US" baseline="-25000" dirty="0"/>
                        <a:t>(k+1)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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 remains unchanged unless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</a:t>
                      </a:r>
                      <a:r>
                        <a:rPr lang="en-US" dirty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state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 </a:t>
                      </a:r>
                      <a:r>
                        <a:rPr lang="en-US" dirty="0" err="1">
                          <a:sym typeface="Symbol"/>
                        </a:rPr>
                        <a:t>i</a:t>
                      </a:r>
                      <a:r>
                        <a:rPr lang="en-US" dirty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head position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(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ik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r>
                        <a:rPr lang="en-US" baseline="0" dirty="0">
                          <a:sym typeface="Symbol"/>
                        </a:rPr>
                        <a:t> </a:t>
                      </a:r>
                      <a:r>
                        <a:rPr lang="en-US" dirty="0">
                          <a:sym typeface="Symbol"/>
                        </a:rPr>
                        <a:t> (</a:t>
                      </a:r>
                      <a:r>
                        <a:rPr lang="en-US" baseline="0" dirty="0">
                          <a:sym typeface="Symbol"/>
                        </a:rPr>
                        <a:t>H</a:t>
                      </a:r>
                      <a:r>
                        <a:rPr lang="en-US" baseline="-25000" dirty="0">
                          <a:sym typeface="Symbol"/>
                        </a:rPr>
                        <a:t>(</a:t>
                      </a:r>
                      <a:r>
                        <a:rPr lang="en-US" baseline="-25000" dirty="0" err="1">
                          <a:sym typeface="Symbol"/>
                        </a:rPr>
                        <a:t>i+d</a:t>
                      </a:r>
                      <a:r>
                        <a:rPr lang="en-US" baseline="-25000" dirty="0">
                          <a:sym typeface="Symbol"/>
                        </a:rPr>
                        <a:t>)(k+1)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</a:t>
                      </a:r>
                      <a:r>
                        <a:rPr lang="en-US" baseline="-25000" dirty="0">
                          <a:sym typeface="Symbol"/>
                        </a:rPr>
                        <a:t>’(k+1)</a:t>
                      </a:r>
                      <a:r>
                        <a:rPr lang="en-US" dirty="0">
                          <a:sym typeface="Symbol"/>
                        </a:rPr>
                        <a:t>  T</a:t>
                      </a:r>
                      <a:r>
                        <a:rPr lang="en-US" baseline="-25000" dirty="0">
                          <a:sym typeface="Symbol"/>
                        </a:rPr>
                        <a:t>i(k+1)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(q, </a:t>
                      </a:r>
                      <a:r>
                        <a:rPr lang="en-US" dirty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transitions at computation step k when head position is at position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ym typeface="Symbol"/>
                        </a:rPr>
                        <a:t></a:t>
                      </a:r>
                      <a:r>
                        <a:rPr lang="en-US" baseline="-25000" dirty="0" err="1">
                          <a:sym typeface="Symbol"/>
                        </a:rPr>
                        <a:t>fF</a:t>
                      </a:r>
                      <a:r>
                        <a:rPr lang="en-US" dirty="0">
                          <a:sym typeface="Symbol"/>
                        </a:rPr>
                        <a:t> </a:t>
                      </a:r>
                      <a:r>
                        <a:rPr lang="en-US" dirty="0" err="1">
                          <a:sym typeface="Symbol"/>
                        </a:rPr>
                        <a:t>Qfp</a:t>
                      </a:r>
                      <a:r>
                        <a:rPr lang="en-US" dirty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finish in an accepting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part of the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there is an accepting computation for the NTM on input I, then B is satisfiable by assigning </a:t>
            </a:r>
            <a:r>
              <a:rPr lang="en-US" dirty="0" err="1"/>
              <a:t>T</a:t>
            </a:r>
            <a:r>
              <a:rPr lang="en-US" baseline="-25000" dirty="0" err="1"/>
              <a:t>ijk</a:t>
            </a:r>
            <a:r>
              <a:rPr lang="en-US" dirty="0"/>
              <a:t>, </a:t>
            </a:r>
            <a:r>
              <a:rPr lang="en-US" dirty="0" err="1"/>
              <a:t>H</a:t>
            </a:r>
            <a:r>
              <a:rPr lang="en-US" baseline="-25000" dirty="0" err="1"/>
              <a:t>jk</a:t>
            </a:r>
            <a:r>
              <a:rPr lang="en-US" dirty="0"/>
              <a:t>, and </a:t>
            </a:r>
            <a:r>
              <a:rPr lang="en-US" dirty="0" err="1"/>
              <a:t>Q</a:t>
            </a:r>
            <a:r>
              <a:rPr lang="en-US" baseline="-25000" dirty="0" err="1"/>
              <a:t>jk</a:t>
            </a:r>
            <a:r>
              <a:rPr lang="en-US" dirty="0"/>
              <a:t> their intended interpretations</a:t>
            </a:r>
          </a:p>
          <a:p>
            <a:r>
              <a:rPr lang="en-US" dirty="0"/>
              <a:t>The number of sub-expressions is 2p(n) + 4p(n)</a:t>
            </a:r>
            <a:r>
              <a:rPr lang="en-US" baseline="30000" dirty="0"/>
              <a:t>2</a:t>
            </a:r>
            <a:r>
              <a:rPr lang="en-US" dirty="0"/>
              <a:t> + 3 = O(p(n)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Which means the reduction is polynomial</a:t>
            </a:r>
          </a:p>
          <a:p>
            <a:r>
              <a:rPr lang="en-US" dirty="0"/>
              <a:t>B is called the </a:t>
            </a:r>
            <a:r>
              <a:rPr lang="en-US" i="1" dirty="0"/>
              <a:t>tableau</a:t>
            </a:r>
            <a:r>
              <a:rPr lang="en-US" dirty="0"/>
              <a:t> of the NTM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Cook-Levin proof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the following DTM:</a:t>
            </a:r>
          </a:p>
        </p:txBody>
      </p:sp>
      <p:pic>
        <p:nvPicPr>
          <p:cNvPr id="5" name="Content Placeholder 4" descr="turing-machine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971800"/>
            <a:ext cx="5376381" cy="1240381"/>
          </a:xfrm>
          <a:prstGeom prst="rect">
            <a:avLst/>
          </a:prstGeom>
        </p:spPr>
      </p:pic>
      <p:pic>
        <p:nvPicPr>
          <p:cNvPr id="6" name="Picture 5" descr="turing-machine-4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1114" y="1697209"/>
            <a:ext cx="2074286" cy="4932191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Cook-Levin proof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00" name="Content Placeholder 99"/>
          <p:cNvSpPr>
            <a:spLocks noGrp="1"/>
          </p:cNvSpPr>
          <p:nvPr>
            <p:ph sz="quarter" idx="1"/>
          </p:nvPr>
        </p:nvSpPr>
        <p:spPr>
          <a:xfrm>
            <a:off x="3810000" y="1600200"/>
            <a:ext cx="4038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Step 0: in state A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dirty="0"/>
              <a:t>Step 1: in state B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dirty="0"/>
              <a:t>Step 2: in state B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dirty="0"/>
              <a:t>Step 3: in state C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dirty="0"/>
              <a:t>Step 4: in state 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57200" y="1600200"/>
            <a:ext cx="2803213" cy="572931"/>
            <a:chOff x="733420" y="2606040"/>
            <a:chExt cx="2803213" cy="572931"/>
          </a:xfrm>
        </p:grpSpPr>
        <p:sp>
          <p:nvSpPr>
            <p:cNvPr id="8" name="Rectangle 7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57200" y="2743200"/>
            <a:ext cx="2803213" cy="572931"/>
            <a:chOff x="733420" y="2606040"/>
            <a:chExt cx="2803213" cy="572931"/>
          </a:xfrm>
        </p:grpSpPr>
        <p:sp>
          <p:nvSpPr>
            <p:cNvPr id="40" name="Rectangle 39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own Arrow 51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57200" y="3886200"/>
            <a:ext cx="2803213" cy="572931"/>
            <a:chOff x="733420" y="2606040"/>
            <a:chExt cx="2803213" cy="572931"/>
          </a:xfrm>
        </p:grpSpPr>
        <p:sp>
          <p:nvSpPr>
            <p:cNvPr id="55" name="Rectangle 54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Down Arrow 65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own Arrow 66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own Arrow 67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7200" y="5029200"/>
            <a:ext cx="2803213" cy="572931"/>
            <a:chOff x="733420" y="2606040"/>
            <a:chExt cx="2803213" cy="572931"/>
          </a:xfrm>
        </p:grpSpPr>
        <p:sp>
          <p:nvSpPr>
            <p:cNvPr id="70" name="Rectangle 69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own Arrow 80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Down Arrow 81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Down Arrow 82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57200" y="6172200"/>
            <a:ext cx="2803213" cy="572931"/>
            <a:chOff x="733420" y="2606040"/>
            <a:chExt cx="2803213" cy="572931"/>
          </a:xfrm>
        </p:grpSpPr>
        <p:sp>
          <p:nvSpPr>
            <p:cNvPr id="85" name="Rectangle 84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Down Arrow 95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Down Arrow 96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own Arrow 97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Picture 102" descr="turing-machine-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1114" y="1697209"/>
            <a:ext cx="2074286" cy="49321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equivalence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VC is just the inverse of IS</a:t>
            </a:r>
          </a:p>
          <a:p>
            <a:r>
              <a:rPr lang="en-US" dirty="0"/>
              <a:t>These problems can be reduced to each other:</a:t>
            </a:r>
          </a:p>
          <a:p>
            <a:pPr lvl="1"/>
            <a:r>
              <a:rPr lang="en-US" dirty="0"/>
              <a:t>IS ≤</a:t>
            </a:r>
            <a:r>
              <a:rPr lang="en-US" baseline="-25000" dirty="0"/>
              <a:t>p</a:t>
            </a:r>
            <a:r>
              <a:rPr lang="en-US" dirty="0"/>
              <a:t> VC</a:t>
            </a:r>
          </a:p>
          <a:p>
            <a:pPr lvl="1"/>
            <a:r>
              <a:rPr lang="en-US" dirty="0"/>
              <a:t>VC ≤</a:t>
            </a:r>
            <a:r>
              <a:rPr lang="en-US" baseline="-25000" dirty="0"/>
              <a:t>p</a:t>
            </a:r>
            <a:r>
              <a:rPr lang="en-US" dirty="0"/>
              <a:t> IS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state of the TM, part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tape is all zeros for the 7 cells we care about (cells 0-6)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ijk</a:t>
            </a:r>
            <a:r>
              <a:rPr lang="en-US" dirty="0"/>
              <a:t> is true if the tape cell </a:t>
            </a:r>
            <a:r>
              <a:rPr lang="en-US" dirty="0" err="1"/>
              <a:t>i</a:t>
            </a:r>
            <a:r>
              <a:rPr lang="en-US" dirty="0"/>
              <a:t> contains symbol j at step k</a:t>
            </a:r>
          </a:p>
          <a:p>
            <a:pPr lvl="1"/>
            <a:r>
              <a:rPr lang="en-US" dirty="0"/>
              <a:t>T</a:t>
            </a:r>
            <a:r>
              <a:rPr lang="en-US" baseline="-25000" dirty="0"/>
              <a:t>000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100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200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300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400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500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600</a:t>
            </a:r>
            <a:r>
              <a:rPr lang="en-US" dirty="0"/>
              <a:t>  </a:t>
            </a:r>
          </a:p>
          <a:p>
            <a:r>
              <a:rPr lang="en-US" dirty="0"/>
              <a:t>The initial state of the TM is state A</a:t>
            </a:r>
          </a:p>
          <a:p>
            <a:pPr lvl="1"/>
            <a:r>
              <a:rPr lang="en-US" dirty="0" err="1"/>
              <a:t>Q</a:t>
            </a:r>
            <a:r>
              <a:rPr lang="en-US" baseline="-25000" dirty="0" err="1"/>
              <a:t>qk</a:t>
            </a:r>
            <a:r>
              <a:rPr lang="en-US" dirty="0"/>
              <a:t> is true if the TM is in state q at step k</a:t>
            </a:r>
          </a:p>
          <a:p>
            <a:pPr lvl="1"/>
            <a:r>
              <a:rPr lang="en-US" dirty="0"/>
              <a:t>Q</a:t>
            </a:r>
            <a:r>
              <a:rPr lang="en-US" baseline="-25000" dirty="0"/>
              <a:t>A0</a:t>
            </a:r>
          </a:p>
          <a:p>
            <a:r>
              <a:rPr lang="en-US" dirty="0"/>
              <a:t>The head is in the center (cell 3)</a:t>
            </a:r>
          </a:p>
          <a:p>
            <a:pPr lvl="1"/>
            <a:r>
              <a:rPr lang="en-US" dirty="0" err="1"/>
              <a:t>H</a:t>
            </a:r>
            <a:r>
              <a:rPr lang="en-US" baseline="-25000" dirty="0" err="1"/>
              <a:t>ik</a:t>
            </a:r>
            <a:r>
              <a:rPr lang="en-US" dirty="0"/>
              <a:t> is true if the TM is in cell </a:t>
            </a:r>
            <a:r>
              <a:rPr lang="en-US" dirty="0" err="1"/>
              <a:t>i</a:t>
            </a:r>
            <a:r>
              <a:rPr lang="en-US" dirty="0"/>
              <a:t> at step k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30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state of the TM, part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tape is all zeros for the 7 cells we care about (cells 0-6)</a:t>
            </a:r>
          </a:p>
          <a:p>
            <a:pPr lvl="1"/>
            <a:r>
              <a:rPr lang="en-US" dirty="0"/>
              <a:t>We’ll only focus on cells 2-4 for brevity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ijk</a:t>
            </a:r>
            <a:r>
              <a:rPr lang="en-US" dirty="0"/>
              <a:t> is true if the tape cell </a:t>
            </a:r>
            <a:r>
              <a:rPr lang="en-US" dirty="0" err="1"/>
              <a:t>i</a:t>
            </a:r>
            <a:r>
              <a:rPr lang="en-US" dirty="0"/>
              <a:t> contains symbol j at step k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ijk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 </a:t>
            </a:r>
            <a:r>
              <a:rPr lang="en-US" dirty="0" err="1">
                <a:sym typeface="Symbol"/>
              </a:rPr>
              <a:t>T</a:t>
            </a:r>
            <a:r>
              <a:rPr lang="en-US" baseline="-25000" dirty="0" err="1">
                <a:sym typeface="Symbol"/>
              </a:rPr>
              <a:t>ij’k</a:t>
            </a:r>
            <a:r>
              <a:rPr lang="en-US" dirty="0">
                <a:sym typeface="Symbol"/>
              </a:rPr>
              <a:t> where j!=j’</a:t>
            </a:r>
          </a:p>
          <a:p>
            <a:pPr lvl="1"/>
            <a:r>
              <a:rPr lang="en-US" dirty="0">
                <a:sym typeface="Symbol"/>
              </a:rPr>
              <a:t>(T</a:t>
            </a:r>
            <a:r>
              <a:rPr lang="en-US" baseline="-25000" dirty="0">
                <a:sym typeface="Symbol"/>
              </a:rPr>
              <a:t>200</a:t>
            </a:r>
            <a:r>
              <a:rPr lang="en-US" dirty="0">
                <a:sym typeface="Symbol"/>
              </a:rPr>
              <a:t>  T</a:t>
            </a:r>
            <a:r>
              <a:rPr lang="en-US" baseline="-25000" dirty="0">
                <a:sym typeface="Symbol"/>
              </a:rPr>
              <a:t>210</a:t>
            </a:r>
            <a:r>
              <a:rPr lang="en-US" dirty="0">
                <a:sym typeface="Symbol"/>
              </a:rPr>
              <a:t>)  (T</a:t>
            </a:r>
            <a:r>
              <a:rPr lang="en-US" baseline="-25000" dirty="0">
                <a:sym typeface="Symbol"/>
              </a:rPr>
              <a:t>300</a:t>
            </a:r>
            <a:r>
              <a:rPr lang="en-US" dirty="0">
                <a:sym typeface="Symbol"/>
              </a:rPr>
              <a:t>  T</a:t>
            </a:r>
            <a:r>
              <a:rPr lang="en-US" baseline="-25000" dirty="0">
                <a:sym typeface="Symbol"/>
              </a:rPr>
              <a:t>310</a:t>
            </a:r>
            <a:r>
              <a:rPr lang="en-US" dirty="0">
                <a:sym typeface="Symbol"/>
              </a:rPr>
              <a:t>)  (T</a:t>
            </a:r>
            <a:r>
              <a:rPr lang="en-US" baseline="-25000" dirty="0">
                <a:sym typeface="Symbol"/>
              </a:rPr>
              <a:t>400</a:t>
            </a:r>
            <a:r>
              <a:rPr lang="en-US" dirty="0">
                <a:sym typeface="Symbol"/>
              </a:rPr>
              <a:t>  T</a:t>
            </a:r>
            <a:r>
              <a:rPr lang="en-US" baseline="-25000" dirty="0">
                <a:sym typeface="Symbol"/>
              </a:rPr>
              <a:t>410</a:t>
            </a:r>
            <a:r>
              <a:rPr lang="en-US" dirty="0">
                <a:sym typeface="Symbol"/>
              </a:rPr>
              <a:t>)</a:t>
            </a:r>
          </a:p>
          <a:p>
            <a:pPr lvl="2"/>
            <a:r>
              <a:rPr lang="en-US" dirty="0">
                <a:sym typeface="Symbol"/>
              </a:rPr>
              <a:t>Likewise for all the other steps (0  k  4)</a:t>
            </a:r>
          </a:p>
          <a:p>
            <a:pPr lvl="1"/>
            <a:r>
              <a:rPr lang="en-US" dirty="0">
                <a:sym typeface="Symbol"/>
              </a:rPr>
              <a:t>Convert that to an or clause: </a:t>
            </a:r>
            <a:r>
              <a:rPr lang="en-US" dirty="0" err="1">
                <a:sym typeface="Symbol"/>
              </a:rPr>
              <a:t>pq</a:t>
            </a:r>
            <a:r>
              <a:rPr lang="en-US" dirty="0">
                <a:sym typeface="Symbol"/>
              </a:rPr>
              <a:t>  </a:t>
            </a:r>
            <a:r>
              <a:rPr lang="en-US" dirty="0" err="1">
                <a:sym typeface="Symbol"/>
              </a:rPr>
              <a:t>pq</a:t>
            </a:r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(T</a:t>
            </a:r>
            <a:r>
              <a:rPr lang="en-US" baseline="-25000" dirty="0">
                <a:sym typeface="Symbol"/>
              </a:rPr>
              <a:t>200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210</a:t>
            </a:r>
            <a:r>
              <a:rPr lang="en-US" dirty="0">
                <a:sym typeface="Symbol"/>
              </a:rPr>
              <a:t>)  (T</a:t>
            </a:r>
            <a:r>
              <a:rPr lang="en-US" baseline="-25000" dirty="0">
                <a:sym typeface="Symbol"/>
              </a:rPr>
              <a:t>300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310</a:t>
            </a:r>
            <a:r>
              <a:rPr lang="en-US" dirty="0">
                <a:sym typeface="Symbol"/>
              </a:rPr>
              <a:t>)  (T</a:t>
            </a:r>
            <a:r>
              <a:rPr lang="en-US" baseline="-25000" dirty="0">
                <a:sym typeface="Symbol"/>
              </a:rPr>
              <a:t>400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410</a:t>
            </a:r>
            <a:r>
              <a:rPr lang="en-US" dirty="0">
                <a:sym typeface="Symbol"/>
              </a:rPr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conjunction ‘B’ of…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62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52400" y="1600200"/>
          <a:ext cx="8839200" cy="499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ij0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tape state; blank symbols below 0 and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position of the read/write</a:t>
                      </a:r>
                      <a:r>
                        <a:rPr lang="en-US" baseline="0" dirty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!= 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</a:t>
                      </a:r>
                      <a:r>
                        <a:rPr lang="en-US" baseline="-25000" dirty="0"/>
                        <a:t>(k+1)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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 remains unchanged unless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</a:t>
                      </a:r>
                      <a:r>
                        <a:rPr lang="en-US" dirty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state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 </a:t>
                      </a:r>
                      <a:r>
                        <a:rPr lang="en-US" dirty="0" err="1">
                          <a:sym typeface="Symbol"/>
                        </a:rPr>
                        <a:t>i</a:t>
                      </a:r>
                      <a:r>
                        <a:rPr lang="en-US" dirty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head position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(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ij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ik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r>
                        <a:rPr lang="en-US" baseline="0" dirty="0">
                          <a:sym typeface="Symbol"/>
                        </a:rPr>
                        <a:t> </a:t>
                      </a:r>
                      <a:r>
                        <a:rPr lang="en-US" dirty="0">
                          <a:sym typeface="Symbol"/>
                        </a:rPr>
                        <a:t> (</a:t>
                      </a:r>
                      <a:r>
                        <a:rPr lang="en-US" baseline="0" dirty="0">
                          <a:sym typeface="Symbol"/>
                        </a:rPr>
                        <a:t>H</a:t>
                      </a:r>
                      <a:r>
                        <a:rPr lang="en-US" baseline="-25000" dirty="0">
                          <a:sym typeface="Symbol"/>
                        </a:rPr>
                        <a:t>(</a:t>
                      </a:r>
                      <a:r>
                        <a:rPr lang="en-US" baseline="-25000" dirty="0" err="1">
                          <a:sym typeface="Symbol"/>
                        </a:rPr>
                        <a:t>i+d</a:t>
                      </a:r>
                      <a:r>
                        <a:rPr lang="en-US" baseline="-25000" dirty="0">
                          <a:sym typeface="Symbol"/>
                        </a:rPr>
                        <a:t>)(k+1)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</a:t>
                      </a:r>
                      <a:r>
                        <a:rPr lang="en-US" baseline="-25000" dirty="0">
                          <a:sym typeface="Symbol"/>
                        </a:rPr>
                        <a:t>’(k+1)</a:t>
                      </a:r>
                      <a:r>
                        <a:rPr lang="en-US" dirty="0">
                          <a:sym typeface="Symbol"/>
                        </a:rPr>
                        <a:t>  T</a:t>
                      </a:r>
                      <a:r>
                        <a:rPr lang="en-US" baseline="-25000" dirty="0">
                          <a:sym typeface="Symbol"/>
                        </a:rPr>
                        <a:t>i(k+1)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(q, </a:t>
                      </a:r>
                      <a:r>
                        <a:rPr lang="en-US" dirty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transitions at computation step k when head position is at position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ym typeface="Symbol"/>
                        </a:rPr>
                        <a:t></a:t>
                      </a:r>
                      <a:r>
                        <a:rPr lang="en-US" baseline="-25000" dirty="0" err="1">
                          <a:sym typeface="Symbol"/>
                        </a:rPr>
                        <a:t>fF</a:t>
                      </a:r>
                      <a:r>
                        <a:rPr lang="en-US" dirty="0">
                          <a:sym typeface="Symbol"/>
                        </a:rPr>
                        <a:t> </a:t>
                      </a:r>
                      <a:r>
                        <a:rPr lang="en-US" dirty="0" err="1">
                          <a:sym typeface="Symbol"/>
                        </a:rPr>
                        <a:t>Qfp</a:t>
                      </a:r>
                      <a:r>
                        <a:rPr lang="en-US" dirty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finish in an accepting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 conjunction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 = T</a:t>
            </a:r>
            <a:r>
              <a:rPr lang="en-US" baseline="-25000" dirty="0"/>
              <a:t>000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100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200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300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400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500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600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Q</a:t>
            </a:r>
            <a:r>
              <a:rPr lang="en-US" baseline="-25000" dirty="0"/>
              <a:t>A0</a:t>
            </a:r>
            <a:r>
              <a:rPr lang="en-US" dirty="0">
                <a:sym typeface="Symbol"/>
              </a:rPr>
              <a:t>  </a:t>
            </a:r>
            <a:r>
              <a:rPr lang="en-US" dirty="0"/>
              <a:t>H</a:t>
            </a:r>
            <a:r>
              <a:rPr lang="en-US" baseline="-25000" dirty="0"/>
              <a:t>30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(T</a:t>
            </a:r>
            <a:r>
              <a:rPr lang="en-US" baseline="-25000" dirty="0">
                <a:sym typeface="Symbol"/>
              </a:rPr>
              <a:t>200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210</a:t>
            </a:r>
            <a:r>
              <a:rPr lang="en-US" dirty="0">
                <a:sym typeface="Symbol"/>
              </a:rPr>
              <a:t>)  (T</a:t>
            </a:r>
            <a:r>
              <a:rPr lang="en-US" baseline="-25000" dirty="0">
                <a:sym typeface="Symbol"/>
              </a:rPr>
              <a:t>300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310</a:t>
            </a:r>
            <a:r>
              <a:rPr lang="en-US" dirty="0">
                <a:sym typeface="Symbol"/>
              </a:rPr>
              <a:t>)  (T</a:t>
            </a:r>
            <a:r>
              <a:rPr lang="en-US" baseline="-25000" dirty="0">
                <a:sym typeface="Symbol"/>
              </a:rPr>
              <a:t>400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410</a:t>
            </a:r>
            <a:r>
              <a:rPr lang="en-US" dirty="0">
                <a:sym typeface="Symbol"/>
              </a:rPr>
              <a:t>)  …</a:t>
            </a:r>
          </a:p>
          <a:p>
            <a:r>
              <a:rPr lang="en-US" dirty="0"/>
              <a:t>If the TM successfully completes the computation, then B will be true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prove problem X is NP-complete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Show it is in NP</a:t>
            </a:r>
          </a:p>
          <a:p>
            <a:pPr lvl="1"/>
            <a:r>
              <a:rPr lang="en-US" dirty="0"/>
              <a:t>Any solution to a NP problem can be verified in polynomial time by a DTM</a:t>
            </a:r>
          </a:p>
          <a:p>
            <a:pPr lvl="2"/>
            <a:r>
              <a:rPr lang="en-US" dirty="0"/>
              <a:t>Equivalent statement: solvable in polynomial time by a NTM</a:t>
            </a:r>
          </a:p>
          <a:p>
            <a:r>
              <a:rPr lang="en-US" dirty="0"/>
              <a:t>Show it is in NP-hard</a:t>
            </a:r>
          </a:p>
          <a:p>
            <a:pPr lvl="1"/>
            <a:r>
              <a:rPr lang="en-US" dirty="0"/>
              <a:t>You can convert any NP problem into L in polynomial time</a:t>
            </a:r>
          </a:p>
          <a:p>
            <a:pPr lvl="1"/>
            <a:r>
              <a:rPr lang="en-US" dirty="0"/>
              <a:t>Done via a reduction: SAT ≤</a:t>
            </a:r>
            <a:r>
              <a:rPr lang="en-US" baseline="-25000" dirty="0"/>
              <a:t>p</a:t>
            </a:r>
            <a:r>
              <a:rPr lang="en-US" dirty="0"/>
              <a:t> X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= NP?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 = 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have not found any efficient solution to any of the NP-complete problems</a:t>
            </a:r>
          </a:p>
          <a:p>
            <a:pPr lvl="1"/>
            <a:r>
              <a:rPr lang="en-US" dirty="0"/>
              <a:t>But that doesn’t mean one does not exist</a:t>
            </a:r>
          </a:p>
          <a:p>
            <a:r>
              <a:rPr lang="en-US" dirty="0"/>
              <a:t>It’s possible that one does, and we just haven’t found it yet</a:t>
            </a:r>
          </a:p>
          <a:p>
            <a:pPr lvl="1"/>
            <a:r>
              <a:rPr lang="en-US" dirty="0"/>
              <a:t>But nobody really believes that</a:t>
            </a:r>
          </a:p>
          <a:p>
            <a:r>
              <a:rPr lang="en-US" dirty="0"/>
              <a:t>However, nobody has been able to </a:t>
            </a:r>
            <a:r>
              <a:rPr lang="en-US" i="1" dirty="0"/>
              <a:t>prove</a:t>
            </a:r>
            <a:r>
              <a:rPr lang="en-US" dirty="0"/>
              <a:t> that P </a:t>
            </a:r>
            <a:r>
              <a:rPr lang="en-US" dirty="0">
                <a:sym typeface="Symbol"/>
              </a:rPr>
              <a:t> NP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P does equal 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That would be </a:t>
            </a:r>
            <a:r>
              <a:rPr lang="en-US" i="1" dirty="0"/>
              <a:t>bad</a:t>
            </a:r>
          </a:p>
          <a:p>
            <a:r>
              <a:rPr lang="en-US" dirty="0"/>
              <a:t>There are many things that we want to be hard</a:t>
            </a:r>
          </a:p>
          <a:p>
            <a:pPr lvl="1"/>
            <a:r>
              <a:rPr lang="en-US" dirty="0"/>
              <a:t>Cracking any sort of encryption, for example</a:t>
            </a:r>
          </a:p>
          <a:p>
            <a:r>
              <a:rPr lang="en-US" dirty="0"/>
              <a:t>This would then be computable in polynomial time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Funny: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1026" name="Picture 2" descr="Secur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785" y="1676400"/>
            <a:ext cx="6509815" cy="3981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believe that P </a:t>
            </a:r>
            <a:r>
              <a:rPr lang="en-US" dirty="0">
                <a:sym typeface="Symbol"/>
              </a:rPr>
              <a:t> 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After decades of study, nobody has been able to find an efficient solution to any one of over 3,000 known NP-complete problems</a:t>
            </a:r>
          </a:p>
          <a:p>
            <a:pPr lvl="1"/>
            <a:r>
              <a:rPr lang="en-US" dirty="0"/>
              <a:t>Many of these problems were analyzed long before NP-completeness was defined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Non-bi-directional reductions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all problems can be reduced in both directions</a:t>
            </a:r>
          </a:p>
          <a:p>
            <a:pPr lvl="1"/>
            <a:r>
              <a:rPr lang="en-US" dirty="0"/>
              <a:t>Consider Independent Set and the problem of finding two vertices that are not connected to each other</a:t>
            </a:r>
          </a:p>
          <a:p>
            <a:pPr lvl="2"/>
            <a:r>
              <a:rPr lang="en-US" dirty="0"/>
              <a:t>We’ll call this other problem FOO</a:t>
            </a:r>
          </a:p>
          <a:p>
            <a:pPr lvl="1"/>
            <a:r>
              <a:rPr lang="en-US" dirty="0"/>
              <a:t>FOO ≤</a:t>
            </a:r>
            <a:r>
              <a:rPr lang="en-US" baseline="-25000" dirty="0"/>
              <a:t>p</a:t>
            </a:r>
            <a:r>
              <a:rPr lang="en-US" dirty="0"/>
              <a:t> IS</a:t>
            </a:r>
          </a:p>
          <a:p>
            <a:pPr lvl="2"/>
            <a:r>
              <a:rPr lang="en-US" dirty="0"/>
              <a:t>Just pick two vertices in the IS set</a:t>
            </a:r>
          </a:p>
          <a:p>
            <a:pPr lvl="1"/>
            <a:r>
              <a:rPr lang="en-US" dirty="0"/>
              <a:t>But not the other way around</a:t>
            </a:r>
          </a:p>
          <a:p>
            <a:pPr lvl="2"/>
            <a:r>
              <a:rPr lang="en-US" dirty="0"/>
              <a:t>IS is “at least as hard as” FOO</a:t>
            </a:r>
          </a:p>
          <a:p>
            <a:pPr lvl="2"/>
            <a:r>
              <a:rPr lang="en-US" dirty="0"/>
              <a:t>But FOO is not as hard as IS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 a million dollars!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Clay Mathematics Institute defined 7 “Millennium Problems”</a:t>
            </a:r>
          </a:p>
          <a:p>
            <a:pPr lvl="1"/>
            <a:r>
              <a:rPr lang="en-US" dirty="0"/>
              <a:t>And offered $1 million to anybody who can offer a solution (one way or the other) to one of them</a:t>
            </a:r>
          </a:p>
          <a:p>
            <a:pPr lvl="1"/>
            <a:r>
              <a:rPr lang="en-US" dirty="0"/>
              <a:t>One of the is if P = NP or not</a:t>
            </a:r>
          </a:p>
          <a:p>
            <a:pPr lvl="1"/>
            <a:r>
              <a:rPr lang="en-US" dirty="0">
                <a:hlinkClick r:id="rId2"/>
              </a:rPr>
              <a:t>http://www.claymath.org/millennium/P_vs_NP/</a:t>
            </a:r>
            <a:r>
              <a:rPr lang="en-US" dirty="0"/>
              <a:t> </a:t>
            </a:r>
          </a:p>
          <a:p>
            <a:r>
              <a:rPr lang="en-US" dirty="0"/>
              <a:t>Only one has been solved: the Poincare conjecture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Circuit-SAT versus SAT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Circuit-SAT is a translation of a Boolean circuit</a:t>
            </a:r>
          </a:p>
          <a:p>
            <a:pPr lvl="1"/>
            <a:r>
              <a:rPr lang="en-US" dirty="0"/>
              <a:t>Only and, or, and not</a:t>
            </a:r>
          </a:p>
          <a:p>
            <a:pPr lvl="1"/>
            <a:r>
              <a:rPr lang="en-US" dirty="0"/>
              <a:t>Each operator only operates on 2 literals (or their negations)</a:t>
            </a:r>
          </a:p>
          <a:p>
            <a:r>
              <a:rPr lang="en-US" dirty="0"/>
              <a:t>SAT can be any Boolean expression</a:t>
            </a:r>
          </a:p>
          <a:p>
            <a:pPr lvl="1"/>
            <a:r>
              <a:rPr lang="en-US" dirty="0"/>
              <a:t>Including conditionals and bi-conditionals</a:t>
            </a:r>
          </a:p>
          <a:p>
            <a:pPr lvl="1"/>
            <a:r>
              <a:rPr lang="en-US" dirty="0"/>
              <a:t>Sometimes called Formula SAT to differentiate it</a:t>
            </a:r>
          </a:p>
          <a:p>
            <a:r>
              <a:rPr lang="en-US" dirty="0"/>
              <a:t>They were known to be equivalent in expressive power long before NP-completeness came around</a:t>
            </a:r>
          </a:p>
          <a:p>
            <a:pPr lvl="1"/>
            <a:r>
              <a:rPr lang="en-US" dirty="0"/>
              <a:t>And are thus used rather interchangeably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3-SAT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Satisfiability</a:t>
            </a:r>
            <a:r>
              <a:rPr lang="en-US" dirty="0"/>
              <a:t> (SAT) takes pretty much any Boolean expression</a:t>
            </a:r>
          </a:p>
          <a:p>
            <a:pPr lvl="1"/>
            <a:r>
              <a:rPr lang="en-US" dirty="0"/>
              <a:t>And, or, conditional, bi-conditional, etc.</a:t>
            </a:r>
          </a:p>
          <a:p>
            <a:r>
              <a:rPr lang="en-US" dirty="0"/>
              <a:t>In 3-SAT, we claim that the Boolean expression must be a conjunction of disjunctions</a:t>
            </a:r>
          </a:p>
          <a:p>
            <a:pPr lvl="1"/>
            <a:r>
              <a:rPr lang="en-US" dirty="0"/>
              <a:t>Each clause is a disjunction (</a:t>
            </a:r>
            <a:r>
              <a:rPr lang="en-US" dirty="0" err="1"/>
              <a:t>OR’ing</a:t>
            </a:r>
            <a:r>
              <a:rPr lang="en-US" dirty="0"/>
              <a:t>) of literals (or their negations)</a:t>
            </a:r>
          </a:p>
          <a:p>
            <a:pPr lvl="1"/>
            <a:r>
              <a:rPr lang="en-US" dirty="0"/>
              <a:t>The overall expression is a conjunction (</a:t>
            </a:r>
            <a:r>
              <a:rPr lang="en-US" dirty="0" err="1"/>
              <a:t>AND’ing</a:t>
            </a:r>
            <a:r>
              <a:rPr lang="en-US" dirty="0"/>
              <a:t>) of the clauses</a:t>
            </a:r>
          </a:p>
          <a:p>
            <a:pPr lvl="1"/>
            <a:r>
              <a:rPr lang="en-US" dirty="0"/>
              <a:t>Each clause can have </a:t>
            </a:r>
            <a:r>
              <a:rPr lang="en-US" i="1" dirty="0"/>
              <a:t>exactly</a:t>
            </a:r>
            <a:r>
              <a:rPr lang="en-US" dirty="0"/>
              <a:t> 3 literals</a:t>
            </a:r>
          </a:p>
          <a:p>
            <a:r>
              <a:rPr lang="en-US" dirty="0"/>
              <a:t>It’s called 3-CNF-SAT because it must be in conjunctive normal form (a conjunction of disjunctions)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3-SAT is NP-complete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First, we must show it’s in NP</a:t>
            </a:r>
          </a:p>
          <a:p>
            <a:pPr lvl="1"/>
            <a:r>
              <a:rPr lang="en-US" dirty="0"/>
              <a:t>A NTM can decide it in polynomial time</a:t>
            </a:r>
          </a:p>
          <a:p>
            <a:pPr lvl="1"/>
            <a:r>
              <a:rPr lang="en-US" dirty="0"/>
              <a:t>Rephrased: it can be verified by a DTM in polynomial time</a:t>
            </a:r>
          </a:p>
          <a:p>
            <a:pPr lvl="2"/>
            <a:r>
              <a:rPr lang="en-US" dirty="0"/>
              <a:t>The equivalence of those two statements is on slide 30</a:t>
            </a:r>
          </a:p>
          <a:p>
            <a:pPr lvl="2"/>
            <a:r>
              <a:rPr lang="en-US" dirty="0"/>
              <a:t>This second one is easy to show</a:t>
            </a:r>
          </a:p>
          <a:p>
            <a:pPr lvl="2"/>
            <a:r>
              <a:rPr lang="en-US" dirty="0"/>
              <a:t>A formal proof would require showing </a:t>
            </a:r>
            <a:r>
              <a:rPr lang="en-US" i="1" dirty="0"/>
              <a:t>how</a:t>
            </a:r>
            <a:r>
              <a:rPr lang="en-US" dirty="0"/>
              <a:t>, which I’ll do verbally</a:t>
            </a:r>
          </a:p>
          <a:p>
            <a:r>
              <a:rPr lang="en-US" dirty="0"/>
              <a:t>Next we must show that 3-SAT is NP-hard: that we can reduce an NP-complete problem </a:t>
            </a:r>
            <a:r>
              <a:rPr lang="en-US" i="1" dirty="0"/>
              <a:t>to</a:t>
            </a:r>
            <a:r>
              <a:rPr lang="en-US" dirty="0"/>
              <a:t> 3-SAT</a:t>
            </a:r>
          </a:p>
          <a:p>
            <a:pPr lvl="1"/>
            <a:r>
              <a:rPr lang="en-US" dirty="0"/>
              <a:t>Not surprisingly, we choose SAT</a:t>
            </a:r>
          </a:p>
          <a:p>
            <a:pPr lvl="1"/>
            <a:endParaRPr lang="en-US" dirty="0"/>
          </a:p>
          <a:p>
            <a:r>
              <a:rPr lang="en-US" dirty="0"/>
              <a:t>We’ll consider the following formula:</a:t>
            </a:r>
          </a:p>
          <a:p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We </a:t>
            </a:r>
            <a:r>
              <a:rPr lang="en-US" i="1" dirty="0"/>
              <a:t>parse</a:t>
            </a:r>
            <a:r>
              <a:rPr lang="en-US" dirty="0"/>
              <a:t> the expression into an expression tree</a:t>
            </a:r>
          </a:p>
          <a:p>
            <a:pPr lvl="1" algn="just"/>
            <a:r>
              <a:rPr lang="en-US" dirty="0"/>
              <a:t>You did this in 2150 lab 5 with arithmetic operators; same principle applies</a:t>
            </a:r>
          </a:p>
          <a:p>
            <a:pPr algn="just"/>
            <a:r>
              <a:rPr lang="en-US" dirty="0"/>
              <a:t>Since each operator (other than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) is binary, it will be a binary tree</a:t>
            </a:r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632325" y="1797725"/>
            <a:ext cx="4041775" cy="3773725"/>
          </a:xfr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ym typeface="Symbol"/>
              </a:rPr>
              <a:t>We introduce a variable </a:t>
            </a:r>
            <a:r>
              <a:rPr lang="en-US" dirty="0" err="1">
                <a:sym typeface="Symbol"/>
              </a:rPr>
              <a:t>y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for each internal node</a:t>
            </a:r>
          </a:p>
          <a:p>
            <a:pPr algn="just"/>
            <a:r>
              <a:rPr lang="en-US" dirty="0">
                <a:sym typeface="Symbol"/>
              </a:rPr>
              <a:t>We can then re-write our expression:</a:t>
            </a:r>
          </a:p>
          <a:p>
            <a:pPr algn="just"/>
            <a:endParaRPr lang="en-US" dirty="0">
              <a:sym typeface="Symbol"/>
            </a:endParaRPr>
          </a:p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632325" y="1797725"/>
            <a:ext cx="4041775" cy="3773725"/>
          </a:xfr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  <a:p>
            <a:r>
              <a:rPr lang="en-US" dirty="0"/>
              <a:t>We have an equation with at most 3 literals each</a:t>
            </a:r>
          </a:p>
          <a:p>
            <a:r>
              <a:rPr lang="en-US" dirty="0"/>
              <a:t>But it’s not in CNF!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5181600" y="275844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-25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1981200" y="1600200"/>
            <a:ext cx="2438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5"/>
          </p:cNvCxnSpPr>
          <p:nvPr/>
        </p:nvCxnSpPr>
        <p:spPr>
          <a:xfrm rot="16200000" flipH="1">
            <a:off x="4849694" y="1268295"/>
            <a:ext cx="840117" cy="241449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SAT to 3-SAT, step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ym typeface="Symbol"/>
              </a:rPr>
              <a:t>For each clause 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, we create new DNF (disjunctive normal form) clauses for when it’s </a:t>
            </a:r>
            <a:r>
              <a:rPr lang="en-US" i="1" dirty="0">
                <a:sym typeface="Symbol"/>
              </a:rPr>
              <a:t>false</a:t>
            </a:r>
            <a:r>
              <a:rPr lang="en-US" dirty="0">
                <a:sym typeface="Symbol"/>
              </a:rPr>
              <a:t>:</a:t>
            </a:r>
          </a:p>
          <a:p>
            <a:pPr algn="l"/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r>
              <a:rPr lang="en-US" dirty="0">
                <a:sym typeface="Symbol"/>
              </a:rPr>
              <a:t>We then negate that to get when it’s </a:t>
            </a:r>
            <a:r>
              <a:rPr lang="en-US" i="1" dirty="0">
                <a:sym typeface="Symbol"/>
              </a:rPr>
              <a:t>true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5181600" y="275844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/>
            <a:r>
              <a:rPr lang="en-US" dirty="0">
                <a:sym typeface="Symbol"/>
              </a:rPr>
              <a:t>Then the negation (</a:t>
            </a:r>
            <a:r>
              <a:rPr lang="en-US" dirty="0" err="1">
                <a:sym typeface="Symbol"/>
              </a:rPr>
              <a:t>DeMorgan’s</a:t>
            </a:r>
            <a:r>
              <a:rPr lang="en-US" dirty="0">
                <a:sym typeface="Symbol"/>
              </a:rPr>
              <a:t> law!) is:</a:t>
            </a:r>
          </a:p>
          <a:p>
            <a:pPr algn="l"/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5181600" y="275844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 Finite State Machines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SAT to 3-SAT, step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cases can occur for all the CNF clauses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has 3 literals: then we include it in the final formula</a:t>
            </a:r>
          </a:p>
          <a:p>
            <a:pPr lvl="1"/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has 2 literals (l</a:t>
            </a:r>
            <a:r>
              <a:rPr lang="en-US" baseline="-25000" dirty="0"/>
              <a:t>1</a:t>
            </a:r>
            <a:r>
              <a:rPr lang="en-US" dirty="0"/>
              <a:t> and l</a:t>
            </a:r>
            <a:r>
              <a:rPr lang="en-US" baseline="-25000" dirty="0"/>
              <a:t>2</a:t>
            </a:r>
            <a:r>
              <a:rPr lang="en-US" dirty="0"/>
              <a:t>): we include (l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 p)  (l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 p)</a:t>
            </a:r>
          </a:p>
          <a:p>
            <a:pPr lvl="2"/>
            <a:r>
              <a:rPr lang="en-US" dirty="0">
                <a:sym typeface="Symbol"/>
              </a:rPr>
              <a:t>It doesn’t matter whether p is true or false; one clause will evaluate to true, the other to </a:t>
            </a:r>
            <a:r>
              <a:rPr lang="en-US" dirty="0"/>
              <a:t>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has just one literal (l): we include the following:</a:t>
            </a:r>
          </a:p>
          <a:p>
            <a:pPr lvl="2"/>
            <a:r>
              <a:rPr lang="en-US" dirty="0"/>
              <a:t>(l </a:t>
            </a:r>
            <a:r>
              <a:rPr lang="en-US" dirty="0">
                <a:sym typeface="Symbol"/>
              </a:rPr>
              <a:t> p  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p  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p  q)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p  q)</a:t>
            </a:r>
          </a:p>
          <a:p>
            <a:pPr lvl="2"/>
            <a:r>
              <a:rPr lang="en-US" dirty="0">
                <a:sym typeface="Symbol"/>
              </a:rPr>
              <a:t>Regardless of what p and q are, 3 clauses will evaluate to true, and the other one to l</a:t>
            </a:r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done!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Whew!</a:t>
            </a:r>
          </a:p>
          <a:p>
            <a:r>
              <a:rPr lang="en-US" dirty="0"/>
              <a:t>Note that each step of converting SAT to 3-SAT was in polynomial time</a:t>
            </a:r>
          </a:p>
          <a:p>
            <a:pPr lvl="1"/>
            <a:r>
              <a:rPr lang="en-US" dirty="0"/>
              <a:t>And thus the entire thing in polynomial time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Clique in a graph G is a set of nodes such that each one is connected to each other in the set</a:t>
            </a:r>
          </a:p>
          <a:p>
            <a:pPr lvl="1"/>
            <a:r>
              <a:rPr lang="en-US" dirty="0"/>
              <a:t>In other words, it’s a maximal sub-graph of G</a:t>
            </a:r>
          </a:p>
          <a:p>
            <a:r>
              <a:rPr lang="en-US" dirty="0"/>
              <a:t>The problem is to find the maximal clique in a graph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s/lecture28/VertexCliq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5638800" cy="339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828800"/>
          </a:xfrm>
        </p:spPr>
        <p:txBody>
          <a:bodyPr/>
          <a:lstStyle/>
          <a:p>
            <a:r>
              <a:rPr lang="en-US" dirty="0"/>
              <a:t>A Clique in a graph G is a set of nodes such that each one is connected to each other in the set</a:t>
            </a:r>
          </a:p>
          <a:p>
            <a:pPr lvl="1"/>
            <a:r>
              <a:rPr lang="en-US" dirty="0"/>
              <a:t>In other words, it’s a maximal sub-graph of G</a:t>
            </a:r>
          </a:p>
          <a:p>
            <a:r>
              <a:rPr lang="en-US" dirty="0"/>
              <a:t>The problem is to find the maximal clique in a graph</a:t>
            </a:r>
          </a:p>
        </p:txBody>
      </p:sp>
    </p:spTree>
    <p:extLst>
      <p:ext uri="{BB962C8B-B14F-4D97-AF65-F5344CB8AC3E}">
        <p14:creationId xmlns:p14="http://schemas.microsoft.com/office/powerpoint/2010/main" val="30386009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Proving Clique is NP-complete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show it’s in NP</a:t>
            </a:r>
          </a:p>
          <a:p>
            <a:pPr lvl="1"/>
            <a:r>
              <a:rPr lang="en-US" dirty="0"/>
              <a:t>Can we verify it with a DTM in polynomial time?</a:t>
            </a:r>
          </a:p>
          <a:p>
            <a:pPr lvl="1"/>
            <a:r>
              <a:rPr lang="en-US" dirty="0"/>
              <a:t>Given a set of nodes, we can quickly determine if they are all connected to each other</a:t>
            </a:r>
          </a:p>
          <a:p>
            <a:pPr lvl="2"/>
            <a:r>
              <a:rPr lang="en-US" dirty="0"/>
              <a:t>A formal proof will require explaining </a:t>
            </a:r>
            <a:r>
              <a:rPr lang="en-US" i="1" dirty="0"/>
              <a:t>how</a:t>
            </a:r>
            <a:r>
              <a:rPr lang="en-US" dirty="0"/>
              <a:t>, which I’ll do verbally</a:t>
            </a:r>
          </a:p>
          <a:p>
            <a:pPr lvl="1"/>
            <a:r>
              <a:rPr lang="en-US" dirty="0"/>
              <a:t>Done!</a:t>
            </a:r>
          </a:p>
          <a:p>
            <a:r>
              <a:rPr lang="en-US" dirty="0"/>
              <a:t>Next, show it’s NP-hard</a:t>
            </a:r>
          </a:p>
          <a:p>
            <a:pPr lvl="1"/>
            <a:r>
              <a:rPr lang="en-US" dirty="0"/>
              <a:t>We reduce another NP-complete problem </a:t>
            </a:r>
            <a:r>
              <a:rPr lang="en-US" i="1" dirty="0"/>
              <a:t>to</a:t>
            </a:r>
            <a:r>
              <a:rPr lang="en-US" dirty="0"/>
              <a:t> Clique</a:t>
            </a:r>
          </a:p>
          <a:p>
            <a:pPr lvl="1"/>
            <a:r>
              <a:rPr lang="en-US" dirty="0"/>
              <a:t>Our choices so far are SAT and 3-SAT</a:t>
            </a:r>
          </a:p>
          <a:p>
            <a:pPr lvl="1"/>
            <a:r>
              <a:rPr lang="en-US" dirty="0"/>
              <a:t>We’ll use 3-SAT</a:t>
            </a:r>
          </a:p>
          <a:p>
            <a:pPr lvl="1"/>
            <a:r>
              <a:rPr lang="en-US" dirty="0"/>
              <a:t>In other words, that we can use a Clique solution to solve a 3-SAT problem</a:t>
            </a:r>
          </a:p>
          <a:p>
            <a:pPr lvl="2"/>
            <a:r>
              <a:rPr lang="en-US" dirty="0"/>
              <a:t>3-SAT ≤</a:t>
            </a:r>
            <a:r>
              <a:rPr lang="en-US" baseline="-25000" dirty="0"/>
              <a:t>p</a:t>
            </a:r>
            <a:r>
              <a:rPr lang="en-US" dirty="0"/>
              <a:t> Clique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a 3-SAT problem with k clauses, C</a:t>
            </a:r>
            <a:r>
              <a:rPr lang="en-US" baseline="-25000" dirty="0"/>
              <a:t>1</a:t>
            </a:r>
            <a:r>
              <a:rPr lang="en-US" dirty="0"/>
              <a:t> to C</a:t>
            </a:r>
            <a:r>
              <a:rPr lang="en-US" baseline="-25000" dirty="0"/>
              <a:t>k</a:t>
            </a:r>
            <a:r>
              <a:rPr lang="en-US" dirty="0"/>
              <a:t>; each clause C</a:t>
            </a:r>
            <a:r>
              <a:rPr lang="en-US" baseline="-25000" dirty="0"/>
              <a:t>r</a:t>
            </a:r>
            <a:r>
              <a:rPr lang="en-US" dirty="0"/>
              <a:t> (where 1 </a:t>
            </a:r>
            <a:r>
              <a:rPr lang="en-US" dirty="0">
                <a:sym typeface="Symbol"/>
              </a:rPr>
              <a:t> r  k) has literals l</a:t>
            </a:r>
            <a:r>
              <a:rPr lang="en-US" baseline="30000" dirty="0">
                <a:sym typeface="Symbol"/>
              </a:rPr>
              <a:t>r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, l</a:t>
            </a:r>
            <a:r>
              <a:rPr lang="en-US" baseline="30000" dirty="0">
                <a:sym typeface="Symbol"/>
              </a:rPr>
              <a:t>r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, l</a:t>
            </a:r>
            <a:r>
              <a:rPr lang="en-US" baseline="30000" dirty="0">
                <a:sym typeface="Symbol"/>
              </a:rPr>
              <a:t>r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r>
              <a:rPr lang="en-US" dirty="0"/>
              <a:t>We create a graph G as follows:</a:t>
            </a:r>
          </a:p>
          <a:p>
            <a:pPr lvl="1"/>
            <a:r>
              <a:rPr lang="en-US" dirty="0"/>
              <a:t>For each literal, create a vertex</a:t>
            </a:r>
          </a:p>
          <a:p>
            <a:pPr lvl="1"/>
            <a:r>
              <a:rPr lang="en-US" dirty="0"/>
              <a:t>Draw an edge between each vertex and every other vertex that:</a:t>
            </a:r>
          </a:p>
          <a:p>
            <a:pPr lvl="2"/>
            <a:r>
              <a:rPr lang="en-US" dirty="0"/>
              <a:t>Is not in the same clause</a:t>
            </a:r>
          </a:p>
          <a:p>
            <a:pPr lvl="2"/>
            <a:r>
              <a:rPr lang="en-US" dirty="0"/>
              <a:t>Is </a:t>
            </a:r>
            <a:r>
              <a:rPr lang="en-US" i="1" dirty="0"/>
              <a:t>consistent</a:t>
            </a:r>
            <a:r>
              <a:rPr lang="en-US" dirty="0"/>
              <a:t>: i.e., is not the negation of that literal</a:t>
            </a:r>
          </a:p>
          <a:p>
            <a:r>
              <a:rPr lang="en-US" dirty="0"/>
              <a:t>Claim: if the there is a clique of size k in G, then the equation is </a:t>
            </a:r>
            <a:r>
              <a:rPr lang="en-US" dirty="0" err="1"/>
              <a:t>satisfiable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 =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)(x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)(x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438400"/>
            <a:ext cx="9144000" cy="4286977"/>
            <a:chOff x="0" y="2438400"/>
            <a:chExt cx="9144000" cy="4286977"/>
          </a:xfrm>
        </p:grpSpPr>
        <p:pic>
          <p:nvPicPr>
            <p:cNvPr id="5" name="Picture 4" descr="cormen-fig-34-14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2438400"/>
              <a:ext cx="9144000" cy="428697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05200" y="296733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2207" y="29718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  <a:sym typeface="Symbol"/>
                </a:rPr>
                <a:t></a:t>
              </a:r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14938" y="42672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  <a:sym typeface="Symbol"/>
                </a:rPr>
                <a:t></a:t>
              </a:r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9800" y="52386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1800" y="5257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81800" y="42672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Satisfiable</a:t>
            </a:r>
            <a:r>
              <a:rPr lang="en-US" dirty="0"/>
              <a:t>(</a:t>
            </a:r>
            <a:r>
              <a:rPr lang="en-US" dirty="0">
                <a:sym typeface="Symbol"/>
              </a:rPr>
              <a:t>) </a:t>
            </a:r>
            <a:r>
              <a:rPr lang="en-US" dirty="0">
                <a:sym typeface="Wingdings" panose="05000000000000000000" pitchFamily="2" charset="2"/>
              </a:rPr>
              <a:t> Clique(G, 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the equation is </a:t>
            </a:r>
            <a:r>
              <a:rPr lang="en-US" dirty="0" err="1"/>
              <a:t>satisfiable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Then there is at least one true literal in each clause</a:t>
            </a:r>
          </a:p>
          <a:p>
            <a:pPr lvl="1"/>
            <a:r>
              <a:rPr lang="en-US" dirty="0"/>
              <a:t>We pick one such true literal from each clause</a:t>
            </a:r>
          </a:p>
          <a:p>
            <a:pPr lvl="2"/>
            <a:r>
              <a:rPr lang="en-US" dirty="0"/>
              <a:t>They are all connected to each other, since inconsistent nodes are not connected to each other</a:t>
            </a:r>
          </a:p>
          <a:p>
            <a:pPr lvl="2"/>
            <a:r>
              <a:rPr lang="en-US" dirty="0"/>
              <a:t>They form a click of size k</a:t>
            </a:r>
          </a:p>
          <a:p>
            <a:pPr lvl="1"/>
            <a:r>
              <a:rPr lang="en-US" dirty="0"/>
              <a:t>You cannot have a clique of size k+1</a:t>
            </a:r>
          </a:p>
          <a:p>
            <a:pPr lvl="2"/>
            <a:r>
              <a:rPr lang="en-US" dirty="0"/>
              <a:t>Since nodes within a clause are not connected to each other</a:t>
            </a:r>
          </a:p>
          <a:p>
            <a:endParaRPr lang="en-US" dirty="0"/>
          </a:p>
          <a:p>
            <a:r>
              <a:rPr lang="en-US" dirty="0"/>
              <a:t>Thus, if the equation of k clauses is </a:t>
            </a:r>
            <a:r>
              <a:rPr lang="en-US" dirty="0" err="1"/>
              <a:t>satisfiable</a:t>
            </a:r>
            <a:r>
              <a:rPr lang="en-US" dirty="0"/>
              <a:t>, there is a clique of size k in graph 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Clique(G, k)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Satisfiable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>
                <a:sym typeface="Symbol"/>
              </a:rPr>
              <a:t>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G has a clique of size k:</a:t>
            </a:r>
          </a:p>
          <a:p>
            <a:pPr lvl="1"/>
            <a:r>
              <a:rPr lang="en-US" dirty="0"/>
              <a:t>Let the nodes be n1, n2, n3 (each node MUST be in a different ‘clause’</a:t>
            </a:r>
          </a:p>
          <a:p>
            <a:pPr lvl="1"/>
            <a:r>
              <a:rPr lang="en-US" dirty="0"/>
              <a:t>Find the corresponding literals in </a:t>
            </a:r>
            <a:r>
              <a:rPr lang="en-US" dirty="0">
                <a:sym typeface="Symbol"/>
              </a:rPr>
              <a:t></a:t>
            </a:r>
            <a:r>
              <a:rPr lang="en-US" dirty="0"/>
              <a:t> for these nodes</a:t>
            </a:r>
          </a:p>
          <a:p>
            <a:pPr lvl="1"/>
            <a:r>
              <a:rPr lang="en-US" dirty="0"/>
              <a:t>Set them all to true</a:t>
            </a:r>
          </a:p>
          <a:p>
            <a:pPr lvl="1"/>
            <a:r>
              <a:rPr lang="en-US" dirty="0"/>
              <a:t>This assignment satisfies </a:t>
            </a:r>
            <a:r>
              <a:rPr lang="en-US" dirty="0">
                <a:sym typeface="Symbol"/>
              </a:rPr>
              <a:t></a:t>
            </a:r>
          </a:p>
          <a:p>
            <a:pPr lvl="2"/>
            <a:r>
              <a:rPr lang="en-US" dirty="0">
                <a:sym typeface="Symbol"/>
              </a:rPr>
              <a:t>Why? Because they were connected in the graph G meaning they are consistent (they can all be set to true with no conflicts).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Thus, if the equation of k clauses is </a:t>
            </a:r>
            <a:r>
              <a:rPr lang="en-US" i="1" dirty="0"/>
              <a:t>not </a:t>
            </a:r>
            <a:r>
              <a:rPr lang="en-US" dirty="0" err="1"/>
              <a:t>satisfiable</a:t>
            </a:r>
            <a:r>
              <a:rPr lang="en-US" dirty="0"/>
              <a:t>, there is </a:t>
            </a:r>
            <a:r>
              <a:rPr lang="en-US" i="1" dirty="0"/>
              <a:t>not </a:t>
            </a:r>
            <a:r>
              <a:rPr lang="en-US" dirty="0"/>
              <a:t>a clique of size k in graph 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 called Finite State Automata, FSMs, etc.</a:t>
            </a:r>
          </a:p>
        </p:txBody>
      </p:sp>
      <p:pic>
        <p:nvPicPr>
          <p:cNvPr id="7" name="Picture 6" descr="DFA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590800"/>
            <a:ext cx="5973670" cy="3572255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this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notable because it shows a reduction from a formulaic problem to a graph problem</a:t>
            </a:r>
          </a:p>
          <a:p>
            <a:r>
              <a:rPr lang="en-US" dirty="0"/>
              <a:t>And the Cook-Levin theorem translates the graph problem (Clique) back to a formulaic  problem (SAT)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Cover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137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vertex cover</a:t>
            </a:r>
            <a:r>
              <a:rPr lang="en-US" dirty="0"/>
              <a:t> (VC) on a graph G = (V,E) is a subset of vertices S </a:t>
            </a:r>
            <a:r>
              <a:rPr lang="en-US" dirty="0">
                <a:sym typeface="Symbol"/>
              </a:rPr>
              <a:t> V such that every edge in the graph is connected to at least one vertex in S</a:t>
            </a:r>
          </a:p>
          <a:p>
            <a:r>
              <a:rPr lang="en-US" dirty="0">
                <a:sym typeface="Symbol"/>
              </a:rPr>
              <a:t>We typically look for the smallest vertex cover</a:t>
            </a:r>
          </a:p>
          <a:p>
            <a:r>
              <a:rPr lang="en-US" dirty="0">
                <a:sym typeface="Symbol"/>
              </a:rPr>
              <a:t>The smallest vertex cover in the graph to the right is of size 3</a:t>
            </a:r>
          </a:p>
          <a:p>
            <a:pPr lvl="1"/>
            <a:r>
              <a:rPr lang="en-US" dirty="0">
                <a:sym typeface="Symbol"/>
              </a:rPr>
              <a:t>2, 3, 7</a:t>
            </a:r>
          </a:p>
        </p:txBody>
      </p:sp>
      <p:pic>
        <p:nvPicPr>
          <p:cNvPr id="8" name="Picture 2" descr="C:\WINDOWS\Desktop\Oh_type\kleinberg_GIF_01to10\kleinberg_08F01.gif"/>
          <p:cNvPicPr preferRelativeResize="0"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 cstate="print"/>
          <a:srcRect b="29288"/>
          <a:stretch>
            <a:fillRect/>
          </a:stretch>
        </p:blipFill>
        <p:spPr>
          <a:xfrm>
            <a:off x="4632325" y="1915895"/>
            <a:ext cx="4041775" cy="3537385"/>
          </a:xfr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will reduce Clique to VC</a:t>
            </a:r>
          </a:p>
          <a:p>
            <a:r>
              <a:rPr lang="en-US" dirty="0"/>
              <a:t>Decision problem we will prove: given a graph G, is there a vertex cover of size k?</a:t>
            </a:r>
          </a:p>
          <a:p>
            <a:r>
              <a:rPr lang="en-US" dirty="0"/>
              <a:t>VC </a:t>
            </a:r>
            <a:r>
              <a:rPr lang="en-US" dirty="0">
                <a:sym typeface="Symbol"/>
              </a:rPr>
              <a:t>NP: given a set of vertices, we can tell in polynomial time on a DTM if they form a proper VC</a:t>
            </a:r>
          </a:p>
          <a:p>
            <a:pPr lvl="1"/>
            <a:r>
              <a:rPr lang="en-US" dirty="0">
                <a:sym typeface="Symbol"/>
              </a:rPr>
              <a:t>A formal proof will require explaining </a:t>
            </a:r>
            <a:r>
              <a:rPr lang="en-US" i="1" dirty="0">
                <a:sym typeface="Symbol"/>
              </a:rPr>
              <a:t>how</a:t>
            </a:r>
            <a:r>
              <a:rPr lang="en-US" dirty="0">
                <a:sym typeface="Symbol"/>
              </a:rPr>
              <a:t>, which I’ll do verbally</a:t>
            </a:r>
          </a:p>
          <a:p>
            <a:r>
              <a:rPr lang="en-US" dirty="0"/>
              <a:t>VC is NP-hard: done by a reduction</a:t>
            </a:r>
          </a:p>
          <a:p>
            <a:pPr lvl="1"/>
            <a:r>
              <a:rPr lang="en-US" dirty="0"/>
              <a:t>Clique ≤</a:t>
            </a:r>
            <a:r>
              <a:rPr lang="en-US" baseline="-25000" dirty="0"/>
              <a:t>p</a:t>
            </a:r>
            <a:r>
              <a:rPr lang="en-US" dirty="0"/>
              <a:t> VC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graph G, we want to find a clique</a:t>
            </a:r>
          </a:p>
          <a:p>
            <a:r>
              <a:rPr lang="en-US" dirty="0"/>
              <a:t>To do so, we take the </a:t>
            </a:r>
            <a:r>
              <a:rPr lang="en-US" i="1" dirty="0"/>
              <a:t>complement</a:t>
            </a:r>
            <a:r>
              <a:rPr lang="en-US" dirty="0"/>
              <a:t> graph G’</a:t>
            </a:r>
          </a:p>
          <a:p>
            <a:pPr lvl="1"/>
            <a:r>
              <a:rPr lang="en-US" dirty="0"/>
              <a:t>G’ has edges between every pair of nodes that do </a:t>
            </a:r>
            <a:r>
              <a:rPr lang="en-US" i="1" dirty="0"/>
              <a:t>not</a:t>
            </a:r>
            <a:r>
              <a:rPr lang="en-US" dirty="0"/>
              <a:t> have edges between them in G</a:t>
            </a:r>
          </a:p>
          <a:p>
            <a:r>
              <a:rPr lang="en-US" dirty="0"/>
              <a:t>… and we find the vertex cover on G’</a:t>
            </a:r>
          </a:p>
          <a:p>
            <a:endParaRPr lang="en-US" dirty="0"/>
          </a:p>
          <a:p>
            <a:r>
              <a:rPr lang="en-US" dirty="0"/>
              <a:t>Claim: if there is a VC in G’ of size k, then there is a clique in G of size |V|-k</a:t>
            </a:r>
          </a:p>
          <a:p>
            <a:pPr lvl="1"/>
            <a:r>
              <a:rPr lang="en-US" dirty="0"/>
              <a:t>Or if a VC in G’ is of size |V|-k, then there is a clique of size k in G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 is on the left, and the white nodes form a Clique</a:t>
            </a:r>
          </a:p>
          <a:p>
            <a:r>
              <a:rPr lang="en-US" sz="2800" dirty="0"/>
              <a:t>G’ is on the right, and the white nodes form a VC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3476759"/>
            <a:ext cx="9144000" cy="2695441"/>
            <a:chOff x="0" y="3476759"/>
            <a:chExt cx="9144000" cy="2695441"/>
          </a:xfrm>
        </p:grpSpPr>
        <p:pic>
          <p:nvPicPr>
            <p:cNvPr id="5" name="Picture 4" descr="cormen-fig-34-15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491945"/>
              <a:ext cx="9144000" cy="268025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4527" y="4619759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z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47662" y="462953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24600" y="34860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48600" y="3476759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v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43262" y="5744097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67262" y="5734766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z</a:t>
              </a:r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Clique(G, k) </a:t>
            </a:r>
            <a:r>
              <a:rPr lang="en-US" dirty="0">
                <a:sym typeface="Wingdings" pitchFamily="2" charset="2"/>
              </a:rPr>
              <a:t> VC(G’, |V|-k)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G has a clique C </a:t>
            </a:r>
            <a:r>
              <a:rPr lang="en-US" dirty="0">
                <a:sym typeface="Symbol"/>
              </a:rPr>
              <a:t> V with |C| = k</a:t>
            </a:r>
          </a:p>
          <a:p>
            <a:r>
              <a:rPr lang="en-US" dirty="0">
                <a:sym typeface="Symbol"/>
              </a:rPr>
              <a:t>The claim is that V-C is a VC in G’</a:t>
            </a:r>
          </a:p>
          <a:p>
            <a:pPr lvl="1"/>
            <a:r>
              <a:rPr lang="en-US" dirty="0">
                <a:sym typeface="Symbol"/>
              </a:rPr>
              <a:t>Let (</a:t>
            </a:r>
            <a:r>
              <a:rPr lang="en-US" dirty="0" err="1">
                <a:sym typeface="Symbol"/>
              </a:rPr>
              <a:t>u,v</a:t>
            </a:r>
            <a:r>
              <a:rPr lang="en-US" dirty="0">
                <a:sym typeface="Symbol"/>
              </a:rPr>
              <a:t>) be any edge in E’</a:t>
            </a:r>
          </a:p>
          <a:p>
            <a:pPr lvl="1"/>
            <a:r>
              <a:rPr lang="en-US" dirty="0">
                <a:sym typeface="Symbol"/>
              </a:rPr>
              <a:t>Thus, (</a:t>
            </a:r>
            <a:r>
              <a:rPr lang="en-US" dirty="0" err="1">
                <a:sym typeface="Symbol"/>
              </a:rPr>
              <a:t>u,v</a:t>
            </a:r>
            <a:r>
              <a:rPr lang="en-US" dirty="0">
                <a:sym typeface="Symbol"/>
              </a:rPr>
              <a:t>) E, since E’ is the complement of E</a:t>
            </a:r>
          </a:p>
          <a:p>
            <a:pPr lvl="1"/>
            <a:r>
              <a:rPr lang="en-US" dirty="0">
                <a:sym typeface="Symbol"/>
              </a:rPr>
              <a:t>Then at least one of u or v does not belong to C (since C is a clique)</a:t>
            </a:r>
          </a:p>
          <a:p>
            <a:pPr lvl="1"/>
            <a:r>
              <a:rPr lang="en-US" dirty="0">
                <a:sym typeface="Symbol"/>
              </a:rPr>
              <a:t>And thus at least one of u or v is in V-C (the VC)</a:t>
            </a:r>
          </a:p>
          <a:p>
            <a:pPr lvl="2"/>
            <a:r>
              <a:rPr lang="en-US" dirty="0">
                <a:sym typeface="Symbol"/>
              </a:rPr>
              <a:t>So the edge (</a:t>
            </a:r>
            <a:r>
              <a:rPr lang="en-US" dirty="0" err="1">
                <a:sym typeface="Symbol"/>
              </a:rPr>
              <a:t>u,v</a:t>
            </a:r>
            <a:r>
              <a:rPr lang="en-US" dirty="0">
                <a:sym typeface="Symbol"/>
              </a:rPr>
              <a:t>) is covered by the VC</a:t>
            </a:r>
          </a:p>
          <a:p>
            <a:pPr lvl="1"/>
            <a:r>
              <a:rPr lang="en-US" dirty="0">
                <a:sym typeface="Symbol"/>
              </a:rPr>
              <a:t>This is true for all edges in E’</a:t>
            </a:r>
          </a:p>
          <a:p>
            <a:pPr lvl="1"/>
            <a:r>
              <a:rPr lang="en-US" dirty="0">
                <a:sym typeface="Symbol"/>
              </a:rPr>
              <a:t>Thus, V-C has size |V|-k, and forms a VC of G’</a:t>
            </a:r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VC(G’, k)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Clique(G, |V|-k)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Conversely, suppose that G’ has a VC Cover </a:t>
            </a:r>
            <a:r>
              <a:rPr lang="en-US" dirty="0">
                <a:sym typeface="Symbol"/>
              </a:rPr>
              <a:t> V with |Cover| = 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Then G has a clique of V-Cover, of size </a:t>
            </a:r>
            <a:r>
              <a:rPr lang="en-US" dirty="0">
                <a:sym typeface="Symbol"/>
              </a:rPr>
              <a:t>|V|-k</a:t>
            </a:r>
          </a:p>
          <a:p>
            <a:pPr lvl="1"/>
            <a:r>
              <a:rPr lang="en-US" dirty="0">
                <a:sym typeface="Symbol"/>
              </a:rPr>
              <a:t>Same basic argument.</a:t>
            </a:r>
          </a:p>
          <a:p>
            <a:pPr lvl="1"/>
            <a:r>
              <a:rPr lang="en-US" dirty="0">
                <a:sym typeface="Symbol"/>
              </a:rPr>
              <a:t>Examine the complement of Cover (call it Cover’)</a:t>
            </a:r>
          </a:p>
          <a:p>
            <a:pPr lvl="1"/>
            <a:r>
              <a:rPr lang="en-US" dirty="0">
                <a:sym typeface="Symbol"/>
              </a:rPr>
              <a:t>No hypothetical edge </a:t>
            </a:r>
            <a:r>
              <a:rPr lang="en-US" i="1" dirty="0">
                <a:sym typeface="Symbol"/>
              </a:rPr>
              <a:t>e</a:t>
            </a:r>
            <a:r>
              <a:rPr lang="en-US" dirty="0">
                <a:sym typeface="Symbol"/>
              </a:rPr>
              <a:t> between two nodes in Cover’ exists in G’ because then the original Cover wouldn’t be a valid VC</a:t>
            </a:r>
          </a:p>
          <a:p>
            <a:pPr lvl="1"/>
            <a:r>
              <a:rPr lang="en-US" dirty="0">
                <a:sym typeface="Symbol"/>
              </a:rPr>
              <a:t>Thus, the complement of E’ (which is just E) contains ALL of the edges between all pairs of nodes in Cover’</a:t>
            </a:r>
          </a:p>
          <a:p>
            <a:pPr lvl="1"/>
            <a:r>
              <a:rPr lang="en-US" dirty="0">
                <a:sym typeface="Symbol"/>
              </a:rPr>
              <a:t>Thus Cover’ is a clique</a:t>
            </a:r>
          </a:p>
          <a:p>
            <a:pPr lvl="1"/>
            <a:r>
              <a:rPr lang="en-US" dirty="0">
                <a:sym typeface="Symbol"/>
              </a:rPr>
              <a:t>|Cover’| = |V| - |Cover| = |V| - k</a:t>
            </a: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Reductions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reductions!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99</a:t>
            </a:fld>
            <a:endParaRPr lang="en-US"/>
          </a:p>
        </p:txBody>
      </p:sp>
      <p:pic>
        <p:nvPicPr>
          <p:cNvPr id="7" name="Content Placeholder 6" descr="cormen-fig-34-1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10160"/>
            <a:ext cx="4041775" cy="3955204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algn="just"/>
            <a:r>
              <a:rPr lang="en-US" dirty="0"/>
              <a:t>In 1972, Richard Karp showed a number of problems were NP-complete</a:t>
            </a:r>
          </a:p>
          <a:p>
            <a:pPr algn="just"/>
            <a:r>
              <a:rPr lang="en-US" dirty="0"/>
              <a:t>The problems were known to be “hard”, but how “hard” was not really quantified until then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06-graphs</Template>
  <TotalTime>2967</TotalTime>
  <Words>7427</Words>
  <Application>Microsoft Office PowerPoint</Application>
  <PresentationFormat>On-screen Show (4:3)</PresentationFormat>
  <Paragraphs>1178</Paragraphs>
  <Slides>122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33" baseType="lpstr">
      <vt:lpstr>Arial</vt:lpstr>
      <vt:lpstr>Bookman Old Style</vt:lpstr>
      <vt:lpstr>Calibri</vt:lpstr>
      <vt:lpstr>Courier New</vt:lpstr>
      <vt:lpstr>Gill Sans MT</vt:lpstr>
      <vt:lpstr>Symbol</vt:lpstr>
      <vt:lpstr>Times</vt:lpstr>
      <vt:lpstr>Times New Roman</vt:lpstr>
      <vt:lpstr>Wingdings</vt:lpstr>
      <vt:lpstr>Wingdings 3</vt:lpstr>
      <vt:lpstr>Origin</vt:lpstr>
      <vt:lpstr>NP</vt:lpstr>
      <vt:lpstr>Background: Reductions</vt:lpstr>
      <vt:lpstr>Reductions</vt:lpstr>
      <vt:lpstr>Independent Set</vt:lpstr>
      <vt:lpstr>Vertex Cover</vt:lpstr>
      <vt:lpstr>Problem equivalence</vt:lpstr>
      <vt:lpstr>Non-bi-directional reductions</vt:lpstr>
      <vt:lpstr>Background: Finite State Machines</vt:lpstr>
      <vt:lpstr>Finite state machines</vt:lpstr>
      <vt:lpstr>FSMs</vt:lpstr>
      <vt:lpstr>Final (accepting) states</vt:lpstr>
      <vt:lpstr>FSM to accept UVa userids</vt:lpstr>
      <vt:lpstr>Deterministic &amp; Non-deterministic FSMs</vt:lpstr>
      <vt:lpstr>NFA to accept UVa userids</vt:lpstr>
      <vt:lpstr>Converting NFAs to DFAs</vt:lpstr>
      <vt:lpstr>Background: Turing Machines</vt:lpstr>
      <vt:lpstr>Turing machine</vt:lpstr>
      <vt:lpstr>Turing machine</vt:lpstr>
      <vt:lpstr>The transition function</vt:lpstr>
      <vt:lpstr>Turing machine example</vt:lpstr>
      <vt:lpstr>Turing machine example</vt:lpstr>
      <vt:lpstr>Non-deterministic TMs</vt:lpstr>
      <vt:lpstr>Abbreviations</vt:lpstr>
      <vt:lpstr>Problem Types</vt:lpstr>
      <vt:lpstr>Problem types</vt:lpstr>
      <vt:lpstr>Problems we’ve seen</vt:lpstr>
      <vt:lpstr>Complexity classes and problem types</vt:lpstr>
      <vt:lpstr>Equivalent terms</vt:lpstr>
      <vt:lpstr>Equivalent terms</vt:lpstr>
      <vt:lpstr>Complexity Classes</vt:lpstr>
      <vt:lpstr>Polynomial algorithms</vt:lpstr>
      <vt:lpstr>Exponential algorithms</vt:lpstr>
      <vt:lpstr>NP</vt:lpstr>
      <vt:lpstr>P  NP</vt:lpstr>
      <vt:lpstr>Is P  NP or is P = NP?</vt:lpstr>
      <vt:lpstr>The problems in NP</vt:lpstr>
      <vt:lpstr>NP-hard</vt:lpstr>
      <vt:lpstr>NP-completeness</vt:lpstr>
      <vt:lpstr>Diagram</vt:lpstr>
      <vt:lpstr>Proving NP-completeness</vt:lpstr>
      <vt:lpstr>Does P = NP?</vt:lpstr>
      <vt:lpstr>Proving something is NP-complete</vt:lpstr>
      <vt:lpstr>Satisfiability</vt:lpstr>
      <vt:lpstr>Satisfiability</vt:lpstr>
      <vt:lpstr>Satisfiability variants</vt:lpstr>
      <vt:lpstr>Circuit satisfiability example</vt:lpstr>
      <vt:lpstr>Circuit satisfiability example</vt:lpstr>
      <vt:lpstr>Solutions</vt:lpstr>
      <vt:lpstr>Satisfiability</vt:lpstr>
      <vt:lpstr>The Cook-Levin Theorem</vt:lpstr>
      <vt:lpstr>The Cook-Levin Theorem</vt:lpstr>
      <vt:lpstr>Cook-Levin Theorem Proof</vt:lpstr>
      <vt:lpstr>SAT  NP</vt:lpstr>
      <vt:lpstr>XNP X≤pSAT</vt:lpstr>
      <vt:lpstr>Variables</vt:lpstr>
      <vt:lpstr>Create a conjunction ‘B’ of…</vt:lpstr>
      <vt:lpstr>Final part of the proof</vt:lpstr>
      <vt:lpstr>Cook-Levin proof example</vt:lpstr>
      <vt:lpstr>Cook-Levin proof example</vt:lpstr>
      <vt:lpstr>The state of the TM, part 1</vt:lpstr>
      <vt:lpstr>The state of the TM, part 2</vt:lpstr>
      <vt:lpstr>Create a conjunction ‘B’ of…</vt:lpstr>
      <vt:lpstr>End conjunction</vt:lpstr>
      <vt:lpstr>How to prove problem X is NP-complete</vt:lpstr>
      <vt:lpstr>P = NP?</vt:lpstr>
      <vt:lpstr>Does P = NP?</vt:lpstr>
      <vt:lpstr>What if P does equal NP?</vt:lpstr>
      <vt:lpstr>Funny:</vt:lpstr>
      <vt:lpstr>Why we believe that P  NP</vt:lpstr>
      <vt:lpstr>Earn a million dollars!</vt:lpstr>
      <vt:lpstr>3-SAT</vt:lpstr>
      <vt:lpstr>Circuit-SAT versus SAT</vt:lpstr>
      <vt:lpstr>3-SAT</vt:lpstr>
      <vt:lpstr>Showing 3-SAT is NP-complete</vt:lpstr>
      <vt:lpstr>Converting SAT to 3-SAT, step 1</vt:lpstr>
      <vt:lpstr>Converting SAT to 3-SAT, step 2</vt:lpstr>
      <vt:lpstr>Converting SAT to 3-SAT, step 3</vt:lpstr>
      <vt:lpstr>Converting SAT to 3-SAT, step 4</vt:lpstr>
      <vt:lpstr>Converting SAT to 3-SAT, step 5</vt:lpstr>
      <vt:lpstr>Converting SAT to 3-SAT, step 6</vt:lpstr>
      <vt:lpstr>We’re done!</vt:lpstr>
      <vt:lpstr>Cliques</vt:lpstr>
      <vt:lpstr>Clique</vt:lpstr>
      <vt:lpstr>Clique</vt:lpstr>
      <vt:lpstr>Proving Clique is NP-complete</vt:lpstr>
      <vt:lpstr>The reduction</vt:lpstr>
      <vt:lpstr>Reduction example</vt:lpstr>
      <vt:lpstr>Satisfiable()  Clique(G, k)</vt:lpstr>
      <vt:lpstr>Clique(G, k)  Satisfiable()</vt:lpstr>
      <vt:lpstr>Notes about this proof</vt:lpstr>
      <vt:lpstr>Vertex Cover</vt:lpstr>
      <vt:lpstr>Vertex Cover</vt:lpstr>
      <vt:lpstr>Vertex Cover</vt:lpstr>
      <vt:lpstr>Reduction</vt:lpstr>
      <vt:lpstr>Reduction example</vt:lpstr>
      <vt:lpstr>Clique(G, k)  VC(G’, |V|-k)</vt:lpstr>
      <vt:lpstr>VC(G’, k)  Clique(G, |V|-k) </vt:lpstr>
      <vt:lpstr>More Reductions</vt:lpstr>
      <vt:lpstr>More reductions!</vt:lpstr>
      <vt:lpstr>Trying to prove X P is NP-complete</vt:lpstr>
      <vt:lpstr>NP-complete proofs we won’t see</vt:lpstr>
      <vt:lpstr>3-Coloring</vt:lpstr>
      <vt:lpstr>3-Coloring</vt:lpstr>
      <vt:lpstr>Reducing 3-SAT to 3-coloring</vt:lpstr>
      <vt:lpstr>Reducing 3-SAT to 3-coloring</vt:lpstr>
      <vt:lpstr>(VERY informal) proof of reduction</vt:lpstr>
      <vt:lpstr>CS 2150 lecture planning</vt:lpstr>
      <vt:lpstr>Lecture planning example</vt:lpstr>
      <vt:lpstr>Prove that Lecture Planning is NP-complete</vt:lpstr>
      <vt:lpstr>Co-NP</vt:lpstr>
      <vt:lpstr>Algorithmic Complement</vt:lpstr>
      <vt:lpstr>co-NP</vt:lpstr>
      <vt:lpstr>co-NP examples</vt:lpstr>
      <vt:lpstr>co-NP</vt:lpstr>
      <vt:lpstr>P is closed under complement</vt:lpstr>
      <vt:lpstr>Does NP = co-NP?</vt:lpstr>
      <vt:lpstr>Are there problems in both NP and Co-CP?</vt:lpstr>
      <vt:lpstr>NP and co-NP</vt:lpstr>
      <vt:lpstr>Complexity class diagram</vt:lpstr>
      <vt:lpstr>A couple complexity classes we won’t see:</vt:lpstr>
      <vt:lpstr>A couple complexity classes we won’t see:</vt:lpstr>
      <vt:lpstr>Last two (I swear):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Maya Kumazawa</cp:lastModifiedBy>
  <cp:revision>208</cp:revision>
  <dcterms:created xsi:type="dcterms:W3CDTF">2010-10-31T22:39:05Z</dcterms:created>
  <dcterms:modified xsi:type="dcterms:W3CDTF">2016-11-15T14:18:20Z</dcterms:modified>
</cp:coreProperties>
</file>