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62" r:id="rId4"/>
    <p:sldId id="263" r:id="rId5"/>
    <p:sldId id="264" r:id="rId6"/>
    <p:sldId id="265" r:id="rId7"/>
    <p:sldId id="346" r:id="rId8"/>
    <p:sldId id="266" r:id="rId9"/>
    <p:sldId id="341" r:id="rId10"/>
    <p:sldId id="267" r:id="rId11"/>
    <p:sldId id="342" r:id="rId12"/>
    <p:sldId id="343" r:id="rId13"/>
    <p:sldId id="347" r:id="rId14"/>
    <p:sldId id="344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45" r:id="rId25"/>
    <p:sldId id="278" r:id="rId26"/>
    <p:sldId id="26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B370B0-3EF4-47D1-AD5D-86E4C86DA2DF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316BFC-F19A-43AA-AEE7-BBD2414A8F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6061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0748F0-D8B0-4D4F-B5A6-FEDBB6D61879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732ACC-9D54-4314-B17B-8C8D32204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641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1EBAA-582F-4282-93EE-6753869161DF}" type="slidenum">
              <a:rPr lang="en-GB"/>
              <a:pPr/>
              <a:t>38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5571"/>
            <a:ext cx="5364480" cy="4040505"/>
          </a:xfrm>
          <a:noFill/>
          <a:ln/>
        </p:spPr>
        <p:txBody>
          <a:bodyPr lIns="95641" tIns="46981" rIns="95641" bIns="46981"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xmlns="" val="15187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9D343-BD19-423F-A64E-03FD813D811C}" type="slidenum">
              <a:rPr lang="en-GB"/>
              <a:pPr/>
              <a:t>39</a:t>
            </a:fld>
            <a:endParaRPr lang="en-GB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5571"/>
            <a:ext cx="5364480" cy="4040505"/>
          </a:xfrm>
          <a:noFill/>
          <a:ln/>
        </p:spPr>
        <p:txBody>
          <a:bodyPr lIns="95641" tIns="46981" rIns="95641" bIns="46981"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xmlns="" val="195743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6847A14-8FBE-4FD3-A03D-066AAB2177D5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9C4-21CF-4636-A8AA-34C0C370B2A6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B2E4-1B62-40F9-A777-91EE1CFB5B44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8B-0F49-4969-B20D-E661416E922B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59AEA0-A412-41A0-8C97-8E95B57637DF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8B78-4CF7-438A-9023-B2574A9C088D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7586-E77B-44B4-815C-10792B9C85D6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204-4C39-4882-A1B4-E93544B8A239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D59-8843-4870-91CB-36886A609B78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DE5-AB82-49C4-8FCC-A946DDF9D1B9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8B5C-1D10-438B-82FB-CD2F58F1E760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FB0478-8CF8-4D64-9B2C-C3580024770D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4102: Algorithms</a:t>
            </a:r>
          </a:p>
          <a:p>
            <a:r>
              <a:rPr lang="en-US" dirty="0" smtClean="0"/>
              <a:t>Spring 2014</a:t>
            </a:r>
          </a:p>
          <a:p>
            <a:r>
              <a:rPr lang="en-US" dirty="0" smtClean="0"/>
              <a:t>Mark Floryan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Navigation Meshes | </a:t>
            </a:r>
            <a:br>
              <a:rPr lang="en-US" dirty="0" smtClean="0"/>
            </a:br>
            <a:r>
              <a:rPr lang="en-US" dirty="0" smtClean="0"/>
              <a:t>Characteristics of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2017713"/>
            <a:ext cx="5410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Combination of grids and waypoint graphs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Every node of a navigation mesh represents a convex polygon (or area)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As opposed to a single position in a waypoint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Advantage of convex polygon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Any two points inside can be connected without crossing an edge of the polygon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Navigation mesh can be thought of as a </a:t>
            </a:r>
            <a:r>
              <a:rPr lang="en-US" sz="2400" dirty="0" err="1" smtClean="0"/>
              <a:t>walkable</a:t>
            </a:r>
            <a:r>
              <a:rPr lang="en-US" sz="2400" dirty="0" smtClean="0"/>
              <a:t> surface </a:t>
            </a:r>
          </a:p>
        </p:txBody>
      </p:sp>
      <p:sp>
        <p:nvSpPr>
          <p:cNvPr id="9220" name="Content Placeholder 6"/>
          <p:cNvSpPr>
            <a:spLocks noGrp="1"/>
          </p:cNvSpPr>
          <p:nvPr>
            <p:ph sz="half" idx="2"/>
          </p:nvPr>
        </p:nvSpPr>
        <p:spPr>
          <a:xfrm>
            <a:off x="5562600" y="2017713"/>
            <a:ext cx="3392488" cy="4114800"/>
          </a:xfrm>
        </p:spPr>
        <p:txBody>
          <a:bodyPr/>
          <a:lstStyle/>
          <a:p>
            <a:pPr eaLnBrk="1" hangingPunct="1"/>
            <a:r>
              <a:rPr lang="en-US" b="1" dirty="0" smtClean="0"/>
              <a:t>Complete</a:t>
            </a:r>
            <a:r>
              <a:rPr lang="en-US" dirty="0" smtClean="0"/>
              <a:t> representation of the level</a:t>
            </a:r>
          </a:p>
          <a:p>
            <a:pPr eaLnBrk="1" hangingPunct="1"/>
            <a:r>
              <a:rPr lang="en-US" dirty="0" smtClean="0"/>
              <a:t>Ties </a:t>
            </a:r>
            <a:r>
              <a:rPr lang="en-US" dirty="0" err="1" smtClean="0"/>
              <a:t>pathfinding</a:t>
            </a:r>
            <a:r>
              <a:rPr lang="en-US" dirty="0" smtClean="0"/>
              <a:t> and collision detection together</a:t>
            </a:r>
          </a:p>
          <a:p>
            <a:pPr eaLnBrk="1" hangingPunct="1"/>
            <a:r>
              <a:rPr lang="en-US" dirty="0" smtClean="0"/>
              <a:t>Can easily be used for 2D and 3D games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B8AE7-3A82-4FBC-83AA-C3A5FAA553B9}" type="slidenum">
              <a:rPr lang="en-US"/>
              <a:pPr/>
              <a:t>10</a:t>
            </a:fld>
            <a:endParaRPr lang="en-US"/>
          </a:p>
        </p:txBody>
      </p:sp>
      <p:pic>
        <p:nvPicPr>
          <p:cNvPr id="9222" name="Picture 5" descr="Figure03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Navigation Meshes | </a:t>
            </a:r>
            <a:br>
              <a:rPr lang="en-US" dirty="0" smtClean="0"/>
            </a:br>
            <a:r>
              <a:rPr lang="en-US" dirty="0" smtClean="0"/>
              <a:t>Characteristics of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B8AE7-3A82-4FBC-83AA-C3A5FAA553B9}" type="slidenum">
              <a:rPr lang="en-US"/>
              <a:pPr/>
              <a:t>11</a:t>
            </a:fld>
            <a:endParaRPr lang="en-US"/>
          </a:p>
        </p:txBody>
      </p:sp>
      <p:pic>
        <p:nvPicPr>
          <p:cNvPr id="9222" name="Picture 5" descr="Figure03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4" name="Picture 2" descr="Photobuck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724024"/>
            <a:ext cx="5834173" cy="4371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Another Comparison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B8AE7-3A82-4FBC-83AA-C3A5FAA553B9}" type="slidenum">
              <a:rPr lang="en-US"/>
              <a:pPr/>
              <a:t>12</a:t>
            </a:fld>
            <a:endParaRPr lang="en-US"/>
          </a:p>
        </p:txBody>
      </p:sp>
      <p:pic>
        <p:nvPicPr>
          <p:cNvPr id="9222" name="Picture 5" descr="Figure03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2" name="Picture 6" descr="Photobuck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4194898" cy="3352800"/>
          </a:xfrm>
          <a:prstGeom prst="rect">
            <a:avLst/>
          </a:prstGeom>
          <a:noFill/>
        </p:spPr>
      </p:pic>
      <p:pic>
        <p:nvPicPr>
          <p:cNvPr id="106504" name="Picture 8" descr="Photobucke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200400"/>
            <a:ext cx="4266403" cy="340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Another Example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B8AE7-3A82-4FBC-83AA-C3A5FAA553B9}" type="slidenum">
              <a:rPr lang="en-US"/>
              <a:pPr/>
              <a:t>13</a:t>
            </a:fld>
            <a:endParaRPr lang="en-US"/>
          </a:p>
        </p:txBody>
      </p:sp>
      <p:pic>
        <p:nvPicPr>
          <p:cNvPr id="9222" name="Picture 5" descr="Figure03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 descr="http://lh6.ggpht.com/D7Dq96SlFiMO0nhJPDtzU6vA59geSbIlW-RvGP0TVFQJ6RWOITBS-kUScLN5XYwxQDTZiXIi1YfJpWwdmeZSm1k56ozPDjmWOEER=s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144" y="1752600"/>
            <a:ext cx="7122256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Path Smoothing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B8AE7-3A82-4FBC-83AA-C3A5FAA553B9}" type="slidenum">
              <a:rPr lang="en-US"/>
              <a:pPr/>
              <a:t>14</a:t>
            </a:fld>
            <a:endParaRPr lang="en-US"/>
          </a:p>
        </p:txBody>
      </p:sp>
      <p:pic>
        <p:nvPicPr>
          <p:cNvPr id="9222" name="Picture 5" descr="Figure03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2" name="Picture 2" descr="http://theory.stanford.edu/%7Eamitp/GameProgramming/polygon-navmesh-ed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9274" y="2133600"/>
            <a:ext cx="4082326" cy="3505200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6552" y="1310640"/>
            <a:ext cx="4041648" cy="4937760"/>
          </a:xfrm>
        </p:spPr>
        <p:txBody>
          <a:bodyPr/>
          <a:lstStyle/>
          <a:p>
            <a:r>
              <a:rPr lang="en-US" dirty="0" smtClean="0"/>
              <a:t>Use more points within each mesh</a:t>
            </a:r>
          </a:p>
          <a:p>
            <a:endParaRPr lang="en-US" dirty="0" smtClean="0"/>
          </a:p>
          <a:p>
            <a:r>
              <a:rPr lang="en-US" dirty="0" smtClean="0"/>
              <a:t>Smooth the path out</a:t>
            </a:r>
          </a:p>
          <a:p>
            <a:pPr lvl="1"/>
            <a:r>
              <a:rPr lang="en-US" dirty="0" smtClean="0"/>
              <a:t>For each point on path, see if you can travel straight to point i+2, if so remove i+1 point.</a:t>
            </a:r>
          </a:p>
          <a:p>
            <a:pPr lvl="1"/>
            <a:r>
              <a:rPr lang="en-US" dirty="0" smtClean="0"/>
              <a:t>Continue until you cannot optimize further.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Searching for a Path | Criteria for Evaluating Pathfinding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2017713"/>
            <a:ext cx="4840288" cy="41148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400" dirty="0" smtClean="0"/>
              <a:t>A path is a list of cells, points, or nodes that an agent must traverse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i="1" dirty="0" err="1" smtClean="0"/>
              <a:t>pathfinding</a:t>
            </a:r>
            <a:r>
              <a:rPr lang="en-US" sz="2400" b="1" i="1" dirty="0" smtClean="0"/>
              <a:t> algorithm </a:t>
            </a:r>
            <a:r>
              <a:rPr lang="en-US" sz="2400" dirty="0" smtClean="0"/>
              <a:t>finds a path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2000" dirty="0" smtClean="0"/>
              <a:t>From a start position to a goal position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400" dirty="0" smtClean="0"/>
              <a:t>The following </a:t>
            </a:r>
            <a:r>
              <a:rPr lang="en-US" sz="2400" dirty="0" err="1" smtClean="0"/>
              <a:t>pathfinding</a:t>
            </a:r>
            <a:r>
              <a:rPr lang="en-US" sz="2400" dirty="0" smtClean="0"/>
              <a:t> algorithms can be used on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2000" dirty="0" smtClean="0"/>
              <a:t>Grids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2000" dirty="0" smtClean="0"/>
              <a:t>Waypoint graphs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2000" dirty="0" smtClean="0"/>
              <a:t>Navigation meshes</a:t>
            </a:r>
          </a:p>
        </p:txBody>
      </p:sp>
      <p:sp>
        <p:nvSpPr>
          <p:cNvPr id="10244" name="Content Placeholder 6"/>
          <p:cNvSpPr>
            <a:spLocks noGrp="1"/>
          </p:cNvSpPr>
          <p:nvPr>
            <p:ph sz="half" idx="2"/>
          </p:nvPr>
        </p:nvSpPr>
        <p:spPr>
          <a:xfrm>
            <a:off x="5423154" y="1676400"/>
            <a:ext cx="3568446" cy="4477512"/>
          </a:xfrm>
        </p:spPr>
        <p:txBody>
          <a:bodyPr/>
          <a:lstStyle/>
          <a:p>
            <a:pPr algn="l" eaLnBrk="1" hangingPunct="1"/>
            <a:r>
              <a:rPr lang="en-US" dirty="0" smtClean="0"/>
              <a:t>Quality of final path</a:t>
            </a:r>
          </a:p>
          <a:p>
            <a:pPr algn="l" eaLnBrk="1" hangingPunct="1"/>
            <a:r>
              <a:rPr lang="en-US" dirty="0" smtClean="0"/>
              <a:t>Resource consumption during search</a:t>
            </a:r>
          </a:p>
          <a:p>
            <a:pPr lvl="1" algn="l" eaLnBrk="1" hangingPunct="1"/>
            <a:r>
              <a:rPr lang="en-US" dirty="0" smtClean="0"/>
              <a:t>CPU and memory</a:t>
            </a:r>
          </a:p>
          <a:p>
            <a:pPr algn="l" eaLnBrk="1" hangingPunct="1"/>
            <a:r>
              <a:rPr lang="en-US" dirty="0" smtClean="0"/>
              <a:t>Whether it is a </a:t>
            </a:r>
            <a:r>
              <a:rPr lang="en-US" b="1" i="1" dirty="0" smtClean="0"/>
              <a:t>complete </a:t>
            </a:r>
            <a:r>
              <a:rPr lang="en-US" dirty="0" smtClean="0"/>
              <a:t>algorithm</a:t>
            </a:r>
          </a:p>
          <a:p>
            <a:pPr lvl="1" algn="l" eaLnBrk="1" hangingPunct="1"/>
            <a:r>
              <a:rPr lang="en-US" dirty="0" smtClean="0"/>
              <a:t>A </a:t>
            </a:r>
            <a:r>
              <a:rPr lang="en-US" b="1" i="1" dirty="0" smtClean="0"/>
              <a:t>complete</a:t>
            </a:r>
            <a:r>
              <a:rPr lang="en-US" dirty="0" smtClean="0"/>
              <a:t> algorithm guarantees to find a path if one exists</a:t>
            </a:r>
          </a:p>
          <a:p>
            <a:pPr algn="l" eaLnBrk="1" hangingPunct="1"/>
            <a:endParaRPr lang="en-US" dirty="0" smtClean="0"/>
          </a:p>
          <a:p>
            <a:pPr algn="l" eaLnBrk="1" hangingPunct="1"/>
            <a:endParaRPr lang="en-US" dirty="0" smtClean="0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0317FC-EB19-49B4-A6B1-31C505F6E2FB}" type="slidenum">
              <a:rPr lang="en-US"/>
              <a:pPr/>
              <a:t>15</a:t>
            </a:fld>
            <a:endParaRPr lang="en-US"/>
          </a:p>
        </p:txBody>
      </p:sp>
      <p:pic>
        <p:nvPicPr>
          <p:cNvPr id="10246" name="Picture 5" descr="Tree-Lined-Path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048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Trace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4459288" cy="4114800"/>
          </a:xfrm>
        </p:spPr>
        <p:txBody>
          <a:bodyPr/>
          <a:lstStyle/>
          <a:p>
            <a:pPr eaLnBrk="1" hangingPunct="1"/>
            <a:r>
              <a:rPr lang="en-US" smtClean="0"/>
              <a:t>Simple algorithm</a:t>
            </a:r>
          </a:p>
          <a:p>
            <a:pPr lvl="1" eaLnBrk="1" hangingPunct="1"/>
            <a:r>
              <a:rPr lang="en-US" smtClean="0"/>
              <a:t>Agent moves towards goal</a:t>
            </a:r>
          </a:p>
          <a:p>
            <a:pPr lvl="1" eaLnBrk="1" hangingPunct="1"/>
            <a:r>
              <a:rPr lang="en-US" smtClean="0"/>
              <a:t>If goal reached, then done</a:t>
            </a:r>
          </a:p>
          <a:p>
            <a:pPr lvl="1" eaLnBrk="1" hangingPunct="1"/>
            <a:r>
              <a:rPr lang="en-US" smtClean="0"/>
              <a:t>If obstacle</a:t>
            </a:r>
          </a:p>
          <a:p>
            <a:pPr lvl="2" eaLnBrk="1" hangingPunct="1"/>
            <a:r>
              <a:rPr lang="en-US" smtClean="0"/>
              <a:t>Trace around the obstacle clockwise or counter-clockwise (pick randomly) until free path towards goal</a:t>
            </a:r>
          </a:p>
          <a:p>
            <a:pPr lvl="1" eaLnBrk="1" hangingPunct="1"/>
            <a:r>
              <a:rPr lang="en-US" smtClean="0"/>
              <a:t>Repeat procedure until goal reached </a:t>
            </a:r>
          </a:p>
        </p:txBody>
      </p:sp>
      <p:sp>
        <p:nvSpPr>
          <p:cNvPr id="11268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How will Random Trace do on the following maps?</a:t>
            </a:r>
          </a:p>
          <a:p>
            <a:pPr lvl="4" eaLnBrk="1" hangingPunct="1"/>
            <a:endParaRPr lang="en-US" sz="1600" smtClean="0"/>
          </a:p>
          <a:p>
            <a:pPr eaLnBrk="1" hangingPunct="1"/>
            <a:r>
              <a:rPr lang="en-US" sz="2400" smtClean="0"/>
              <a:t>Not a </a:t>
            </a:r>
            <a:r>
              <a:rPr lang="en-US" sz="2400" b="1" i="1" smtClean="0"/>
              <a:t>complete </a:t>
            </a:r>
            <a:r>
              <a:rPr lang="en-US" sz="2400" smtClean="0"/>
              <a:t>algorithm</a:t>
            </a:r>
          </a:p>
          <a:p>
            <a:pPr eaLnBrk="1" hangingPunct="1"/>
            <a:r>
              <a:rPr lang="en-US" sz="2400" smtClean="0"/>
              <a:t>Found paths are unlikely to be optimal</a:t>
            </a:r>
          </a:p>
          <a:p>
            <a:pPr eaLnBrk="1" hangingPunct="1"/>
            <a:r>
              <a:rPr lang="en-US" sz="2400" smtClean="0"/>
              <a:t>Consumes very little memory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A99BD-1267-47BF-9B38-DF5EEA1812AF}" type="slidenum">
              <a:rPr lang="en-US"/>
              <a:pPr/>
              <a:t>16</a:t>
            </a:fld>
            <a:endParaRPr lang="en-US"/>
          </a:p>
        </p:txBody>
      </p:sp>
      <p:pic>
        <p:nvPicPr>
          <p:cNvPr id="11270" name="Picture 6" descr="Figure04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762000"/>
            <a:ext cx="1371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2CBA-6729-4D57-8492-86ACEC3D916F}" type="slidenum">
              <a:rPr lang="en-US"/>
              <a:pPr/>
              <a:t>17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A*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All of the following algorithms use two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b="1" i="1" dirty="0" smtClean="0"/>
              <a:t>open</a:t>
            </a:r>
            <a:r>
              <a:rPr lang="en-US" sz="2400" dirty="0" smtClean="0"/>
              <a:t>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b="1" i="1" dirty="0" smtClean="0"/>
              <a:t>closed</a:t>
            </a:r>
            <a:r>
              <a:rPr lang="en-US" sz="2400" dirty="0" smtClean="0"/>
              <a:t>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Open list keeps track of promising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When a node is examined from open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Taken off open list and checked to see whether it has reached the goal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it has not reached the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Used to create additional 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Then placed on the closed list</a:t>
            </a:r>
          </a:p>
        </p:txBody>
      </p:sp>
      <p:pic>
        <p:nvPicPr>
          <p:cNvPr id="13317" name="Picture 5" descr="A+_Pathfinding_Algorithm.pn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457200"/>
            <a:ext cx="1371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DCEA82-8466-486F-A011-C7DFCA25EF16}" type="slidenum">
              <a:rPr lang="en-US"/>
              <a:pPr/>
              <a:t>18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Overall Structure of the Algorithms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1. Create start point node – push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2. While open list is not empty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A.	Pop node from open list (call it </a:t>
            </a:r>
            <a:r>
              <a:rPr lang="en-US" sz="2400" dirty="0" err="1" smtClean="0"/>
              <a:t>currentNode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B.	If </a:t>
            </a:r>
            <a:r>
              <a:rPr lang="en-US" sz="2400" dirty="0" err="1" smtClean="0"/>
              <a:t>currentNode</a:t>
            </a:r>
            <a:r>
              <a:rPr lang="en-US" sz="2400" dirty="0" smtClean="0"/>
              <a:t> corresponds to goal, break from step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C.	Create new nodes (successors nodes) for cells around 	</a:t>
            </a:r>
            <a:r>
              <a:rPr lang="en-US" sz="2400" dirty="0" err="1" smtClean="0"/>
              <a:t>currentNode</a:t>
            </a:r>
            <a:r>
              <a:rPr lang="en-US" sz="2400" dirty="0" smtClean="0"/>
              <a:t> and push them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D.	Put </a:t>
            </a:r>
            <a:r>
              <a:rPr lang="en-US" sz="2400" dirty="0" err="1" smtClean="0"/>
              <a:t>currentNode</a:t>
            </a:r>
            <a:r>
              <a:rPr lang="en-US" sz="2400" dirty="0" smtClean="0"/>
              <a:t> onto closed list</a:t>
            </a:r>
          </a:p>
        </p:txBody>
      </p:sp>
      <p:pic>
        <p:nvPicPr>
          <p:cNvPr id="14341" name="Picture 6" descr="012Path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048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Breadth-First | </a:t>
            </a:r>
            <a:br>
              <a:rPr lang="en-US" smtClean="0"/>
            </a:br>
            <a:r>
              <a:rPr lang="en-US" smtClean="0"/>
              <a:t>Characteristics of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2971800" cy="4114800"/>
          </a:xfrm>
        </p:spPr>
        <p:txBody>
          <a:bodyPr/>
          <a:lstStyle/>
          <a:p>
            <a:pPr eaLnBrk="1" hangingPunct="1"/>
            <a:r>
              <a:rPr lang="en-US" smtClean="0"/>
              <a:t>Finds a path from the start to the goal by examining the search space ply-by-ply </a:t>
            </a:r>
          </a:p>
        </p:txBody>
      </p:sp>
      <p:sp>
        <p:nvSpPr>
          <p:cNvPr id="15364" name="Content Placeholder 6"/>
          <p:cNvSpPr>
            <a:spLocks noGrp="1"/>
          </p:cNvSpPr>
          <p:nvPr>
            <p:ph sz="half" idx="2"/>
          </p:nvPr>
        </p:nvSpPr>
        <p:spPr>
          <a:xfrm>
            <a:off x="3886200" y="2017713"/>
            <a:ext cx="5068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Exhaustive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Systematic, but not clever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Consumes substantial amount of CPU and memory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Guarantees to find paths that have fewest number of nodes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 necessarily the shortest distance!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 smtClean="0"/>
              <a:t>Complete</a:t>
            </a:r>
            <a:r>
              <a:rPr lang="en-US" dirty="0" smtClean="0"/>
              <a:t> algorithm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11E4C-0EBD-4C34-A297-40201444A97D}" type="slidenum">
              <a:rPr lang="en-US"/>
              <a:pPr/>
              <a:t>19</a:t>
            </a:fld>
            <a:endParaRPr lang="en-US"/>
          </a:p>
        </p:txBody>
      </p:sp>
      <p:pic>
        <p:nvPicPr>
          <p:cNvPr id="15366" name="Picture 7" descr="Figure05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4572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Pathfinding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89C28-1419-4F74-81DC-3D103946193C}" type="slidenum">
              <a:rPr lang="en-US"/>
              <a:pPr/>
              <a:t>20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Best-First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problem specific knowledge to speed up the search process</a:t>
            </a:r>
          </a:p>
          <a:p>
            <a:pPr eaLnBrk="1" hangingPunct="1"/>
            <a:r>
              <a:rPr lang="en-US" smtClean="0"/>
              <a:t>Head straight for the goal</a:t>
            </a:r>
          </a:p>
          <a:p>
            <a:pPr eaLnBrk="1" hangingPunct="1"/>
            <a:r>
              <a:rPr lang="en-US" smtClean="0"/>
              <a:t>Computes the distance of every node to the goal</a:t>
            </a:r>
          </a:p>
          <a:p>
            <a:pPr lvl="1" eaLnBrk="1" hangingPunct="1"/>
            <a:r>
              <a:rPr lang="en-US" smtClean="0"/>
              <a:t>Uses the distance (or heuristic cost) as a priority value to determine the next node that should be brought out of the open list 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Best-First | </a:t>
            </a:r>
            <a:br>
              <a:rPr lang="en-US" smtClean="0"/>
            </a:br>
            <a:r>
              <a:rPr lang="en-US" smtClean="0"/>
              <a:t>Characteristics of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Situation where Best-First finds a suboptimal path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741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Heuristic search</a:t>
            </a:r>
          </a:p>
          <a:p>
            <a:pPr eaLnBrk="1" hangingPunct="1"/>
            <a:r>
              <a:rPr lang="en-US" smtClean="0"/>
              <a:t>Uses fewer resources than Breadth-First</a:t>
            </a:r>
          </a:p>
          <a:p>
            <a:pPr eaLnBrk="1" hangingPunct="1"/>
            <a:r>
              <a:rPr lang="en-US" smtClean="0"/>
              <a:t>Tends to find good paths</a:t>
            </a:r>
          </a:p>
          <a:p>
            <a:pPr lvl="1" eaLnBrk="1" hangingPunct="1"/>
            <a:r>
              <a:rPr lang="en-US" smtClean="0"/>
              <a:t>No guarantee to find most optimal path </a:t>
            </a:r>
          </a:p>
          <a:p>
            <a:pPr eaLnBrk="1" hangingPunct="1"/>
            <a:r>
              <a:rPr lang="en-US" b="1" i="1" smtClean="0"/>
              <a:t>Complete </a:t>
            </a:r>
            <a:r>
              <a:rPr lang="en-US" smtClean="0"/>
              <a:t>algorithm</a:t>
            </a:r>
          </a:p>
          <a:p>
            <a:pPr eaLnBrk="1" hangingPunct="1"/>
            <a:endParaRPr lang="en-US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F282AC-B734-4761-841C-4F2C4B45DAC9}" type="slidenum">
              <a:rPr lang="en-US"/>
              <a:pPr/>
              <a:t>21</a:t>
            </a:fld>
            <a:endParaRPr lang="en-US"/>
          </a:p>
        </p:txBody>
      </p:sp>
      <p:pic>
        <p:nvPicPr>
          <p:cNvPr id="17414" name="Picture 6" descr="Figure07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810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Dijkstra | </a:t>
            </a:r>
            <a:br>
              <a:rPr lang="en-US" smtClean="0"/>
            </a:br>
            <a:r>
              <a:rPr lang="en-US" smtClean="0"/>
              <a:t>Characteristics 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2017713"/>
            <a:ext cx="50292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Disregards distance to goal</a:t>
            </a:r>
          </a:p>
          <a:p>
            <a:pPr lvl="1" eaLnBrk="1" hangingPunct="1"/>
            <a:r>
              <a:rPr lang="en-US" sz="2000" smtClean="0"/>
              <a:t>Keeps track of the cost of every path</a:t>
            </a:r>
          </a:p>
          <a:p>
            <a:pPr lvl="1" eaLnBrk="1" hangingPunct="1"/>
            <a:r>
              <a:rPr lang="en-US" sz="2000" smtClean="0"/>
              <a:t>No guessing</a:t>
            </a:r>
          </a:p>
          <a:p>
            <a:pPr eaLnBrk="1" hangingPunct="1"/>
            <a:r>
              <a:rPr lang="en-US" sz="2400" smtClean="0"/>
              <a:t>Computes accumulated cost paid to reach a node from the start</a:t>
            </a:r>
          </a:p>
          <a:p>
            <a:pPr lvl="1" eaLnBrk="1" hangingPunct="1"/>
            <a:r>
              <a:rPr lang="en-US" sz="2000" smtClean="0"/>
              <a:t>Uses the cost (called the given cost) as a priority value to determine the next node that should be brought out of the open list </a:t>
            </a:r>
          </a:p>
        </p:txBody>
      </p:sp>
      <p:sp>
        <p:nvSpPr>
          <p:cNvPr id="18436" name="Content Placeholder 5"/>
          <p:cNvSpPr>
            <a:spLocks noGrp="1"/>
          </p:cNvSpPr>
          <p:nvPr>
            <p:ph sz="half" idx="2"/>
          </p:nvPr>
        </p:nvSpPr>
        <p:spPr>
          <a:xfrm>
            <a:off x="5410200" y="2017713"/>
            <a:ext cx="3544888" cy="4114800"/>
          </a:xfrm>
        </p:spPr>
        <p:txBody>
          <a:bodyPr/>
          <a:lstStyle/>
          <a:p>
            <a:pPr eaLnBrk="1" hangingPunct="1"/>
            <a:r>
              <a:rPr lang="en-US" smtClean="0"/>
              <a:t>Exhaustive search</a:t>
            </a:r>
          </a:p>
          <a:p>
            <a:pPr eaLnBrk="1" hangingPunct="1"/>
            <a:r>
              <a:rPr lang="en-US" smtClean="0"/>
              <a:t>At least as resource intensive as Breadth-First</a:t>
            </a:r>
          </a:p>
          <a:p>
            <a:pPr eaLnBrk="1" hangingPunct="1"/>
            <a:r>
              <a:rPr lang="en-US" smtClean="0"/>
              <a:t>Always finds the most optimal path</a:t>
            </a:r>
          </a:p>
          <a:p>
            <a:pPr eaLnBrk="1" hangingPunct="1"/>
            <a:r>
              <a:rPr lang="en-US" b="1" i="1" smtClean="0"/>
              <a:t>Complete </a:t>
            </a:r>
            <a:r>
              <a:rPr lang="en-US" smtClean="0"/>
              <a:t>algorithm</a:t>
            </a:r>
          </a:p>
          <a:p>
            <a:pPr eaLnBrk="1" hangingPunct="1"/>
            <a:endParaRPr lang="en-US" smtClean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B7C7B-2163-49DA-A7FD-A3E4EA3729DE}" type="slidenum">
              <a:rPr lang="en-US"/>
              <a:pPr/>
              <a:t>22</a:t>
            </a:fld>
            <a:endParaRPr lang="en-US"/>
          </a:p>
        </p:txBody>
      </p:sp>
      <p:pic>
        <p:nvPicPr>
          <p:cNvPr id="18438" name="Picture 6" descr="EWDwww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228600"/>
            <a:ext cx="1028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A* | Characteristics of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3810000" cy="4114800"/>
          </a:xfrm>
        </p:spPr>
        <p:txBody>
          <a:bodyPr/>
          <a:lstStyle/>
          <a:p>
            <a:pPr eaLnBrk="1" hangingPunct="1"/>
            <a:r>
              <a:rPr lang="en-US" smtClean="0"/>
              <a:t>Uses both heuristic cost and given cost to order the open list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2000" smtClean="0"/>
              <a:t>Final Cost = Given Cost + (Heuristic Cost * Heuristic Weight)</a:t>
            </a:r>
            <a:r>
              <a:rPr lang="en-US" sz="1800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Avoids Best-First trap!</a:t>
            </a:r>
          </a:p>
          <a:p>
            <a:pPr eaLnBrk="1" hangingPunct="1"/>
            <a:endParaRPr lang="en-US" smtClean="0"/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2017713"/>
            <a:ext cx="4230688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Heuristic search</a:t>
            </a:r>
          </a:p>
          <a:p>
            <a:pPr eaLnBrk="1" hangingPunct="1"/>
            <a:r>
              <a:rPr lang="en-US" sz="2400" dirty="0" smtClean="0"/>
              <a:t>On average, uses fewer resources than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and Breadth-First</a:t>
            </a:r>
          </a:p>
          <a:p>
            <a:pPr eaLnBrk="1" hangingPunct="1"/>
            <a:r>
              <a:rPr lang="en-US" sz="2400" i="1" dirty="0" smtClean="0"/>
              <a:t>Admissible</a:t>
            </a:r>
            <a:r>
              <a:rPr lang="en-US" sz="2400" dirty="0" smtClean="0"/>
              <a:t> heuristic</a:t>
            </a:r>
          </a:p>
          <a:p>
            <a:pPr lvl="1" eaLnBrk="1" hangingPunct="1"/>
            <a:r>
              <a:rPr lang="en-US" sz="2000" dirty="0" smtClean="0"/>
              <a:t>Can never overestimate the cost</a:t>
            </a:r>
          </a:p>
          <a:p>
            <a:pPr eaLnBrk="1" hangingPunct="1"/>
            <a:r>
              <a:rPr lang="en-US" sz="2400" dirty="0" smtClean="0"/>
              <a:t>guarantees it will find the most optimal path</a:t>
            </a:r>
          </a:p>
          <a:p>
            <a:pPr eaLnBrk="1" hangingPunct="1"/>
            <a:r>
              <a:rPr lang="en-US" sz="2400" b="1" i="1" dirty="0" smtClean="0"/>
              <a:t>Complete </a:t>
            </a:r>
            <a:r>
              <a:rPr lang="en-US" sz="2400" dirty="0" smtClean="0"/>
              <a:t>algorithm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A2E07-BDDA-4521-81E2-D6F19C407AB0}" type="slidenum">
              <a:rPr lang="en-US"/>
              <a:pPr/>
              <a:t>23</a:t>
            </a:fld>
            <a:endParaRPr lang="en-US"/>
          </a:p>
        </p:txBody>
      </p:sp>
      <p:pic>
        <p:nvPicPr>
          <p:cNvPr id="19462" name="Picture 6" descr="Figure08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096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these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Each algorithm uses the following function to </a:t>
            </a:r>
            <a:r>
              <a:rPr lang="en-US" dirty="0" err="1" smtClean="0"/>
              <a:t>determing</a:t>
            </a:r>
            <a:r>
              <a:rPr lang="en-US" dirty="0" smtClean="0"/>
              <a:t> the “priority” of each node: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P(x) = w1*f(x) + w2*g(x)</a:t>
            </a:r>
          </a:p>
          <a:p>
            <a:pPr lvl="1" algn="l"/>
            <a:r>
              <a:rPr lang="en-US" dirty="0" smtClean="0"/>
              <a:t>w1 &amp; w2 are </a:t>
            </a:r>
            <a:r>
              <a:rPr lang="en-US" dirty="0" err="1" smtClean="0"/>
              <a:t>int</a:t>
            </a:r>
            <a:r>
              <a:rPr lang="en-US" dirty="0" smtClean="0"/>
              <a:t> weights</a:t>
            </a:r>
          </a:p>
          <a:p>
            <a:pPr lvl="1" algn="l"/>
            <a:r>
              <a:rPr lang="en-US" dirty="0" smtClean="0"/>
              <a:t>f(x) is distance traveled so far to node x</a:t>
            </a:r>
          </a:p>
          <a:p>
            <a:pPr lvl="1" algn="l"/>
            <a:r>
              <a:rPr lang="en-US" dirty="0" smtClean="0"/>
              <a:t>g(x) is heuristic guess as to distance from this node to goal.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50595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Breadth-first search</a:t>
            </a:r>
          </a:p>
          <a:p>
            <a:pPr lvl="1" algn="l"/>
            <a:r>
              <a:rPr lang="en-US" dirty="0" smtClean="0"/>
              <a:t>f(x) is </a:t>
            </a:r>
            <a:r>
              <a:rPr lang="en-US" dirty="0" err="1" smtClean="0"/>
              <a:t>num</a:t>
            </a:r>
            <a:r>
              <a:rPr lang="en-US" dirty="0" smtClean="0"/>
              <a:t> hops to node x</a:t>
            </a:r>
          </a:p>
          <a:p>
            <a:pPr lvl="1" algn="l"/>
            <a:r>
              <a:rPr lang="en-US" dirty="0"/>
              <a:t>w</a:t>
            </a:r>
            <a:r>
              <a:rPr lang="en-US" dirty="0" smtClean="0"/>
              <a:t>2 = 0</a:t>
            </a:r>
          </a:p>
          <a:p>
            <a:pPr lvl="1" algn="l"/>
            <a:endParaRPr lang="en-US" dirty="0"/>
          </a:p>
          <a:p>
            <a:pPr algn="l"/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:</a:t>
            </a:r>
          </a:p>
          <a:p>
            <a:pPr lvl="1" algn="l"/>
            <a:r>
              <a:rPr lang="en-US" dirty="0"/>
              <a:t>w</a:t>
            </a:r>
            <a:r>
              <a:rPr lang="en-US" dirty="0" smtClean="0"/>
              <a:t>1 = 1, w2 = 1</a:t>
            </a:r>
          </a:p>
          <a:p>
            <a:pPr lvl="1" algn="l"/>
            <a:r>
              <a:rPr lang="en-US" dirty="0" smtClean="0"/>
              <a:t>f(x) is distance to node x</a:t>
            </a:r>
          </a:p>
          <a:p>
            <a:pPr lvl="1" algn="l"/>
            <a:r>
              <a:rPr lang="en-US" dirty="0"/>
              <a:t>g</a:t>
            </a:r>
            <a:r>
              <a:rPr lang="en-US" dirty="0" smtClean="0"/>
              <a:t>(x) is smallest outgoing edge to non-visited node</a:t>
            </a:r>
          </a:p>
          <a:p>
            <a:pPr lvl="1" algn="l"/>
            <a:endParaRPr lang="en-US" dirty="0"/>
          </a:p>
          <a:p>
            <a:pPr algn="l"/>
            <a:r>
              <a:rPr lang="en-US" dirty="0" smtClean="0"/>
              <a:t>Best-first search:</a:t>
            </a:r>
          </a:p>
          <a:p>
            <a:pPr lvl="1" algn="l"/>
            <a:r>
              <a:rPr lang="en-US" dirty="0"/>
              <a:t>w</a:t>
            </a:r>
            <a:r>
              <a:rPr lang="en-US" dirty="0" smtClean="0"/>
              <a:t>1 = 0, w2 = 1</a:t>
            </a:r>
          </a:p>
          <a:p>
            <a:pPr lvl="1" algn="l"/>
            <a:r>
              <a:rPr lang="en-US" dirty="0"/>
              <a:t>g</a:t>
            </a:r>
            <a:r>
              <a:rPr lang="en-US" dirty="0" smtClean="0"/>
              <a:t>(x) is heuristic guess of distance to goal</a:t>
            </a:r>
          </a:p>
          <a:p>
            <a:pPr lvl="1" algn="l"/>
            <a:endParaRPr lang="en-US" dirty="0"/>
          </a:p>
          <a:p>
            <a:pPr algn="l"/>
            <a:r>
              <a:rPr lang="en-US" dirty="0" smtClean="0"/>
              <a:t>A*</a:t>
            </a:r>
          </a:p>
          <a:p>
            <a:pPr lvl="1" algn="l"/>
            <a:r>
              <a:rPr lang="en-US" dirty="0"/>
              <a:t>w</a:t>
            </a:r>
            <a:r>
              <a:rPr lang="en-US" dirty="0" smtClean="0"/>
              <a:t>1 &gt; 0, w2 &gt; 0</a:t>
            </a:r>
          </a:p>
          <a:p>
            <a:pPr lvl="1" algn="l"/>
            <a:r>
              <a:rPr lang="en-US" dirty="0"/>
              <a:t>f</a:t>
            </a:r>
            <a:r>
              <a:rPr lang="en-US" dirty="0" smtClean="0"/>
              <a:t>(x) distance to node x</a:t>
            </a:r>
          </a:p>
          <a:p>
            <a:pPr lvl="1" algn="l"/>
            <a:r>
              <a:rPr lang="en-US" dirty="0"/>
              <a:t>g</a:t>
            </a:r>
            <a:r>
              <a:rPr lang="en-US" dirty="0" smtClean="0"/>
              <a:t>(x) heuristic guess of distance to goal</a:t>
            </a:r>
          </a:p>
          <a:p>
            <a:pPr lvl="1" algn="l"/>
            <a:r>
              <a:rPr lang="en-US" dirty="0"/>
              <a:t>g</a:t>
            </a:r>
            <a:r>
              <a:rPr lang="en-US" dirty="0" smtClean="0"/>
              <a:t>(x) &lt;= actual distance to goal</a:t>
            </a:r>
          </a:p>
        </p:txBody>
      </p:sp>
    </p:spTree>
    <p:extLst>
      <p:ext uri="{BB962C8B-B14F-4D97-AF65-F5344CB8AC3E}">
        <p14:creationId xmlns:p14="http://schemas.microsoft.com/office/powerpoint/2010/main" xmlns="" val="13790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EB38F-9011-4BBB-8868-0AE3ACAFB1EE}" type="slidenum">
              <a:rPr lang="en-US"/>
              <a:pPr/>
              <a:t>25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key aspects of pathfinding:</a:t>
            </a:r>
          </a:p>
          <a:p>
            <a:pPr lvl="1" eaLnBrk="1" hangingPunct="1"/>
            <a:r>
              <a:rPr lang="en-US" smtClean="0"/>
              <a:t>Representing the search space</a:t>
            </a:r>
          </a:p>
          <a:p>
            <a:pPr lvl="1" eaLnBrk="1" hangingPunct="1"/>
            <a:r>
              <a:rPr lang="en-US" smtClean="0"/>
              <a:t>Searching for a path</a:t>
            </a:r>
          </a:p>
        </p:txBody>
      </p:sp>
      <p:pic>
        <p:nvPicPr>
          <p:cNvPr id="20485" name="Picture 5" descr="23path_dt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810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General Scheme of GAs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64674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Pseudo-code for typical GA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77724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Representations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GB" sz="2400" dirty="0" smtClean="0"/>
              <a:t>Candidate solutions (</a:t>
            </a:r>
            <a:r>
              <a:rPr lang="en-GB" sz="2400" dirty="0" smtClean="0">
                <a:solidFill>
                  <a:srgbClr val="FF0000"/>
                </a:solidFill>
              </a:rPr>
              <a:t>individuals</a:t>
            </a:r>
            <a:r>
              <a:rPr lang="en-GB" sz="2400" dirty="0" smtClean="0"/>
              <a:t>) exist in </a:t>
            </a:r>
            <a:r>
              <a:rPr lang="en-GB" sz="2400" i="1" dirty="0" smtClean="0"/>
              <a:t>phenotype </a:t>
            </a:r>
            <a:r>
              <a:rPr lang="en-GB" sz="2400" dirty="0" smtClean="0"/>
              <a:t> space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dirty="0" smtClean="0"/>
              <a:t>They are encoded in </a:t>
            </a:r>
            <a:r>
              <a:rPr lang="en-GB" sz="2400" dirty="0" smtClean="0">
                <a:solidFill>
                  <a:srgbClr val="FF0000"/>
                </a:solidFill>
              </a:rPr>
              <a:t>chromosomes</a:t>
            </a:r>
            <a:r>
              <a:rPr lang="en-GB" sz="2400" dirty="0" smtClean="0"/>
              <a:t>, which exist in </a:t>
            </a:r>
            <a:r>
              <a:rPr lang="en-GB" sz="2400" i="1" dirty="0" smtClean="0"/>
              <a:t>genotype</a:t>
            </a:r>
            <a:r>
              <a:rPr lang="en-GB" sz="2400" dirty="0" smtClean="0"/>
              <a:t>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dirty="0" smtClean="0"/>
              <a:t>Encoding : phenotype=&gt; genotype 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dirty="0" smtClean="0"/>
              <a:t>Decoding : genotype=&gt; phenotype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dirty="0" smtClean="0"/>
              <a:t>Chromosomes contain </a:t>
            </a:r>
            <a:r>
              <a:rPr lang="en-GB" sz="2400" dirty="0" smtClean="0">
                <a:solidFill>
                  <a:srgbClr val="FF0000"/>
                </a:solidFill>
              </a:rPr>
              <a:t>genes</a:t>
            </a:r>
            <a:r>
              <a:rPr lang="en-GB" sz="2400" dirty="0" smtClean="0"/>
              <a:t>, which are in (usually fixed) positions called </a:t>
            </a:r>
            <a:r>
              <a:rPr lang="en-GB" sz="2400" dirty="0" smtClean="0">
                <a:solidFill>
                  <a:srgbClr val="FF0000"/>
                </a:solidFill>
              </a:rPr>
              <a:t>loci</a:t>
            </a:r>
            <a:r>
              <a:rPr lang="en-GB" sz="2400" dirty="0" smtClean="0"/>
              <a:t> (sing. locus) and have a value (</a:t>
            </a:r>
            <a:r>
              <a:rPr lang="en-GB" sz="2400" dirty="0" smtClean="0">
                <a:solidFill>
                  <a:srgbClr val="FF0000"/>
                </a:solidFill>
              </a:rPr>
              <a:t>allele</a:t>
            </a:r>
            <a:r>
              <a:rPr lang="en-GB" sz="2400" dirty="0" smtClean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dirty="0" smtClean="0"/>
              <a:t>In order to find the global optimum, every feasible solution must be represented in genotype space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2400" b="1" dirty="0"/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2400" b="1" dirty="0" smtClean="0"/>
              <a:t>Short version: You must be able to represent ALL solutions to the problem simply (say…as a string)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0BD8A-14A2-4E2A-A515-81CF8CC118EF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Almost every game requires pathfinding</a:t>
            </a:r>
          </a:p>
          <a:p>
            <a:pPr eaLnBrk="1" hangingPunct="1"/>
            <a:r>
              <a:rPr lang="en-US" smtClean="0"/>
              <a:t>Agents must be able to find their way around the game world</a:t>
            </a:r>
          </a:p>
          <a:p>
            <a:pPr eaLnBrk="1" hangingPunct="1"/>
            <a:r>
              <a:rPr lang="en-US" smtClean="0"/>
              <a:t>Pathfinding is not a trivial problem</a:t>
            </a:r>
          </a:p>
          <a:p>
            <a:pPr eaLnBrk="1" hangingPunct="1"/>
            <a:r>
              <a:rPr lang="en-US" smtClean="0"/>
              <a:t>The fastest and most efficient pathfinding techniques tend to consume a great deal of resources </a:t>
            </a:r>
          </a:p>
          <a:p>
            <a:pPr lvl="3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pic>
        <p:nvPicPr>
          <p:cNvPr id="4101" name="Picture 5" descr="Pathfinding_2D_Illustration.pn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114800"/>
            <a:ext cx="3032671" cy="241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Evaluation (Fitness)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GB" sz="2400" dirty="0" smtClean="0"/>
              <a:t>Represents the requirements that the population should adapt to</a:t>
            </a:r>
          </a:p>
          <a:p>
            <a:pPr eaLnBrk="1" hangingPunct="1"/>
            <a:r>
              <a:rPr lang="en-GB" sz="2400" dirty="0" smtClean="0"/>
              <a:t>a.k.a. </a:t>
            </a:r>
            <a:r>
              <a:rPr lang="en-GB" sz="2400" i="1" dirty="0" smtClean="0"/>
              <a:t>quality</a:t>
            </a:r>
            <a:r>
              <a:rPr lang="en-GB" sz="2400" dirty="0" smtClean="0"/>
              <a:t> function or </a:t>
            </a:r>
            <a:r>
              <a:rPr lang="en-GB" sz="2400" i="1" dirty="0" smtClean="0"/>
              <a:t>objective</a:t>
            </a:r>
            <a:r>
              <a:rPr lang="en-GB" sz="2400" dirty="0" smtClean="0"/>
              <a:t> function</a:t>
            </a:r>
          </a:p>
          <a:p>
            <a:pPr eaLnBrk="1" hangingPunct="1"/>
            <a:r>
              <a:rPr lang="en-GB" sz="2400" dirty="0" smtClean="0"/>
              <a:t>Assigns a single real-valued fitness to each phenotype which forms the basis for selection</a:t>
            </a:r>
          </a:p>
          <a:p>
            <a:pPr lvl="1" eaLnBrk="1" hangingPunct="1"/>
            <a:r>
              <a:rPr lang="en-GB" dirty="0" smtClean="0"/>
              <a:t>So the more discrimination (different values) the better</a:t>
            </a:r>
          </a:p>
          <a:p>
            <a:pPr eaLnBrk="1" hangingPunct="1"/>
            <a:r>
              <a:rPr lang="en-GB" sz="2400" dirty="0" smtClean="0"/>
              <a:t>Typically we talk about fitness being maximised</a:t>
            </a:r>
          </a:p>
          <a:p>
            <a:pPr lvl="1" eaLnBrk="1" hangingPunct="1"/>
            <a:r>
              <a:rPr lang="en-GB" dirty="0" smtClean="0"/>
              <a:t>Some problems may be best posed as minimisation problems, but conversion is trivial</a:t>
            </a:r>
          </a:p>
          <a:p>
            <a:endParaRPr lang="en-GB" dirty="0"/>
          </a:p>
          <a:p>
            <a:r>
              <a:rPr lang="en-GB" b="1" dirty="0" smtClean="0"/>
              <a:t>Short version: fitness function evaluates HOW GOOD a solution you’ve seen solves the given problem. Higher values mean the solution is closer to optimal.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Population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Holds (representations of) possible solutions</a:t>
            </a:r>
          </a:p>
          <a:p>
            <a:pPr eaLnBrk="1" hangingPunct="1"/>
            <a:r>
              <a:rPr lang="en-GB" sz="2400" dirty="0" smtClean="0"/>
              <a:t>Usually has a fixed size and is a </a:t>
            </a:r>
            <a:r>
              <a:rPr lang="en-GB" sz="2400" i="1" dirty="0" smtClean="0"/>
              <a:t>multi-set</a:t>
            </a:r>
            <a:r>
              <a:rPr lang="en-GB" sz="2400" dirty="0" smtClean="0"/>
              <a:t> of genotypes</a:t>
            </a:r>
          </a:p>
          <a:p>
            <a:pPr eaLnBrk="1" hangingPunct="1"/>
            <a:r>
              <a:rPr lang="en-GB" sz="2400" dirty="0" smtClean="0"/>
              <a:t>Selection operators usually take whole population into account i.e.</a:t>
            </a:r>
            <a:r>
              <a:rPr lang="en-US" sz="2400" dirty="0" smtClean="0"/>
              <a:t>,</a:t>
            </a:r>
            <a:r>
              <a:rPr lang="en-GB" sz="2400" dirty="0" smtClean="0"/>
              <a:t> reproductive probabilities are </a:t>
            </a:r>
            <a:r>
              <a:rPr lang="en-GB" sz="2400" i="1" dirty="0" smtClean="0"/>
              <a:t>relative</a:t>
            </a:r>
            <a:r>
              <a:rPr lang="en-GB" sz="2400" dirty="0" smtClean="0"/>
              <a:t> to </a:t>
            </a:r>
            <a:r>
              <a:rPr lang="en-GB" sz="2400" i="1" dirty="0" smtClean="0"/>
              <a:t>current</a:t>
            </a:r>
            <a:r>
              <a:rPr lang="en-GB" sz="2400" dirty="0" smtClean="0"/>
              <a:t> generation</a:t>
            </a:r>
          </a:p>
          <a:p>
            <a:pPr eaLnBrk="1" hangingPunct="1"/>
            <a:r>
              <a:rPr lang="en-GB" sz="2400" dirty="0" smtClean="0">
                <a:solidFill>
                  <a:srgbClr val="FF0000"/>
                </a:solidFill>
              </a:rPr>
              <a:t>Diversity</a:t>
            </a:r>
            <a:r>
              <a:rPr lang="en-GB" sz="2400" dirty="0" smtClean="0"/>
              <a:t>  of a population refers to the number of different </a:t>
            </a:r>
            <a:r>
              <a:rPr lang="en-GB" sz="2400" dirty="0" err="1" smtClean="0"/>
              <a:t>fitnesses</a:t>
            </a:r>
            <a:r>
              <a:rPr lang="en-GB" sz="2400" dirty="0" smtClean="0"/>
              <a:t> / phenotypes / genotypes present (note not the same thing)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Parent Selection Mechanism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Assigns variable probabilities of individuals acting as parents depending on their </a:t>
            </a:r>
            <a:r>
              <a:rPr lang="en-GB" sz="2400" dirty="0" err="1" smtClean="0"/>
              <a:t>fitnesses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Usually probabilistic</a:t>
            </a:r>
          </a:p>
          <a:p>
            <a:pPr lvl="1" eaLnBrk="1" hangingPunct="1"/>
            <a:r>
              <a:rPr lang="en-GB" dirty="0" smtClean="0"/>
              <a:t>high quality solutions more likely to become parents than low quality</a:t>
            </a:r>
          </a:p>
          <a:p>
            <a:pPr lvl="1" eaLnBrk="1" hangingPunct="1"/>
            <a:r>
              <a:rPr lang="en-GB" dirty="0" smtClean="0"/>
              <a:t>but not guaranteed</a:t>
            </a:r>
          </a:p>
          <a:p>
            <a:pPr lvl="1" eaLnBrk="1" hangingPunct="1"/>
            <a:r>
              <a:rPr lang="en-US" dirty="0" smtClean="0"/>
              <a:t>even</a:t>
            </a:r>
            <a:r>
              <a:rPr lang="en-GB" dirty="0" smtClean="0"/>
              <a:t> worst in current population usually has non-zero probability of becoming a parent</a:t>
            </a:r>
          </a:p>
          <a:p>
            <a:pPr eaLnBrk="1" hangingPunct="1"/>
            <a:r>
              <a:rPr lang="en-GB" sz="2400" dirty="0" smtClean="0"/>
              <a:t>This </a:t>
            </a:r>
            <a:r>
              <a:rPr lang="en-GB" sz="2400" i="1" dirty="0" smtClean="0"/>
              <a:t>stochastic</a:t>
            </a:r>
            <a:r>
              <a:rPr lang="en-GB" sz="2400" dirty="0" smtClean="0"/>
              <a:t> nature can aid escape from local optima</a:t>
            </a:r>
          </a:p>
          <a:p>
            <a:pPr lvl="1"/>
            <a:r>
              <a:rPr lang="en-GB" sz="2100" dirty="0" smtClean="0"/>
              <a:t>What does this mean?? You should understand this idea. Only matters when search space is VERY large, otherwise we could just exhaustively search all possible offspring and return max fitness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Variation Operators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Role is to generate new candidate solutions </a:t>
            </a:r>
          </a:p>
          <a:p>
            <a:pPr eaLnBrk="1" hangingPunct="1"/>
            <a:r>
              <a:rPr lang="en-GB" sz="2400" dirty="0" smtClean="0"/>
              <a:t>Usually divided into two types according to their </a:t>
            </a:r>
            <a:r>
              <a:rPr lang="en-GB" sz="2400" dirty="0" err="1" smtClean="0">
                <a:solidFill>
                  <a:srgbClr val="FF0000"/>
                </a:solidFill>
              </a:rPr>
              <a:t>arity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(number of inputs):</a:t>
            </a:r>
          </a:p>
          <a:p>
            <a:pPr lvl="1" eaLnBrk="1" hangingPunct="1"/>
            <a:r>
              <a:rPr lang="en-GB" sz="2000" dirty="0" err="1" smtClean="0"/>
              <a:t>Arity</a:t>
            </a:r>
            <a:r>
              <a:rPr lang="en-GB" sz="2000" dirty="0" smtClean="0"/>
              <a:t> 1 : mutation operators</a:t>
            </a:r>
          </a:p>
          <a:p>
            <a:pPr lvl="1" eaLnBrk="1" hangingPunct="1"/>
            <a:r>
              <a:rPr lang="en-GB" sz="2000" dirty="0" err="1" smtClean="0"/>
              <a:t>Arity</a:t>
            </a:r>
            <a:r>
              <a:rPr lang="en-GB" sz="2000" dirty="0" smtClean="0"/>
              <a:t> &gt;1 : Recombination operators</a:t>
            </a:r>
          </a:p>
          <a:p>
            <a:pPr lvl="1" eaLnBrk="1" hangingPunct="1"/>
            <a:r>
              <a:rPr lang="en-GB" sz="2000" dirty="0" err="1" smtClean="0"/>
              <a:t>Arity</a:t>
            </a:r>
            <a:r>
              <a:rPr lang="en-GB" sz="2000" dirty="0" smtClean="0"/>
              <a:t> = 2 typically called </a:t>
            </a:r>
            <a:r>
              <a:rPr lang="en-GB" sz="2000" dirty="0" smtClean="0">
                <a:solidFill>
                  <a:srgbClr val="FF0000"/>
                </a:solidFill>
              </a:rPr>
              <a:t>crossover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Mutation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Acts on one genotype and delivers another</a:t>
            </a:r>
          </a:p>
          <a:p>
            <a:pPr eaLnBrk="1" hangingPunct="1"/>
            <a:r>
              <a:rPr lang="en-GB" sz="2400" smtClean="0"/>
              <a:t>Element of randomness is essential and differentiates it from other unary heuristic operators</a:t>
            </a:r>
          </a:p>
          <a:p>
            <a:pPr eaLnBrk="1" hangingPunct="1"/>
            <a:r>
              <a:rPr lang="en-GB" sz="2400" smtClean="0"/>
              <a:t>Importance ascribed  depends on representation and dialect:</a:t>
            </a:r>
          </a:p>
          <a:p>
            <a:pPr lvl="1" eaLnBrk="1" hangingPunct="1"/>
            <a:r>
              <a:rPr lang="en-GB" sz="2000" smtClean="0"/>
              <a:t>Binary GAs – background operator responsible for preserving and introducing diversity</a:t>
            </a:r>
          </a:p>
          <a:p>
            <a:pPr lvl="1" eaLnBrk="1" hangingPunct="1"/>
            <a:r>
              <a:rPr lang="en-GB" sz="2000" smtClean="0"/>
              <a:t>EP for FSM’s/ continuous variables – only search operator</a:t>
            </a:r>
            <a:endParaRPr lang="en-US" sz="2000" smtClean="0"/>
          </a:p>
          <a:p>
            <a:pPr lvl="1" eaLnBrk="1" hangingPunct="1"/>
            <a:r>
              <a:rPr lang="en-US" sz="2000" smtClean="0"/>
              <a:t>GP </a:t>
            </a:r>
            <a:r>
              <a:rPr lang="en-GB" sz="2000" smtClean="0"/>
              <a:t>–</a:t>
            </a:r>
            <a:r>
              <a:rPr lang="en-US" sz="2000" smtClean="0"/>
              <a:t> hardly used</a:t>
            </a:r>
            <a:endParaRPr lang="en-GB" sz="2000" smtClean="0"/>
          </a:p>
          <a:p>
            <a:pPr eaLnBrk="1" hangingPunct="1"/>
            <a:r>
              <a:rPr lang="en-GB" sz="2400" smtClean="0"/>
              <a:t>May guarantee connectedness of search space and hence convergence proofs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Recombination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Merges information from parents into offspring</a:t>
            </a:r>
          </a:p>
          <a:p>
            <a:pPr eaLnBrk="1" hangingPunct="1"/>
            <a:r>
              <a:rPr lang="en-GB" sz="2400" smtClean="0"/>
              <a:t>Choice of what information to merge is stochastic</a:t>
            </a:r>
          </a:p>
          <a:p>
            <a:pPr eaLnBrk="1" hangingPunct="1"/>
            <a:r>
              <a:rPr lang="en-GB" sz="2400" smtClean="0"/>
              <a:t>Most offspring may be worse, or the same as the parents</a:t>
            </a:r>
          </a:p>
          <a:p>
            <a:pPr eaLnBrk="1" hangingPunct="1"/>
            <a:r>
              <a:rPr lang="en-GB" sz="2400" smtClean="0"/>
              <a:t>Hope is that some are better by combining elements of genotypes that lead to good traits</a:t>
            </a:r>
          </a:p>
          <a:p>
            <a:pPr eaLnBrk="1" hangingPunct="1"/>
            <a:r>
              <a:rPr lang="en-GB" sz="2400" smtClean="0"/>
              <a:t>Principle has been used for millennia by breeders of plants and livestock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Survivor Selection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a.k.a. </a:t>
            </a:r>
            <a:r>
              <a:rPr lang="en-GB" sz="2400" b="1" i="1" smtClean="0"/>
              <a:t>replacement</a:t>
            </a:r>
            <a:endParaRPr lang="en-GB" sz="2400" smtClean="0"/>
          </a:p>
          <a:p>
            <a:pPr eaLnBrk="1" hangingPunct="1"/>
            <a:r>
              <a:rPr lang="en-GB" sz="2400" smtClean="0"/>
              <a:t>Most EAs use fixed population size so need a way of going from (parents + offspring) to next generation</a:t>
            </a:r>
          </a:p>
          <a:p>
            <a:pPr eaLnBrk="1" hangingPunct="1"/>
            <a:r>
              <a:rPr lang="en-GB" sz="2400" smtClean="0"/>
              <a:t>Often deterministic</a:t>
            </a:r>
          </a:p>
          <a:p>
            <a:pPr lvl="1" eaLnBrk="1" hangingPunct="1"/>
            <a:r>
              <a:rPr lang="en-GB" smtClean="0"/>
              <a:t>Fitness based : e.g.</a:t>
            </a:r>
            <a:r>
              <a:rPr lang="en-US" smtClean="0"/>
              <a:t>,</a:t>
            </a:r>
            <a:r>
              <a:rPr lang="en-GB" smtClean="0"/>
              <a:t> rank parents+offspring and take best </a:t>
            </a:r>
          </a:p>
          <a:p>
            <a:pPr lvl="1" eaLnBrk="1" hangingPunct="1"/>
            <a:r>
              <a:rPr lang="en-GB" smtClean="0"/>
              <a:t>Age based</a:t>
            </a:r>
            <a:r>
              <a:rPr lang="en-US" smtClean="0"/>
              <a:t>:</a:t>
            </a:r>
            <a:r>
              <a:rPr lang="en-GB" smtClean="0"/>
              <a:t> make as many offspring as parents and delete all parents </a:t>
            </a:r>
          </a:p>
          <a:p>
            <a:pPr eaLnBrk="1" hangingPunct="1"/>
            <a:r>
              <a:rPr lang="en-GB" sz="2400" smtClean="0"/>
              <a:t>Sometimes do combination (elitism)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Initialization</a:t>
            </a:r>
            <a:r>
              <a:rPr lang="en-GB" smtClean="0"/>
              <a:t> / Termination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Initialization</a:t>
            </a:r>
            <a:r>
              <a:rPr lang="en-GB" sz="2400" smtClean="0"/>
              <a:t> usually done at random, </a:t>
            </a:r>
          </a:p>
          <a:p>
            <a:pPr lvl="1" eaLnBrk="1" hangingPunct="1"/>
            <a:r>
              <a:rPr lang="en-GB" sz="2000" smtClean="0"/>
              <a:t>Need to ensure even spread and mixture of possible allele values</a:t>
            </a:r>
          </a:p>
          <a:p>
            <a:pPr lvl="1" eaLnBrk="1" hangingPunct="1"/>
            <a:r>
              <a:rPr lang="en-GB" sz="2000" smtClean="0"/>
              <a:t>Can include existing solutions, or use problem-specific heuristics, to “seed” the population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smtClean="0"/>
              <a:t>Termination condition checked every generation </a:t>
            </a:r>
          </a:p>
          <a:p>
            <a:pPr lvl="1" eaLnBrk="1" hangingPunct="1"/>
            <a:r>
              <a:rPr lang="en-GB" sz="2000" smtClean="0"/>
              <a:t>Reaching some (known/hoped for) fitness</a:t>
            </a:r>
          </a:p>
          <a:p>
            <a:pPr lvl="1" eaLnBrk="1" hangingPunct="1"/>
            <a:r>
              <a:rPr lang="en-GB" sz="2000" smtClean="0"/>
              <a:t>Reaching some maximum allowed number of generations</a:t>
            </a:r>
          </a:p>
          <a:p>
            <a:pPr lvl="1" eaLnBrk="1" hangingPunct="1"/>
            <a:r>
              <a:rPr lang="en-GB" sz="2000" smtClean="0"/>
              <a:t>Reaching some minimum level of diversity</a:t>
            </a:r>
          </a:p>
          <a:p>
            <a:pPr lvl="1" eaLnBrk="1" hangingPunct="1"/>
            <a:r>
              <a:rPr lang="en-GB" sz="2000" smtClean="0"/>
              <a:t>Reaching some specified number of generations without fitness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71800" y="2209800"/>
            <a:ext cx="3048000" cy="3048000"/>
            <a:chOff x="1958" y="973"/>
            <a:chExt cx="1920" cy="1920"/>
          </a:xfrm>
        </p:grpSpPr>
        <p:sp>
          <p:nvSpPr>
            <p:cNvPr id="16389" name="Rectangle 3"/>
            <p:cNvSpPr>
              <a:spLocks noChangeArrowheads="1"/>
            </p:cNvSpPr>
            <p:nvPr/>
          </p:nvSpPr>
          <p:spPr bwMode="auto">
            <a:xfrm>
              <a:off x="195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21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9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219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24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8"/>
            <p:cNvSpPr>
              <a:spLocks noChangeArrowheads="1"/>
            </p:cNvSpPr>
            <p:nvPr/>
          </p:nvSpPr>
          <p:spPr bwMode="auto">
            <a:xfrm>
              <a:off x="267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243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267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19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219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>
              <a:off x="195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Rectangle 14"/>
            <p:cNvSpPr>
              <a:spLocks noChangeArrowheads="1"/>
            </p:cNvSpPr>
            <p:nvPr/>
          </p:nvSpPr>
          <p:spPr bwMode="auto">
            <a:xfrm>
              <a:off x="21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Rectangle 15"/>
            <p:cNvSpPr>
              <a:spLocks noChangeArrowheads="1"/>
            </p:cNvSpPr>
            <p:nvPr/>
          </p:nvSpPr>
          <p:spPr bwMode="auto">
            <a:xfrm>
              <a:off x="243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Rectangle 16"/>
            <p:cNvSpPr>
              <a:spLocks noChangeArrowheads="1"/>
            </p:cNvSpPr>
            <p:nvPr/>
          </p:nvSpPr>
          <p:spPr bwMode="auto">
            <a:xfrm>
              <a:off x="267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Rectangle 17"/>
            <p:cNvSpPr>
              <a:spLocks noChangeArrowheads="1"/>
            </p:cNvSpPr>
            <p:nvPr/>
          </p:nvSpPr>
          <p:spPr bwMode="auto">
            <a:xfrm>
              <a:off x="24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Rectangle 18"/>
            <p:cNvSpPr>
              <a:spLocks noChangeArrowheads="1"/>
            </p:cNvSpPr>
            <p:nvPr/>
          </p:nvSpPr>
          <p:spPr bwMode="auto">
            <a:xfrm>
              <a:off x="267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Rectangle 19"/>
            <p:cNvSpPr>
              <a:spLocks noChangeArrowheads="1"/>
            </p:cNvSpPr>
            <p:nvPr/>
          </p:nvSpPr>
          <p:spPr bwMode="auto">
            <a:xfrm>
              <a:off x="291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Rectangle 20"/>
            <p:cNvSpPr>
              <a:spLocks noChangeArrowheads="1"/>
            </p:cNvSpPr>
            <p:nvPr/>
          </p:nvSpPr>
          <p:spPr bwMode="auto">
            <a:xfrm>
              <a:off x="315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Rectangle 21"/>
            <p:cNvSpPr>
              <a:spLocks noChangeArrowheads="1"/>
            </p:cNvSpPr>
            <p:nvPr/>
          </p:nvSpPr>
          <p:spPr bwMode="auto">
            <a:xfrm>
              <a:off x="291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Rectangle 22"/>
            <p:cNvSpPr>
              <a:spLocks noChangeArrowheads="1"/>
            </p:cNvSpPr>
            <p:nvPr/>
          </p:nvSpPr>
          <p:spPr bwMode="auto">
            <a:xfrm>
              <a:off x="31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Rectangle 23"/>
            <p:cNvSpPr>
              <a:spLocks noChangeArrowheads="1"/>
            </p:cNvSpPr>
            <p:nvPr/>
          </p:nvSpPr>
          <p:spPr bwMode="auto">
            <a:xfrm>
              <a:off x="33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Rectangle 24"/>
            <p:cNvSpPr>
              <a:spLocks noChangeArrowheads="1"/>
            </p:cNvSpPr>
            <p:nvPr/>
          </p:nvSpPr>
          <p:spPr bwMode="auto">
            <a:xfrm>
              <a:off x="36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Rectangle 25"/>
            <p:cNvSpPr>
              <a:spLocks noChangeArrowheads="1"/>
            </p:cNvSpPr>
            <p:nvPr/>
          </p:nvSpPr>
          <p:spPr bwMode="auto">
            <a:xfrm>
              <a:off x="339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Rectangle 26"/>
            <p:cNvSpPr>
              <a:spLocks noChangeArrowheads="1"/>
            </p:cNvSpPr>
            <p:nvPr/>
          </p:nvSpPr>
          <p:spPr bwMode="auto">
            <a:xfrm>
              <a:off x="363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Rectangle 27"/>
            <p:cNvSpPr>
              <a:spLocks noChangeArrowheads="1"/>
            </p:cNvSpPr>
            <p:nvPr/>
          </p:nvSpPr>
          <p:spPr bwMode="auto">
            <a:xfrm>
              <a:off x="291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Rectangle 28"/>
            <p:cNvSpPr>
              <a:spLocks noChangeArrowheads="1"/>
            </p:cNvSpPr>
            <p:nvPr/>
          </p:nvSpPr>
          <p:spPr bwMode="auto">
            <a:xfrm>
              <a:off x="31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Rectangle 29"/>
            <p:cNvSpPr>
              <a:spLocks noChangeArrowheads="1"/>
            </p:cNvSpPr>
            <p:nvPr/>
          </p:nvSpPr>
          <p:spPr bwMode="auto">
            <a:xfrm>
              <a:off x="291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Rectangle 30"/>
            <p:cNvSpPr>
              <a:spLocks noChangeArrowheads="1"/>
            </p:cNvSpPr>
            <p:nvPr/>
          </p:nvSpPr>
          <p:spPr bwMode="auto">
            <a:xfrm>
              <a:off x="315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Rectangle 31"/>
            <p:cNvSpPr>
              <a:spLocks noChangeArrowheads="1"/>
            </p:cNvSpPr>
            <p:nvPr/>
          </p:nvSpPr>
          <p:spPr bwMode="auto">
            <a:xfrm>
              <a:off x="339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Rectangle 32"/>
            <p:cNvSpPr>
              <a:spLocks noChangeArrowheads="1"/>
            </p:cNvSpPr>
            <p:nvPr/>
          </p:nvSpPr>
          <p:spPr bwMode="auto">
            <a:xfrm>
              <a:off x="363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Rectangle 33"/>
            <p:cNvSpPr>
              <a:spLocks noChangeArrowheads="1"/>
            </p:cNvSpPr>
            <p:nvPr/>
          </p:nvSpPr>
          <p:spPr bwMode="auto">
            <a:xfrm>
              <a:off x="33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Rectangle 34"/>
            <p:cNvSpPr>
              <a:spLocks noChangeArrowheads="1"/>
            </p:cNvSpPr>
            <p:nvPr/>
          </p:nvSpPr>
          <p:spPr bwMode="auto">
            <a:xfrm>
              <a:off x="36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Rectangle 35"/>
            <p:cNvSpPr>
              <a:spLocks noChangeArrowheads="1"/>
            </p:cNvSpPr>
            <p:nvPr/>
          </p:nvSpPr>
          <p:spPr bwMode="auto">
            <a:xfrm>
              <a:off x="19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36"/>
            <p:cNvSpPr>
              <a:spLocks noChangeArrowheads="1"/>
            </p:cNvSpPr>
            <p:nvPr/>
          </p:nvSpPr>
          <p:spPr bwMode="auto">
            <a:xfrm>
              <a:off x="21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37"/>
            <p:cNvSpPr>
              <a:spLocks noChangeArrowheads="1"/>
            </p:cNvSpPr>
            <p:nvPr/>
          </p:nvSpPr>
          <p:spPr bwMode="auto">
            <a:xfrm>
              <a:off x="195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Rectangle 38"/>
            <p:cNvSpPr>
              <a:spLocks noChangeArrowheads="1"/>
            </p:cNvSpPr>
            <p:nvPr/>
          </p:nvSpPr>
          <p:spPr bwMode="auto">
            <a:xfrm>
              <a:off x="21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Rectangle 39"/>
            <p:cNvSpPr>
              <a:spLocks noChangeArrowheads="1"/>
            </p:cNvSpPr>
            <p:nvPr/>
          </p:nvSpPr>
          <p:spPr bwMode="auto">
            <a:xfrm>
              <a:off x="24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Rectangle 40"/>
            <p:cNvSpPr>
              <a:spLocks noChangeArrowheads="1"/>
            </p:cNvSpPr>
            <p:nvPr/>
          </p:nvSpPr>
          <p:spPr bwMode="auto">
            <a:xfrm>
              <a:off x="267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4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67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Rectangle 43"/>
            <p:cNvSpPr>
              <a:spLocks noChangeArrowheads="1"/>
            </p:cNvSpPr>
            <p:nvPr/>
          </p:nvSpPr>
          <p:spPr bwMode="auto">
            <a:xfrm>
              <a:off x="19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Rectangle 44"/>
            <p:cNvSpPr>
              <a:spLocks noChangeArrowheads="1"/>
            </p:cNvSpPr>
            <p:nvPr/>
          </p:nvSpPr>
          <p:spPr bwMode="auto">
            <a:xfrm>
              <a:off x="219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Rectangle 45"/>
            <p:cNvSpPr>
              <a:spLocks noChangeArrowheads="1"/>
            </p:cNvSpPr>
            <p:nvPr/>
          </p:nvSpPr>
          <p:spPr bwMode="auto">
            <a:xfrm>
              <a:off x="19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Rectangle 46"/>
            <p:cNvSpPr>
              <a:spLocks noChangeArrowheads="1"/>
            </p:cNvSpPr>
            <p:nvPr/>
          </p:nvSpPr>
          <p:spPr bwMode="auto">
            <a:xfrm>
              <a:off x="219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Rectangle 47"/>
            <p:cNvSpPr>
              <a:spLocks noChangeArrowheads="1"/>
            </p:cNvSpPr>
            <p:nvPr/>
          </p:nvSpPr>
          <p:spPr bwMode="auto">
            <a:xfrm>
              <a:off x="243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Rectangle 48"/>
            <p:cNvSpPr>
              <a:spLocks noChangeArrowheads="1"/>
            </p:cNvSpPr>
            <p:nvPr/>
          </p:nvSpPr>
          <p:spPr bwMode="auto">
            <a:xfrm>
              <a:off x="267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Rectangle 49"/>
            <p:cNvSpPr>
              <a:spLocks noChangeArrowheads="1"/>
            </p:cNvSpPr>
            <p:nvPr/>
          </p:nvSpPr>
          <p:spPr bwMode="auto">
            <a:xfrm>
              <a:off x="243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Rectangle 50"/>
            <p:cNvSpPr>
              <a:spLocks noChangeArrowheads="1"/>
            </p:cNvSpPr>
            <p:nvPr/>
          </p:nvSpPr>
          <p:spPr bwMode="auto">
            <a:xfrm>
              <a:off x="267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Rectangle 51"/>
            <p:cNvSpPr>
              <a:spLocks noChangeArrowheads="1"/>
            </p:cNvSpPr>
            <p:nvPr/>
          </p:nvSpPr>
          <p:spPr bwMode="auto">
            <a:xfrm>
              <a:off x="291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Rectangle 52"/>
            <p:cNvSpPr>
              <a:spLocks noChangeArrowheads="1"/>
            </p:cNvSpPr>
            <p:nvPr/>
          </p:nvSpPr>
          <p:spPr bwMode="auto">
            <a:xfrm>
              <a:off x="31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Rectangle 53"/>
            <p:cNvSpPr>
              <a:spLocks noChangeArrowheads="1"/>
            </p:cNvSpPr>
            <p:nvPr/>
          </p:nvSpPr>
          <p:spPr bwMode="auto">
            <a:xfrm>
              <a:off x="291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Rectangle 54"/>
            <p:cNvSpPr>
              <a:spLocks noChangeArrowheads="1"/>
            </p:cNvSpPr>
            <p:nvPr/>
          </p:nvSpPr>
          <p:spPr bwMode="auto">
            <a:xfrm>
              <a:off x="315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Rectangle 55"/>
            <p:cNvSpPr>
              <a:spLocks noChangeArrowheads="1"/>
            </p:cNvSpPr>
            <p:nvPr/>
          </p:nvSpPr>
          <p:spPr bwMode="auto">
            <a:xfrm>
              <a:off x="33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Rectangle 56"/>
            <p:cNvSpPr>
              <a:spLocks noChangeArrowheads="1"/>
            </p:cNvSpPr>
            <p:nvPr/>
          </p:nvSpPr>
          <p:spPr bwMode="auto">
            <a:xfrm>
              <a:off x="36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Rectangle 57"/>
            <p:cNvSpPr>
              <a:spLocks noChangeArrowheads="1"/>
            </p:cNvSpPr>
            <p:nvPr/>
          </p:nvSpPr>
          <p:spPr bwMode="auto">
            <a:xfrm>
              <a:off x="33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4" name="Rectangle 58"/>
            <p:cNvSpPr>
              <a:spLocks noChangeArrowheads="1"/>
            </p:cNvSpPr>
            <p:nvPr/>
          </p:nvSpPr>
          <p:spPr bwMode="auto">
            <a:xfrm>
              <a:off x="36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Rectangle 59"/>
            <p:cNvSpPr>
              <a:spLocks noChangeArrowheads="1"/>
            </p:cNvSpPr>
            <p:nvPr/>
          </p:nvSpPr>
          <p:spPr bwMode="auto">
            <a:xfrm>
              <a:off x="291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6" name="Rectangle 60"/>
            <p:cNvSpPr>
              <a:spLocks noChangeArrowheads="1"/>
            </p:cNvSpPr>
            <p:nvPr/>
          </p:nvSpPr>
          <p:spPr bwMode="auto">
            <a:xfrm>
              <a:off x="31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7" name="Rectangle 61"/>
            <p:cNvSpPr>
              <a:spLocks noChangeArrowheads="1"/>
            </p:cNvSpPr>
            <p:nvPr/>
          </p:nvSpPr>
          <p:spPr bwMode="auto">
            <a:xfrm>
              <a:off x="291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Rectangle 62"/>
            <p:cNvSpPr>
              <a:spLocks noChangeArrowheads="1"/>
            </p:cNvSpPr>
            <p:nvPr/>
          </p:nvSpPr>
          <p:spPr bwMode="auto">
            <a:xfrm>
              <a:off x="31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Rectangle 63"/>
            <p:cNvSpPr>
              <a:spLocks noChangeArrowheads="1"/>
            </p:cNvSpPr>
            <p:nvPr/>
          </p:nvSpPr>
          <p:spPr bwMode="auto">
            <a:xfrm>
              <a:off x="339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Rectangle 64"/>
            <p:cNvSpPr>
              <a:spLocks noChangeArrowheads="1"/>
            </p:cNvSpPr>
            <p:nvPr/>
          </p:nvSpPr>
          <p:spPr bwMode="auto">
            <a:xfrm>
              <a:off x="363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1" name="Rectangle 65"/>
            <p:cNvSpPr>
              <a:spLocks noChangeArrowheads="1"/>
            </p:cNvSpPr>
            <p:nvPr/>
          </p:nvSpPr>
          <p:spPr bwMode="auto">
            <a:xfrm>
              <a:off x="339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Rectangle 66"/>
            <p:cNvSpPr>
              <a:spLocks noChangeArrowheads="1"/>
            </p:cNvSpPr>
            <p:nvPr/>
          </p:nvSpPr>
          <p:spPr bwMode="auto">
            <a:xfrm>
              <a:off x="363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3" name="Oval 67"/>
            <p:cNvSpPr>
              <a:spLocks noChangeArrowheads="1"/>
            </p:cNvSpPr>
            <p:nvPr/>
          </p:nvSpPr>
          <p:spPr bwMode="auto">
            <a:xfrm>
              <a:off x="2934" y="1965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7" name="Text Box 68"/>
          <p:cNvSpPr txBox="1">
            <a:spLocks noChangeArrowheads="1"/>
          </p:cNvSpPr>
          <p:nvPr/>
        </p:nvSpPr>
        <p:spPr bwMode="auto">
          <a:xfrm>
            <a:off x="838200" y="5638800"/>
            <a:ext cx="75072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Place 8 queens on an 8x8 chessboard in</a:t>
            </a:r>
          </a:p>
          <a:p>
            <a:r>
              <a:rPr lang="en-US">
                <a:latin typeface="Arial" charset="0"/>
              </a:rPr>
              <a:t>such a way that they cannot check each other</a:t>
            </a:r>
          </a:p>
        </p:txBody>
      </p:sp>
      <p:sp>
        <p:nvSpPr>
          <p:cNvPr id="16388" name="Rectangle 69"/>
          <p:cNvSpPr>
            <a:spLocks noChangeArrowheads="1"/>
          </p:cNvSpPr>
          <p:nvPr/>
        </p:nvSpPr>
        <p:spPr bwMode="auto">
          <a:xfrm>
            <a:off x="1066800" y="685800"/>
            <a:ext cx="600075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200">
                <a:solidFill>
                  <a:srgbClr val="000066"/>
                </a:solidFill>
                <a:latin typeface="Arial" charset="0"/>
              </a:rPr>
              <a:t>Example: the 8 queens problem</a:t>
            </a:r>
            <a:endParaRPr lang="en-US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62000"/>
            <a:ext cx="8420100" cy="7620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mtClean="0"/>
              <a:t>The 8 queens problem: r</a:t>
            </a:r>
            <a:r>
              <a:rPr lang="en-US" sz="3200" smtClean="0"/>
              <a:t>epresentation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914400" y="2133600"/>
            <a:ext cx="8027988" cy="4341813"/>
            <a:chOff x="240" y="1056"/>
            <a:chExt cx="5057" cy="273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2928"/>
              <a:ext cx="4560" cy="863"/>
              <a:chOff x="864" y="3216"/>
              <a:chExt cx="4560" cy="86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504" y="3744"/>
                <a:ext cx="1920" cy="325"/>
                <a:chOff x="432" y="1873"/>
                <a:chExt cx="1920" cy="325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432" y="1920"/>
                  <a:ext cx="1920" cy="240"/>
                  <a:chOff x="432" y="1920"/>
                  <a:chExt cx="1920" cy="240"/>
                </a:xfrm>
              </p:grpSpPr>
              <p:sp>
                <p:nvSpPr>
                  <p:cNvPr id="1750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494" name="Rectangle 14"/>
                <p:cNvSpPr>
                  <a:spLocks noChangeArrowheads="1"/>
                </p:cNvSpPr>
                <p:nvPr/>
              </p:nvSpPr>
              <p:spPr bwMode="auto">
                <a:xfrm>
                  <a:off x="43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17495" name="Rectangle 15"/>
                <p:cNvSpPr>
                  <a:spLocks noChangeArrowheads="1"/>
                </p:cNvSpPr>
                <p:nvPr/>
              </p:nvSpPr>
              <p:spPr bwMode="auto">
                <a:xfrm>
                  <a:off x="115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7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67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17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7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91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17499" name="Rectangle 19"/>
                <p:cNvSpPr>
                  <a:spLocks noChangeArrowheads="1"/>
                </p:cNvSpPr>
                <p:nvPr/>
              </p:nvSpPr>
              <p:spPr bwMode="auto">
                <a:xfrm>
                  <a:off x="139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17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87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17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3" y="1873"/>
                  <a:ext cx="226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  <p:sp>
            <p:nvSpPr>
              <p:cNvPr id="17492" name="Rectangle 22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1873" cy="8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9900"/>
                    </a:solidFill>
                    <a:latin typeface="Arial" charset="0"/>
                  </a:rPr>
                  <a:t>Genotype: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</a:p>
              <a:p>
                <a:r>
                  <a:rPr lang="en-US">
                    <a:latin typeface="Arial" charset="0"/>
                  </a:rPr>
                  <a:t>a permutation of </a:t>
                </a:r>
              </a:p>
              <a:p>
                <a:r>
                  <a:rPr lang="en-US">
                    <a:latin typeface="Arial" charset="0"/>
                  </a:rPr>
                  <a:t>the numbers 1 - 8</a:t>
                </a:r>
                <a:endParaRPr 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40" y="1056"/>
              <a:ext cx="4560" cy="1920"/>
              <a:chOff x="864" y="1152"/>
              <a:chExt cx="4560" cy="1920"/>
            </a:xfrm>
          </p:grpSpPr>
          <p:sp>
            <p:nvSpPr>
              <p:cNvPr id="17417" name="Rectangle 24"/>
              <p:cNvSpPr>
                <a:spLocks noChangeArrowheads="1"/>
              </p:cNvSpPr>
              <p:nvPr/>
            </p:nvSpPr>
            <p:spPr bwMode="auto">
              <a:xfrm>
                <a:off x="864" y="1776"/>
                <a:ext cx="2286" cy="5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9900"/>
                    </a:solidFill>
                    <a:latin typeface="Arial" charset="0"/>
                  </a:rPr>
                  <a:t>Phenotype: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</a:p>
              <a:p>
                <a:r>
                  <a:rPr lang="en-US">
                    <a:latin typeface="Arial" charset="0"/>
                  </a:rPr>
                  <a:t>a board configuration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3504" y="1152"/>
                <a:ext cx="1920" cy="1920"/>
                <a:chOff x="3524" y="1516"/>
                <a:chExt cx="1920" cy="1920"/>
              </a:xfrm>
            </p:grpSpPr>
            <p:sp>
              <p:nvSpPr>
                <p:cNvPr id="17419" name="Rectangle 26"/>
                <p:cNvSpPr>
                  <a:spLocks noChangeArrowheads="1"/>
                </p:cNvSpPr>
                <p:nvPr/>
              </p:nvSpPr>
              <p:spPr bwMode="auto">
                <a:xfrm>
                  <a:off x="352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0" name="Rectangle 27"/>
                <p:cNvSpPr>
                  <a:spLocks noChangeArrowheads="1"/>
                </p:cNvSpPr>
                <p:nvPr/>
              </p:nvSpPr>
              <p:spPr bwMode="auto">
                <a:xfrm>
                  <a:off x="376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1" name="Rectangle 28"/>
                <p:cNvSpPr>
                  <a:spLocks noChangeArrowheads="1"/>
                </p:cNvSpPr>
                <p:nvPr/>
              </p:nvSpPr>
              <p:spPr bwMode="auto">
                <a:xfrm>
                  <a:off x="352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2" name="Rectangle 29"/>
                <p:cNvSpPr>
                  <a:spLocks noChangeArrowheads="1"/>
                </p:cNvSpPr>
                <p:nvPr/>
              </p:nvSpPr>
              <p:spPr bwMode="auto">
                <a:xfrm>
                  <a:off x="376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3" name="Rectangle 30"/>
                <p:cNvSpPr>
                  <a:spLocks noChangeArrowheads="1"/>
                </p:cNvSpPr>
                <p:nvPr/>
              </p:nvSpPr>
              <p:spPr bwMode="auto">
                <a:xfrm>
                  <a:off x="400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4" name="Rectangle 31"/>
                <p:cNvSpPr>
                  <a:spLocks noChangeArrowheads="1"/>
                </p:cNvSpPr>
                <p:nvPr/>
              </p:nvSpPr>
              <p:spPr bwMode="auto">
                <a:xfrm>
                  <a:off x="424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5" name="Rectangle 32"/>
                <p:cNvSpPr>
                  <a:spLocks noChangeArrowheads="1"/>
                </p:cNvSpPr>
                <p:nvPr/>
              </p:nvSpPr>
              <p:spPr bwMode="auto">
                <a:xfrm>
                  <a:off x="400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6" name="Rectangle 33"/>
                <p:cNvSpPr>
                  <a:spLocks noChangeArrowheads="1"/>
                </p:cNvSpPr>
                <p:nvPr/>
              </p:nvSpPr>
              <p:spPr bwMode="auto">
                <a:xfrm>
                  <a:off x="424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7" name="Rectangle 34"/>
                <p:cNvSpPr>
                  <a:spLocks noChangeArrowheads="1"/>
                </p:cNvSpPr>
                <p:nvPr/>
              </p:nvSpPr>
              <p:spPr bwMode="auto">
                <a:xfrm>
                  <a:off x="352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8" name="Rectangle 35"/>
                <p:cNvSpPr>
                  <a:spLocks noChangeArrowheads="1"/>
                </p:cNvSpPr>
                <p:nvPr/>
              </p:nvSpPr>
              <p:spPr bwMode="auto">
                <a:xfrm>
                  <a:off x="376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9" name="Rectangle 36"/>
                <p:cNvSpPr>
                  <a:spLocks noChangeArrowheads="1"/>
                </p:cNvSpPr>
                <p:nvPr/>
              </p:nvSpPr>
              <p:spPr bwMode="auto">
                <a:xfrm>
                  <a:off x="352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0" name="Rectangle 37"/>
                <p:cNvSpPr>
                  <a:spLocks noChangeArrowheads="1"/>
                </p:cNvSpPr>
                <p:nvPr/>
              </p:nvSpPr>
              <p:spPr bwMode="auto">
                <a:xfrm>
                  <a:off x="376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1" name="Rectangle 38"/>
                <p:cNvSpPr>
                  <a:spLocks noChangeArrowheads="1"/>
                </p:cNvSpPr>
                <p:nvPr/>
              </p:nvSpPr>
              <p:spPr bwMode="auto">
                <a:xfrm>
                  <a:off x="400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24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3" name="Rectangle 40"/>
                <p:cNvSpPr>
                  <a:spLocks noChangeArrowheads="1"/>
                </p:cNvSpPr>
                <p:nvPr/>
              </p:nvSpPr>
              <p:spPr bwMode="auto">
                <a:xfrm>
                  <a:off x="400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24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5" name="Rectangle 42"/>
                <p:cNvSpPr>
                  <a:spLocks noChangeArrowheads="1"/>
                </p:cNvSpPr>
                <p:nvPr/>
              </p:nvSpPr>
              <p:spPr bwMode="auto">
                <a:xfrm>
                  <a:off x="448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6" name="Rectangle 43"/>
                <p:cNvSpPr>
                  <a:spLocks noChangeArrowheads="1"/>
                </p:cNvSpPr>
                <p:nvPr/>
              </p:nvSpPr>
              <p:spPr bwMode="auto">
                <a:xfrm>
                  <a:off x="472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7" name="Rectangle 44"/>
                <p:cNvSpPr>
                  <a:spLocks noChangeArrowheads="1"/>
                </p:cNvSpPr>
                <p:nvPr/>
              </p:nvSpPr>
              <p:spPr bwMode="auto">
                <a:xfrm>
                  <a:off x="448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8" name="Rectangle 45"/>
                <p:cNvSpPr>
                  <a:spLocks noChangeArrowheads="1"/>
                </p:cNvSpPr>
                <p:nvPr/>
              </p:nvSpPr>
              <p:spPr bwMode="auto">
                <a:xfrm>
                  <a:off x="472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9" name="Rectangle 46"/>
                <p:cNvSpPr>
                  <a:spLocks noChangeArrowheads="1"/>
                </p:cNvSpPr>
                <p:nvPr/>
              </p:nvSpPr>
              <p:spPr bwMode="auto">
                <a:xfrm>
                  <a:off x="496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0" name="Rectangle 47"/>
                <p:cNvSpPr>
                  <a:spLocks noChangeArrowheads="1"/>
                </p:cNvSpPr>
                <p:nvPr/>
              </p:nvSpPr>
              <p:spPr bwMode="auto">
                <a:xfrm>
                  <a:off x="520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1" name="Rectangle 48"/>
                <p:cNvSpPr>
                  <a:spLocks noChangeArrowheads="1"/>
                </p:cNvSpPr>
                <p:nvPr/>
              </p:nvSpPr>
              <p:spPr bwMode="auto">
                <a:xfrm>
                  <a:off x="496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2" name="Rectangle 49"/>
                <p:cNvSpPr>
                  <a:spLocks noChangeArrowheads="1"/>
                </p:cNvSpPr>
                <p:nvPr/>
              </p:nvSpPr>
              <p:spPr bwMode="auto">
                <a:xfrm>
                  <a:off x="520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3" name="Rectangle 50"/>
                <p:cNvSpPr>
                  <a:spLocks noChangeArrowheads="1"/>
                </p:cNvSpPr>
                <p:nvPr/>
              </p:nvSpPr>
              <p:spPr bwMode="auto">
                <a:xfrm>
                  <a:off x="448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4" name="Rectangle 51"/>
                <p:cNvSpPr>
                  <a:spLocks noChangeArrowheads="1"/>
                </p:cNvSpPr>
                <p:nvPr/>
              </p:nvSpPr>
              <p:spPr bwMode="auto">
                <a:xfrm>
                  <a:off x="472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5" name="Rectangle 52"/>
                <p:cNvSpPr>
                  <a:spLocks noChangeArrowheads="1"/>
                </p:cNvSpPr>
                <p:nvPr/>
              </p:nvSpPr>
              <p:spPr bwMode="auto">
                <a:xfrm>
                  <a:off x="448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6" name="Rectangle 53"/>
                <p:cNvSpPr>
                  <a:spLocks noChangeArrowheads="1"/>
                </p:cNvSpPr>
                <p:nvPr/>
              </p:nvSpPr>
              <p:spPr bwMode="auto">
                <a:xfrm>
                  <a:off x="472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7" name="Rectangle 54"/>
                <p:cNvSpPr>
                  <a:spLocks noChangeArrowheads="1"/>
                </p:cNvSpPr>
                <p:nvPr/>
              </p:nvSpPr>
              <p:spPr bwMode="auto">
                <a:xfrm>
                  <a:off x="496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8" name="Rectangle 55"/>
                <p:cNvSpPr>
                  <a:spLocks noChangeArrowheads="1"/>
                </p:cNvSpPr>
                <p:nvPr/>
              </p:nvSpPr>
              <p:spPr bwMode="auto">
                <a:xfrm>
                  <a:off x="520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9" name="Rectangle 56"/>
                <p:cNvSpPr>
                  <a:spLocks noChangeArrowheads="1"/>
                </p:cNvSpPr>
                <p:nvPr/>
              </p:nvSpPr>
              <p:spPr bwMode="auto">
                <a:xfrm>
                  <a:off x="496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0" name="Rectangle 57"/>
                <p:cNvSpPr>
                  <a:spLocks noChangeArrowheads="1"/>
                </p:cNvSpPr>
                <p:nvPr/>
              </p:nvSpPr>
              <p:spPr bwMode="auto">
                <a:xfrm>
                  <a:off x="520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1" name="Rectangle 58"/>
                <p:cNvSpPr>
                  <a:spLocks noChangeArrowheads="1"/>
                </p:cNvSpPr>
                <p:nvPr/>
              </p:nvSpPr>
              <p:spPr bwMode="auto">
                <a:xfrm>
                  <a:off x="352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2" name="Rectangle 59"/>
                <p:cNvSpPr>
                  <a:spLocks noChangeArrowheads="1"/>
                </p:cNvSpPr>
                <p:nvPr/>
              </p:nvSpPr>
              <p:spPr bwMode="auto">
                <a:xfrm>
                  <a:off x="376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3" name="Rectangle 60"/>
                <p:cNvSpPr>
                  <a:spLocks noChangeArrowheads="1"/>
                </p:cNvSpPr>
                <p:nvPr/>
              </p:nvSpPr>
              <p:spPr bwMode="auto">
                <a:xfrm>
                  <a:off x="352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Rectangle 61"/>
                <p:cNvSpPr>
                  <a:spLocks noChangeArrowheads="1"/>
                </p:cNvSpPr>
                <p:nvPr/>
              </p:nvSpPr>
              <p:spPr bwMode="auto">
                <a:xfrm>
                  <a:off x="376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5" name="Rectangle 62"/>
                <p:cNvSpPr>
                  <a:spLocks noChangeArrowheads="1"/>
                </p:cNvSpPr>
                <p:nvPr/>
              </p:nvSpPr>
              <p:spPr bwMode="auto">
                <a:xfrm>
                  <a:off x="400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Rectangle 63"/>
                <p:cNvSpPr>
                  <a:spLocks noChangeArrowheads="1"/>
                </p:cNvSpPr>
                <p:nvPr/>
              </p:nvSpPr>
              <p:spPr bwMode="auto">
                <a:xfrm>
                  <a:off x="424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7" name="Rectangle 64"/>
                <p:cNvSpPr>
                  <a:spLocks noChangeArrowheads="1"/>
                </p:cNvSpPr>
                <p:nvPr/>
              </p:nvSpPr>
              <p:spPr bwMode="auto">
                <a:xfrm>
                  <a:off x="400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8" name="Rectangle 65"/>
                <p:cNvSpPr>
                  <a:spLocks noChangeArrowheads="1"/>
                </p:cNvSpPr>
                <p:nvPr/>
              </p:nvSpPr>
              <p:spPr bwMode="auto">
                <a:xfrm>
                  <a:off x="424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9" name="Rectangle 66"/>
                <p:cNvSpPr>
                  <a:spLocks noChangeArrowheads="1"/>
                </p:cNvSpPr>
                <p:nvPr/>
              </p:nvSpPr>
              <p:spPr bwMode="auto">
                <a:xfrm>
                  <a:off x="352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0" name="Rectangle 67"/>
                <p:cNvSpPr>
                  <a:spLocks noChangeArrowheads="1"/>
                </p:cNvSpPr>
                <p:nvPr/>
              </p:nvSpPr>
              <p:spPr bwMode="auto">
                <a:xfrm>
                  <a:off x="376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1" name="Rectangle 68"/>
                <p:cNvSpPr>
                  <a:spLocks noChangeArrowheads="1"/>
                </p:cNvSpPr>
                <p:nvPr/>
              </p:nvSpPr>
              <p:spPr bwMode="auto">
                <a:xfrm>
                  <a:off x="352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2" name="Rectangle 69"/>
                <p:cNvSpPr>
                  <a:spLocks noChangeArrowheads="1"/>
                </p:cNvSpPr>
                <p:nvPr/>
              </p:nvSpPr>
              <p:spPr bwMode="auto">
                <a:xfrm>
                  <a:off x="376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3" name="Rectangle 70"/>
                <p:cNvSpPr>
                  <a:spLocks noChangeArrowheads="1"/>
                </p:cNvSpPr>
                <p:nvPr/>
              </p:nvSpPr>
              <p:spPr bwMode="auto">
                <a:xfrm>
                  <a:off x="400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4" name="Rectangle 71"/>
                <p:cNvSpPr>
                  <a:spLocks noChangeArrowheads="1"/>
                </p:cNvSpPr>
                <p:nvPr/>
              </p:nvSpPr>
              <p:spPr bwMode="auto">
                <a:xfrm>
                  <a:off x="424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5" name="Rectangle 72"/>
                <p:cNvSpPr>
                  <a:spLocks noChangeArrowheads="1"/>
                </p:cNvSpPr>
                <p:nvPr/>
              </p:nvSpPr>
              <p:spPr bwMode="auto">
                <a:xfrm>
                  <a:off x="400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6" name="Rectangle 73"/>
                <p:cNvSpPr>
                  <a:spLocks noChangeArrowheads="1"/>
                </p:cNvSpPr>
                <p:nvPr/>
              </p:nvSpPr>
              <p:spPr bwMode="auto">
                <a:xfrm>
                  <a:off x="424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7" name="Rectangle 74"/>
                <p:cNvSpPr>
                  <a:spLocks noChangeArrowheads="1"/>
                </p:cNvSpPr>
                <p:nvPr/>
              </p:nvSpPr>
              <p:spPr bwMode="auto">
                <a:xfrm>
                  <a:off x="448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8" name="Rectangle 75"/>
                <p:cNvSpPr>
                  <a:spLocks noChangeArrowheads="1"/>
                </p:cNvSpPr>
                <p:nvPr/>
              </p:nvSpPr>
              <p:spPr bwMode="auto">
                <a:xfrm>
                  <a:off x="472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9" name="Rectangle 76"/>
                <p:cNvSpPr>
                  <a:spLocks noChangeArrowheads="1"/>
                </p:cNvSpPr>
                <p:nvPr/>
              </p:nvSpPr>
              <p:spPr bwMode="auto">
                <a:xfrm>
                  <a:off x="448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0" name="Rectangle 77"/>
                <p:cNvSpPr>
                  <a:spLocks noChangeArrowheads="1"/>
                </p:cNvSpPr>
                <p:nvPr/>
              </p:nvSpPr>
              <p:spPr bwMode="auto">
                <a:xfrm>
                  <a:off x="472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1" name="Rectangle 78"/>
                <p:cNvSpPr>
                  <a:spLocks noChangeArrowheads="1"/>
                </p:cNvSpPr>
                <p:nvPr/>
              </p:nvSpPr>
              <p:spPr bwMode="auto">
                <a:xfrm>
                  <a:off x="496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2" name="Rectangle 79"/>
                <p:cNvSpPr>
                  <a:spLocks noChangeArrowheads="1"/>
                </p:cNvSpPr>
                <p:nvPr/>
              </p:nvSpPr>
              <p:spPr bwMode="auto">
                <a:xfrm>
                  <a:off x="520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3" name="Rectangle 80"/>
                <p:cNvSpPr>
                  <a:spLocks noChangeArrowheads="1"/>
                </p:cNvSpPr>
                <p:nvPr/>
              </p:nvSpPr>
              <p:spPr bwMode="auto">
                <a:xfrm>
                  <a:off x="496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4" name="Rectangle 81"/>
                <p:cNvSpPr>
                  <a:spLocks noChangeArrowheads="1"/>
                </p:cNvSpPr>
                <p:nvPr/>
              </p:nvSpPr>
              <p:spPr bwMode="auto">
                <a:xfrm>
                  <a:off x="520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5" name="Rectangle 82"/>
                <p:cNvSpPr>
                  <a:spLocks noChangeArrowheads="1"/>
                </p:cNvSpPr>
                <p:nvPr/>
              </p:nvSpPr>
              <p:spPr bwMode="auto">
                <a:xfrm>
                  <a:off x="448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6" name="Rectangle 83"/>
                <p:cNvSpPr>
                  <a:spLocks noChangeArrowheads="1"/>
                </p:cNvSpPr>
                <p:nvPr/>
              </p:nvSpPr>
              <p:spPr bwMode="auto">
                <a:xfrm>
                  <a:off x="472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7" name="Rectangle 84"/>
                <p:cNvSpPr>
                  <a:spLocks noChangeArrowheads="1"/>
                </p:cNvSpPr>
                <p:nvPr/>
              </p:nvSpPr>
              <p:spPr bwMode="auto">
                <a:xfrm>
                  <a:off x="448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8" name="Rectangle 85"/>
                <p:cNvSpPr>
                  <a:spLocks noChangeArrowheads="1"/>
                </p:cNvSpPr>
                <p:nvPr/>
              </p:nvSpPr>
              <p:spPr bwMode="auto">
                <a:xfrm>
                  <a:off x="472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9" name="Rectangle 86"/>
                <p:cNvSpPr>
                  <a:spLocks noChangeArrowheads="1"/>
                </p:cNvSpPr>
                <p:nvPr/>
              </p:nvSpPr>
              <p:spPr bwMode="auto">
                <a:xfrm>
                  <a:off x="496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0" name="Rectangle 87"/>
                <p:cNvSpPr>
                  <a:spLocks noChangeArrowheads="1"/>
                </p:cNvSpPr>
                <p:nvPr/>
              </p:nvSpPr>
              <p:spPr bwMode="auto">
                <a:xfrm>
                  <a:off x="520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1" name="Rectangle 88"/>
                <p:cNvSpPr>
                  <a:spLocks noChangeArrowheads="1"/>
                </p:cNvSpPr>
                <p:nvPr/>
              </p:nvSpPr>
              <p:spPr bwMode="auto">
                <a:xfrm>
                  <a:off x="496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2" name="Rectangle 89"/>
                <p:cNvSpPr>
                  <a:spLocks noChangeArrowheads="1"/>
                </p:cNvSpPr>
                <p:nvPr/>
              </p:nvSpPr>
              <p:spPr bwMode="auto">
                <a:xfrm>
                  <a:off x="520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3" name="Oval 90"/>
                <p:cNvSpPr>
                  <a:spLocks noChangeArrowheads="1"/>
                </p:cNvSpPr>
                <p:nvPr/>
              </p:nvSpPr>
              <p:spPr bwMode="auto">
                <a:xfrm>
                  <a:off x="4507" y="274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4" name="Oval 91"/>
                <p:cNvSpPr>
                  <a:spLocks noChangeArrowheads="1"/>
                </p:cNvSpPr>
                <p:nvPr/>
              </p:nvSpPr>
              <p:spPr bwMode="auto">
                <a:xfrm>
                  <a:off x="3544" y="154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5" name="Oval 92"/>
                <p:cNvSpPr>
                  <a:spLocks noChangeArrowheads="1"/>
                </p:cNvSpPr>
                <p:nvPr/>
              </p:nvSpPr>
              <p:spPr bwMode="auto">
                <a:xfrm>
                  <a:off x="3796" y="201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6" name="Oval 93"/>
                <p:cNvSpPr>
                  <a:spLocks noChangeArrowheads="1"/>
                </p:cNvSpPr>
                <p:nvPr/>
              </p:nvSpPr>
              <p:spPr bwMode="auto">
                <a:xfrm>
                  <a:off x="4029" y="2505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7" name="Oval 94"/>
                <p:cNvSpPr>
                  <a:spLocks noChangeArrowheads="1"/>
                </p:cNvSpPr>
                <p:nvPr/>
              </p:nvSpPr>
              <p:spPr bwMode="auto">
                <a:xfrm>
                  <a:off x="4272" y="1780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8" name="Oval 95"/>
                <p:cNvSpPr>
                  <a:spLocks noChangeArrowheads="1"/>
                </p:cNvSpPr>
                <p:nvPr/>
              </p:nvSpPr>
              <p:spPr bwMode="auto">
                <a:xfrm>
                  <a:off x="5230" y="3221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9" name="Oval 96"/>
                <p:cNvSpPr>
                  <a:spLocks noChangeArrowheads="1"/>
                </p:cNvSpPr>
                <p:nvPr/>
              </p:nvSpPr>
              <p:spPr bwMode="auto">
                <a:xfrm>
                  <a:off x="4988" y="2981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90" name="Oval 97"/>
                <p:cNvSpPr>
                  <a:spLocks noChangeArrowheads="1"/>
                </p:cNvSpPr>
                <p:nvPr/>
              </p:nvSpPr>
              <p:spPr bwMode="auto">
                <a:xfrm>
                  <a:off x="4756" y="226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3792" y="2976"/>
              <a:ext cx="1505" cy="432"/>
              <a:chOff x="3792" y="2976"/>
              <a:chExt cx="1505" cy="432"/>
            </a:xfrm>
          </p:grpSpPr>
          <p:sp>
            <p:nvSpPr>
              <p:cNvPr id="17415" name="Line 99"/>
              <p:cNvSpPr>
                <a:spLocks noChangeShapeType="1"/>
              </p:cNvSpPr>
              <p:nvPr/>
            </p:nvSpPr>
            <p:spPr bwMode="auto">
              <a:xfrm rot="5400000">
                <a:off x="3577" y="3191"/>
                <a:ext cx="432" cy="1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6" name="Text Box 100"/>
              <p:cNvSpPr txBox="1">
                <a:spLocks noChangeArrowheads="1"/>
              </p:cNvSpPr>
              <p:nvPr/>
            </p:nvSpPr>
            <p:spPr bwMode="auto">
              <a:xfrm>
                <a:off x="3936" y="3072"/>
                <a:ext cx="13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Obvious mapping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Topics we’ll cover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Map types</a:t>
            </a:r>
          </a:p>
          <a:p>
            <a:pPr lvl="1" eaLnBrk="1" hangingPunct="1"/>
            <a:r>
              <a:rPr lang="en-US" sz="2800" dirty="0" smtClean="0"/>
              <a:t>Grids</a:t>
            </a:r>
          </a:p>
          <a:p>
            <a:pPr lvl="1" eaLnBrk="1" hangingPunct="1"/>
            <a:r>
              <a:rPr lang="en-US" sz="2800" dirty="0" smtClean="0"/>
              <a:t>Waypoint graphs</a:t>
            </a:r>
          </a:p>
          <a:p>
            <a:pPr lvl="1" eaLnBrk="1" hangingPunct="1"/>
            <a:r>
              <a:rPr lang="en-US" sz="2800" dirty="0" smtClean="0"/>
              <a:t>Navigation meshes</a:t>
            </a:r>
          </a:p>
        </p:txBody>
      </p:sp>
      <p:sp>
        <p:nvSpPr>
          <p:cNvPr id="512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Algorithms</a:t>
            </a:r>
          </a:p>
          <a:p>
            <a:pPr lvl="1" eaLnBrk="1" hangingPunct="1"/>
            <a:r>
              <a:rPr lang="en-US" sz="2800" dirty="0" smtClean="0"/>
              <a:t>Random-trace</a:t>
            </a:r>
          </a:p>
          <a:p>
            <a:pPr lvl="1" eaLnBrk="1" hangingPunct="1"/>
            <a:r>
              <a:rPr lang="en-US" sz="2800" dirty="0" smtClean="0"/>
              <a:t>Breadth-first</a:t>
            </a:r>
          </a:p>
          <a:p>
            <a:pPr lvl="1" eaLnBrk="1" hangingPunct="1"/>
            <a:r>
              <a:rPr lang="en-US" sz="2800" dirty="0" smtClean="0"/>
              <a:t>Best-fit</a:t>
            </a:r>
          </a:p>
          <a:p>
            <a:pPr lvl="1" eaLnBrk="1" hangingPunct="1"/>
            <a:r>
              <a:rPr lang="en-US" sz="2800" dirty="0" err="1" smtClean="0"/>
              <a:t>Dijkstra</a:t>
            </a:r>
            <a:endParaRPr lang="en-US" sz="2800" dirty="0" smtClean="0"/>
          </a:p>
          <a:p>
            <a:pPr lvl="1" eaLnBrk="1" hangingPunct="1"/>
            <a:r>
              <a:rPr lang="en-US" sz="2800" b="1" dirty="0" smtClean="0"/>
              <a:t>A*</a:t>
            </a:r>
          </a:p>
          <a:p>
            <a:pPr eaLnBrk="1" hangingPunct="1"/>
            <a:endParaRPr lang="en-US" sz="3200" dirty="0" smtClean="0"/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4FBE7D-8679-4154-BE7F-AA7EF92864D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38200" y="2286000"/>
            <a:ext cx="7924800" cy="435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Arial" charset="0"/>
              </a:rPr>
              <a:t>  Penalty of one queen:</a:t>
            </a:r>
          </a:p>
          <a:p>
            <a:r>
              <a:rPr lang="en-US">
                <a:latin typeface="Arial" charset="0"/>
              </a:rPr>
              <a:t>	the number of queens she can check.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Penalty of a configuration: </a:t>
            </a:r>
          </a:p>
          <a:p>
            <a:r>
              <a:rPr lang="en-US">
                <a:latin typeface="Arial" charset="0"/>
              </a:rPr>
              <a:t>	the sum of the penalties of all queens.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Note: penalty is to be minimized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Fitness of a configuration: </a:t>
            </a:r>
          </a:p>
          <a:p>
            <a:r>
              <a:rPr lang="en-US">
                <a:latin typeface="Arial" charset="0"/>
              </a:rPr>
              <a:t>	inverse penalty to be maximized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33425" y="666750"/>
            <a:ext cx="793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>
                <a:solidFill>
                  <a:srgbClr val="000066"/>
                </a:solidFill>
                <a:latin typeface="Arial" charset="0"/>
              </a:rPr>
              <a:t>8 Queens Problem: Fitness evaluation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8305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>
                <a:solidFill>
                  <a:srgbClr val="000066"/>
                </a:solidFill>
                <a:latin typeface="Arial" charset="0"/>
              </a:rPr>
              <a:t>The 8 queens problem: Mutation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90600" y="2362200"/>
            <a:ext cx="7467600" cy="881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Small variation in one permutation, e.g.: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Arial" charset="0"/>
              </a:rPr>
              <a:t> swapping values of two randomly chosen positions,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5029200"/>
            <a:ext cx="7148513" cy="531813"/>
            <a:chOff x="825" y="1670"/>
            <a:chExt cx="4503" cy="33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25" y="1670"/>
              <a:ext cx="1920" cy="325"/>
              <a:chOff x="449" y="1659"/>
              <a:chExt cx="1920" cy="325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212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4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Rectangle 8"/>
              <p:cNvSpPr>
                <a:spLocks noChangeArrowheads="1"/>
              </p:cNvSpPr>
              <p:nvPr/>
            </p:nvSpPr>
            <p:spPr bwMode="auto">
              <a:xfrm>
                <a:off x="68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3" name="Rectangle 9"/>
              <p:cNvSpPr>
                <a:spLocks noChangeArrowheads="1"/>
              </p:cNvSpPr>
              <p:nvPr/>
            </p:nvSpPr>
            <p:spPr bwMode="auto">
              <a:xfrm>
                <a:off x="92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Rectangle 10"/>
              <p:cNvSpPr>
                <a:spLocks noChangeArrowheads="1"/>
              </p:cNvSpPr>
              <p:nvPr/>
            </p:nvSpPr>
            <p:spPr bwMode="auto">
              <a:xfrm>
                <a:off x="116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Rectangle 11"/>
              <p:cNvSpPr>
                <a:spLocks noChangeArrowheads="1"/>
              </p:cNvSpPr>
              <p:nvPr/>
            </p:nvSpPr>
            <p:spPr bwMode="auto">
              <a:xfrm>
                <a:off x="140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Rectangle 12"/>
              <p:cNvSpPr>
                <a:spLocks noChangeArrowheads="1"/>
              </p:cNvSpPr>
              <p:nvPr/>
            </p:nvSpPr>
            <p:spPr bwMode="auto">
              <a:xfrm>
                <a:off x="16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7" name="Rectangle 13"/>
              <p:cNvSpPr>
                <a:spLocks noChangeArrowheads="1"/>
              </p:cNvSpPr>
              <p:nvPr/>
            </p:nvSpPr>
            <p:spPr bwMode="auto">
              <a:xfrm>
                <a:off x="188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Rectangle 14"/>
              <p:cNvSpPr>
                <a:spLocks noChangeArrowheads="1"/>
              </p:cNvSpPr>
              <p:nvPr/>
            </p:nvSpPr>
            <p:spPr bwMode="auto">
              <a:xfrm>
                <a:off x="45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9489" name="Rectangle 15"/>
              <p:cNvSpPr>
                <a:spLocks noChangeArrowheads="1"/>
              </p:cNvSpPr>
              <p:nvPr/>
            </p:nvSpPr>
            <p:spPr bwMode="auto">
              <a:xfrm>
                <a:off x="117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9490" name="Rectangle 16"/>
              <p:cNvSpPr>
                <a:spLocks noChangeArrowheads="1"/>
              </p:cNvSpPr>
              <p:nvPr/>
            </p:nvSpPr>
            <p:spPr bwMode="auto">
              <a:xfrm>
                <a:off x="69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9491" name="Rectangle 17"/>
              <p:cNvSpPr>
                <a:spLocks noChangeArrowheads="1"/>
              </p:cNvSpPr>
              <p:nvPr/>
            </p:nvSpPr>
            <p:spPr bwMode="auto">
              <a:xfrm>
                <a:off x="165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9492" name="Rectangle 18"/>
              <p:cNvSpPr>
                <a:spLocks noChangeArrowheads="1"/>
              </p:cNvSpPr>
              <p:nvPr/>
            </p:nvSpPr>
            <p:spPr bwMode="auto">
              <a:xfrm>
                <a:off x="93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9493" name="Rectangle 19"/>
              <p:cNvSpPr>
                <a:spLocks noChangeArrowheads="1"/>
              </p:cNvSpPr>
              <p:nvPr/>
            </p:nvSpPr>
            <p:spPr bwMode="auto">
              <a:xfrm>
                <a:off x="141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9494" name="Rectangle 20"/>
              <p:cNvSpPr>
                <a:spLocks noChangeArrowheads="1"/>
              </p:cNvSpPr>
              <p:nvPr/>
            </p:nvSpPr>
            <p:spPr bwMode="auto">
              <a:xfrm>
                <a:off x="189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9495" name="Rectangle 21"/>
              <p:cNvSpPr>
                <a:spLocks noChangeArrowheads="1"/>
              </p:cNvSpPr>
              <p:nvPr/>
            </p:nvSpPr>
            <p:spPr bwMode="auto">
              <a:xfrm>
                <a:off x="2130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sp>
          <p:nvSpPr>
            <p:cNvPr id="19462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49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408" y="1680"/>
              <a:ext cx="1920" cy="325"/>
              <a:chOff x="3464" y="1659"/>
              <a:chExt cx="1920" cy="325"/>
            </a:xfrm>
          </p:grpSpPr>
          <p:sp>
            <p:nvSpPr>
              <p:cNvPr id="19464" name="Rectangle 24"/>
              <p:cNvSpPr>
                <a:spLocks noChangeArrowheads="1"/>
              </p:cNvSpPr>
              <p:nvPr/>
            </p:nvSpPr>
            <p:spPr bwMode="auto">
              <a:xfrm>
                <a:off x="514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5" name="Rectangle 25"/>
              <p:cNvSpPr>
                <a:spLocks noChangeArrowheads="1"/>
              </p:cNvSpPr>
              <p:nvPr/>
            </p:nvSpPr>
            <p:spPr bwMode="auto">
              <a:xfrm>
                <a:off x="34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6" name="Rectangle 26"/>
              <p:cNvSpPr>
                <a:spLocks noChangeArrowheads="1"/>
              </p:cNvSpPr>
              <p:nvPr/>
            </p:nvSpPr>
            <p:spPr bwMode="auto">
              <a:xfrm>
                <a:off x="370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Rectangle 27"/>
              <p:cNvSpPr>
                <a:spLocks noChangeArrowheads="1"/>
              </p:cNvSpPr>
              <p:nvPr/>
            </p:nvSpPr>
            <p:spPr bwMode="auto">
              <a:xfrm>
                <a:off x="394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8" name="Rectangle 28"/>
              <p:cNvSpPr>
                <a:spLocks noChangeArrowheads="1"/>
              </p:cNvSpPr>
              <p:nvPr/>
            </p:nvSpPr>
            <p:spPr bwMode="auto">
              <a:xfrm>
                <a:off x="418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" name="Rectangle 29"/>
              <p:cNvSpPr>
                <a:spLocks noChangeArrowheads="1"/>
              </p:cNvSpPr>
              <p:nvPr/>
            </p:nvSpPr>
            <p:spPr bwMode="auto">
              <a:xfrm>
                <a:off x="442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Rectangle 30"/>
              <p:cNvSpPr>
                <a:spLocks noChangeArrowheads="1"/>
              </p:cNvSpPr>
              <p:nvPr/>
            </p:nvSpPr>
            <p:spPr bwMode="auto">
              <a:xfrm>
                <a:off x="46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Rectangle 31"/>
              <p:cNvSpPr>
                <a:spLocks noChangeArrowheads="1"/>
              </p:cNvSpPr>
              <p:nvPr/>
            </p:nvSpPr>
            <p:spPr bwMode="auto">
              <a:xfrm>
                <a:off x="490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2" name="Rectangle 32"/>
              <p:cNvSpPr>
                <a:spLocks noChangeArrowheads="1"/>
              </p:cNvSpPr>
              <p:nvPr/>
            </p:nvSpPr>
            <p:spPr bwMode="auto">
              <a:xfrm>
                <a:off x="346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9473" name="Rectangle 33"/>
              <p:cNvSpPr>
                <a:spLocks noChangeArrowheads="1"/>
              </p:cNvSpPr>
              <p:nvPr/>
            </p:nvSpPr>
            <p:spPr bwMode="auto">
              <a:xfrm>
                <a:off x="418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9474" name="Rectangle 34"/>
              <p:cNvSpPr>
                <a:spLocks noChangeArrowheads="1"/>
              </p:cNvSpPr>
              <p:nvPr/>
            </p:nvSpPr>
            <p:spPr bwMode="auto">
              <a:xfrm>
                <a:off x="370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9475" name="Rectangle 35"/>
              <p:cNvSpPr>
                <a:spLocks noChangeArrowheads="1"/>
              </p:cNvSpPr>
              <p:nvPr/>
            </p:nvSpPr>
            <p:spPr bwMode="auto">
              <a:xfrm>
                <a:off x="466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9476" name="Rectangle 36"/>
              <p:cNvSpPr>
                <a:spLocks noChangeArrowheads="1"/>
              </p:cNvSpPr>
              <p:nvPr/>
            </p:nvSpPr>
            <p:spPr bwMode="auto">
              <a:xfrm>
                <a:off x="4917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9477" name="Rectangle 37"/>
              <p:cNvSpPr>
                <a:spLocks noChangeArrowheads="1"/>
              </p:cNvSpPr>
              <p:nvPr/>
            </p:nvSpPr>
            <p:spPr bwMode="auto">
              <a:xfrm>
                <a:off x="442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9478" name="Rectangle 38"/>
              <p:cNvSpPr>
                <a:spLocks noChangeArrowheads="1"/>
              </p:cNvSpPr>
              <p:nvPr/>
            </p:nvSpPr>
            <p:spPr bwMode="auto">
              <a:xfrm>
                <a:off x="3957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9479" name="Rectangle 39"/>
              <p:cNvSpPr>
                <a:spLocks noChangeArrowheads="1"/>
              </p:cNvSpPr>
              <p:nvPr/>
            </p:nvSpPr>
            <p:spPr bwMode="auto">
              <a:xfrm>
                <a:off x="5145" y="1659"/>
                <a:ext cx="22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305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>
                <a:solidFill>
                  <a:srgbClr val="000066"/>
                </a:solidFill>
                <a:latin typeface="Arial" charset="0"/>
              </a:rPr>
              <a:t>The 8 queens problem: Recombination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14400" y="2286000"/>
            <a:ext cx="8015288" cy="304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Arial" charset="0"/>
              </a:rPr>
              <a:t>Combining  two permutations into two new permutations: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 choose random crossover point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 copy first parts into children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 create second part by inserting values from other parent:</a:t>
            </a:r>
          </a:p>
          <a:p>
            <a:pPr lvl="1">
              <a:buFontTx/>
              <a:buChar char="•"/>
            </a:pPr>
            <a:r>
              <a:rPr lang="en-US" sz="2400">
                <a:latin typeface="Arial" charset="0"/>
              </a:rPr>
              <a:t> in the order they appear there </a:t>
            </a:r>
          </a:p>
          <a:p>
            <a:pPr lvl="1">
              <a:buFontTx/>
              <a:buChar char="•"/>
            </a:pPr>
            <a:r>
              <a:rPr lang="en-US" sz="2400">
                <a:latin typeface="Arial" charset="0"/>
              </a:rPr>
              <a:t> beginning after crossover point</a:t>
            </a:r>
          </a:p>
          <a:p>
            <a:pPr lvl="1">
              <a:buFontTx/>
              <a:buChar char="•"/>
            </a:pPr>
            <a:r>
              <a:rPr lang="en-US" sz="2400">
                <a:latin typeface="Arial" charset="0"/>
              </a:rPr>
              <a:t> skipping values already in child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5334000"/>
            <a:ext cx="6913563" cy="1352550"/>
            <a:chOff x="1082" y="3264"/>
            <a:chExt cx="4355" cy="852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3024" y="3696"/>
              <a:ext cx="5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47" y="3655"/>
              <a:ext cx="1789" cy="335"/>
              <a:chOff x="3364" y="3743"/>
              <a:chExt cx="1741" cy="55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364" y="3744"/>
                <a:ext cx="657" cy="553"/>
                <a:chOff x="3396" y="2880"/>
                <a:chExt cx="733" cy="553"/>
              </a:xfrm>
            </p:grpSpPr>
            <p:sp>
              <p:nvSpPr>
                <p:cNvPr id="20528" name="Rectangle 8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529" name="Rectangle 9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3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75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3998" y="3743"/>
                <a:ext cx="1107" cy="553"/>
                <a:chOff x="4104" y="2879"/>
                <a:chExt cx="1236" cy="553"/>
              </a:xfrm>
            </p:grpSpPr>
            <p:sp>
              <p:nvSpPr>
                <p:cNvPr id="205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33" y="2880"/>
                  <a:ext cx="254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104" y="2880"/>
                  <a:ext cx="253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085" y="2880"/>
                  <a:ext cx="255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20526" name="Rectangle 15"/>
                <p:cNvSpPr>
                  <a:spLocks noChangeArrowheads="1"/>
                </p:cNvSpPr>
                <p:nvPr/>
              </p:nvSpPr>
              <p:spPr bwMode="auto">
                <a:xfrm>
                  <a:off x="4825" y="2880"/>
                  <a:ext cx="254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27" name="Rectangle 16"/>
                <p:cNvSpPr>
                  <a:spLocks noChangeArrowheads="1"/>
                </p:cNvSpPr>
                <p:nvPr/>
              </p:nvSpPr>
              <p:spPr bwMode="auto">
                <a:xfrm>
                  <a:off x="4584" y="2879"/>
                  <a:ext cx="253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</p:grp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647" y="3366"/>
              <a:ext cx="1790" cy="334"/>
              <a:chOff x="3364" y="3840"/>
              <a:chExt cx="1742" cy="553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364" y="3842"/>
                <a:ext cx="657" cy="551"/>
                <a:chOff x="3396" y="2882"/>
                <a:chExt cx="733" cy="551"/>
              </a:xfrm>
            </p:grpSpPr>
            <p:sp>
              <p:nvSpPr>
                <p:cNvPr id="205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5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20" name="Rectangle 21"/>
                <p:cNvSpPr>
                  <a:spLocks noChangeArrowheads="1"/>
                </p:cNvSpPr>
                <p:nvPr/>
              </p:nvSpPr>
              <p:spPr bwMode="auto">
                <a:xfrm>
                  <a:off x="387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3998" y="3840"/>
                <a:ext cx="1108" cy="553"/>
                <a:chOff x="4104" y="2880"/>
                <a:chExt cx="1237" cy="553"/>
              </a:xfrm>
            </p:grpSpPr>
            <p:sp>
              <p:nvSpPr>
                <p:cNvPr id="20513" name="Rectangle 23"/>
                <p:cNvSpPr>
                  <a:spLocks noChangeArrowheads="1"/>
                </p:cNvSpPr>
                <p:nvPr/>
              </p:nvSpPr>
              <p:spPr bwMode="auto">
                <a:xfrm>
                  <a:off x="4333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14" name="Rectangle 24"/>
                <p:cNvSpPr>
                  <a:spLocks noChangeArrowheads="1"/>
                </p:cNvSpPr>
                <p:nvPr/>
              </p:nvSpPr>
              <p:spPr bwMode="auto">
                <a:xfrm>
                  <a:off x="4104" y="2882"/>
                  <a:ext cx="253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15" name="Rectangle 25"/>
                <p:cNvSpPr>
                  <a:spLocks noChangeArrowheads="1"/>
                </p:cNvSpPr>
                <p:nvPr/>
              </p:nvSpPr>
              <p:spPr bwMode="auto">
                <a:xfrm>
                  <a:off x="5086" y="2882"/>
                  <a:ext cx="255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20516" name="Rectangle 26"/>
                <p:cNvSpPr>
                  <a:spLocks noChangeArrowheads="1"/>
                </p:cNvSpPr>
                <p:nvPr/>
              </p:nvSpPr>
              <p:spPr bwMode="auto">
                <a:xfrm>
                  <a:off x="4825" y="2882"/>
                  <a:ext cx="255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17" name="Rectangle 27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1082" y="3655"/>
              <a:ext cx="1790" cy="335"/>
              <a:chOff x="3364" y="3743"/>
              <a:chExt cx="1742" cy="554"/>
            </a:xfrm>
          </p:grpSpPr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3364" y="3744"/>
                <a:ext cx="657" cy="553"/>
                <a:chOff x="3396" y="2880"/>
                <a:chExt cx="733" cy="553"/>
              </a:xfrm>
            </p:grpSpPr>
            <p:sp>
              <p:nvSpPr>
                <p:cNvPr id="20508" name="Rectangle 30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509" name="Rectangle 31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10" name="Rectangle 32"/>
                <p:cNvSpPr>
                  <a:spLocks noChangeArrowheads="1"/>
                </p:cNvSpPr>
                <p:nvPr/>
              </p:nvSpPr>
              <p:spPr bwMode="auto">
                <a:xfrm>
                  <a:off x="3875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3998" y="3743"/>
                <a:ext cx="1108" cy="553"/>
                <a:chOff x="4104" y="2879"/>
                <a:chExt cx="1237" cy="553"/>
              </a:xfrm>
            </p:grpSpPr>
            <p:sp>
              <p:nvSpPr>
                <p:cNvPr id="205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333" y="2880"/>
                  <a:ext cx="254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04" name="Rectangle 35"/>
                <p:cNvSpPr>
                  <a:spLocks noChangeArrowheads="1"/>
                </p:cNvSpPr>
                <p:nvPr/>
              </p:nvSpPr>
              <p:spPr bwMode="auto">
                <a:xfrm>
                  <a:off x="410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20505" name="Rectangle 36"/>
                <p:cNvSpPr>
                  <a:spLocks noChangeArrowheads="1"/>
                </p:cNvSpPr>
                <p:nvPr/>
              </p:nvSpPr>
              <p:spPr bwMode="auto">
                <a:xfrm>
                  <a:off x="5086" y="2880"/>
                  <a:ext cx="255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506" name="Rectangle 37"/>
                <p:cNvSpPr>
                  <a:spLocks noChangeArrowheads="1"/>
                </p:cNvSpPr>
                <p:nvPr/>
              </p:nvSpPr>
              <p:spPr bwMode="auto">
                <a:xfrm>
                  <a:off x="4825" y="2879"/>
                  <a:ext cx="254" cy="551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07" name="Rectangle 38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</p:grp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1082" y="3366"/>
              <a:ext cx="1790" cy="334"/>
              <a:chOff x="3364" y="3840"/>
              <a:chExt cx="1742" cy="553"/>
            </a:xfrm>
          </p:grpSpPr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3364" y="3842"/>
                <a:ext cx="657" cy="551"/>
                <a:chOff x="3396" y="2882"/>
                <a:chExt cx="733" cy="551"/>
              </a:xfrm>
            </p:grpSpPr>
            <p:sp>
              <p:nvSpPr>
                <p:cNvPr id="20498" name="Rectangle 41"/>
                <p:cNvSpPr>
                  <a:spLocks noChangeArrowheads="1"/>
                </p:cNvSpPr>
                <p:nvPr/>
              </p:nvSpPr>
              <p:spPr bwMode="auto">
                <a:xfrm>
                  <a:off x="339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499" name="Rectangle 42"/>
                <p:cNvSpPr>
                  <a:spLocks noChangeArrowheads="1"/>
                </p:cNvSpPr>
                <p:nvPr/>
              </p:nvSpPr>
              <p:spPr bwMode="auto">
                <a:xfrm>
                  <a:off x="3636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00" name="Rectangle 43"/>
                <p:cNvSpPr>
                  <a:spLocks noChangeArrowheads="1"/>
                </p:cNvSpPr>
                <p:nvPr/>
              </p:nvSpPr>
              <p:spPr bwMode="auto">
                <a:xfrm>
                  <a:off x="387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</p:grpSp>
          <p:grpSp>
            <p:nvGrpSpPr>
              <p:cNvPr id="14" name="Group 44"/>
              <p:cNvGrpSpPr>
                <a:grpSpLocks/>
              </p:cNvGrpSpPr>
              <p:nvPr/>
            </p:nvGrpSpPr>
            <p:grpSpPr bwMode="auto">
              <a:xfrm>
                <a:off x="3998" y="3840"/>
                <a:ext cx="1108" cy="553"/>
                <a:chOff x="4104" y="2880"/>
                <a:chExt cx="1237" cy="553"/>
              </a:xfrm>
            </p:grpSpPr>
            <p:sp>
              <p:nvSpPr>
                <p:cNvPr id="2049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33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20494" name="Rectangle 46"/>
                <p:cNvSpPr>
                  <a:spLocks noChangeArrowheads="1"/>
                </p:cNvSpPr>
                <p:nvPr/>
              </p:nvSpPr>
              <p:spPr bwMode="auto">
                <a:xfrm>
                  <a:off x="4104" y="2882"/>
                  <a:ext cx="253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495" name="Rectangle 47"/>
                <p:cNvSpPr>
                  <a:spLocks noChangeArrowheads="1"/>
                </p:cNvSpPr>
                <p:nvPr/>
              </p:nvSpPr>
              <p:spPr bwMode="auto">
                <a:xfrm>
                  <a:off x="5086" y="2882"/>
                  <a:ext cx="255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496" name="Rectangle 48"/>
                <p:cNvSpPr>
                  <a:spLocks noChangeArrowheads="1"/>
                </p:cNvSpPr>
                <p:nvPr/>
              </p:nvSpPr>
              <p:spPr bwMode="auto">
                <a:xfrm>
                  <a:off x="4825" y="2882"/>
                  <a:ext cx="254" cy="551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497" name="Rectangle 49"/>
                <p:cNvSpPr>
                  <a:spLocks noChangeArrowheads="1"/>
                </p:cNvSpPr>
                <p:nvPr/>
              </p:nvSpPr>
              <p:spPr bwMode="auto">
                <a:xfrm>
                  <a:off x="4584" y="2880"/>
                  <a:ext cx="253" cy="5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</p:grpSp>
        </p:grpSp>
        <p:sp>
          <p:nvSpPr>
            <p:cNvPr id="20490" name="Line 50"/>
            <p:cNvSpPr>
              <a:spLocks noChangeShapeType="1"/>
            </p:cNvSpPr>
            <p:nvPr/>
          </p:nvSpPr>
          <p:spPr bwMode="auto">
            <a:xfrm>
              <a:off x="1728" y="3264"/>
              <a:ext cx="0" cy="85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001000" cy="4419600"/>
          </a:xfrm>
        </p:spPr>
        <p:txBody>
          <a:bodyPr/>
          <a:lstStyle/>
          <a:p>
            <a:pPr eaLnBrk="1" hangingPunct="1"/>
            <a:r>
              <a:rPr lang="en-US" smtClean="0"/>
              <a:t>Parent selection:</a:t>
            </a:r>
          </a:p>
          <a:p>
            <a:pPr lvl="1" eaLnBrk="1" hangingPunct="1"/>
            <a:r>
              <a:rPr lang="en-US" smtClean="0"/>
              <a:t>Pick 5 parents and take best two to undergo crossover</a:t>
            </a:r>
          </a:p>
          <a:p>
            <a:pPr eaLnBrk="1" hangingPunct="1"/>
            <a:r>
              <a:rPr lang="en-US" smtClean="0"/>
              <a:t>Survivor selection (replacement)</a:t>
            </a:r>
          </a:p>
          <a:p>
            <a:pPr lvl="1" eaLnBrk="1" hangingPunct="1"/>
            <a:r>
              <a:rPr lang="en-GB" smtClean="0"/>
              <a:t>insert the two new children into the population</a:t>
            </a:r>
          </a:p>
          <a:p>
            <a:pPr lvl="1" eaLnBrk="1" hangingPunct="1"/>
            <a:r>
              <a:rPr lang="en-GB" smtClean="0"/>
              <a:t>sort the whole population by decreasing fitness</a:t>
            </a:r>
          </a:p>
          <a:p>
            <a:pPr lvl="1" eaLnBrk="1" hangingPunct="1"/>
            <a:r>
              <a:rPr lang="en-GB" smtClean="0"/>
              <a:t>delete the worst two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838200" y="838200"/>
            <a:ext cx="7543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>
                <a:solidFill>
                  <a:srgbClr val="000066"/>
                </a:solidFill>
                <a:latin typeface="Arial" charset="0"/>
              </a:rPr>
              <a:t>The 8 queens problem: Selection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8 Queens Problem: summary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4389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798638" y="5688013"/>
            <a:ext cx="5980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latin typeface="Arial" charset="0"/>
              </a:rPr>
              <a:t>Note that this is </a:t>
            </a:r>
            <a:r>
              <a:rPr lang="en-GB" b="1" i="1">
                <a:latin typeface="Arial" charset="0"/>
              </a:rPr>
              <a:t>only one possible</a:t>
            </a:r>
            <a:r>
              <a:rPr lang="en-GB">
                <a:latin typeface="Arial" charset="0"/>
              </a:rPr>
              <a:t> </a:t>
            </a:r>
          </a:p>
          <a:p>
            <a:pPr algn="ctr"/>
            <a:r>
              <a:rPr lang="en-GB">
                <a:latin typeface="Arial" charset="0"/>
              </a:rPr>
              <a:t>set of choices of operators and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9C0DF9-E162-474E-AA00-BF45F911C814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Representing </a:t>
            </a:r>
            <a:br>
              <a:rPr lang="en-US" smtClean="0"/>
            </a:br>
            <a:r>
              <a:rPr lang="en-US" smtClean="0"/>
              <a:t>the Search Space</a:t>
            </a:r>
            <a:endParaRPr lang="en-US" sz="18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Agents need to know where they can move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Search space should represent either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Clear routes that can be traversed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Or the entire walkable surface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Search space typically doesn’t represent: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Small obstacles or moving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Use ray-tracing to deal with these, but we won’t discuss that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Most common search space representations: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Grids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Waypoint graphs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Navigation meshes</a:t>
            </a:r>
          </a:p>
        </p:txBody>
      </p:sp>
      <p:pic>
        <p:nvPicPr>
          <p:cNvPr id="6149" name="Picture 5" descr="GravePath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048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Grids | Characteristics </a:t>
            </a:r>
            <a:br>
              <a:rPr lang="en-US" smtClean="0"/>
            </a:br>
            <a:r>
              <a:rPr lang="en-US" smtClean="0"/>
              <a:t>		of Grids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295400"/>
            <a:ext cx="4267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2D grids – intuitive world representation</a:t>
            </a:r>
          </a:p>
          <a:p>
            <a:pPr lvl="1" algn="l" eaLnBrk="1" hangingPunct="1"/>
            <a:r>
              <a:rPr lang="en-US" dirty="0" smtClean="0"/>
              <a:t>Works well for many games including some 3D games such as </a:t>
            </a:r>
            <a:r>
              <a:rPr lang="en-US" i="1" dirty="0" err="1" smtClean="0"/>
              <a:t>Warcraft</a:t>
            </a:r>
            <a:r>
              <a:rPr lang="en-US" i="1" dirty="0" smtClean="0"/>
              <a:t> III</a:t>
            </a:r>
            <a:endParaRPr lang="en-US" dirty="0" smtClean="0"/>
          </a:p>
          <a:p>
            <a:pPr eaLnBrk="1" hangingPunct="1"/>
            <a:r>
              <a:rPr lang="en-US" dirty="0" smtClean="0"/>
              <a:t>Each cell is flagged</a:t>
            </a:r>
          </a:p>
          <a:p>
            <a:pPr lvl="1" eaLnBrk="1" hangingPunct="1"/>
            <a:r>
              <a:rPr lang="en-US" dirty="0" smtClean="0"/>
              <a:t>Passable or impassable</a:t>
            </a:r>
          </a:p>
          <a:p>
            <a:pPr eaLnBrk="1" hangingPunct="1"/>
            <a:r>
              <a:rPr lang="en-US" dirty="0" smtClean="0"/>
              <a:t>Each object in the world can occupy one or more cells</a:t>
            </a:r>
          </a:p>
        </p:txBody>
      </p:sp>
      <p:sp>
        <p:nvSpPr>
          <p:cNvPr id="7172" name="Content Placeholder 5"/>
          <p:cNvSpPr>
            <a:spLocks noGrp="1"/>
          </p:cNvSpPr>
          <p:nvPr>
            <p:ph sz="half" idx="2"/>
          </p:nvPr>
        </p:nvSpPr>
        <p:spPr>
          <a:xfrm>
            <a:off x="4953000" y="2590800"/>
            <a:ext cx="3720846" cy="3563112"/>
          </a:xfrm>
        </p:spPr>
        <p:txBody>
          <a:bodyPr/>
          <a:lstStyle/>
          <a:p>
            <a:pPr eaLnBrk="1" hangingPunct="1"/>
            <a:r>
              <a:rPr lang="en-US" dirty="0" smtClean="0"/>
              <a:t>Fast look-up</a:t>
            </a:r>
          </a:p>
          <a:p>
            <a:pPr algn="l" eaLnBrk="1" hangingPunct="1"/>
            <a:r>
              <a:rPr lang="en-US" dirty="0" smtClean="0"/>
              <a:t>Easy access to neighboring cells</a:t>
            </a:r>
          </a:p>
          <a:p>
            <a:pPr eaLnBrk="1" hangingPunct="1"/>
            <a:r>
              <a:rPr lang="en-US" b="1" dirty="0" smtClean="0"/>
              <a:t>Complete</a:t>
            </a:r>
            <a:r>
              <a:rPr lang="en-US" dirty="0" smtClean="0"/>
              <a:t> representation of the level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912AF3-1BF4-49F5-82C4-EC93DBA9BFB2}" type="slidenum">
              <a:rPr lang="en-US"/>
              <a:pPr/>
              <a:t>6</a:t>
            </a:fld>
            <a:endParaRPr lang="en-US"/>
          </a:p>
        </p:txBody>
      </p:sp>
      <p:pic>
        <p:nvPicPr>
          <p:cNvPr id="7174" name="Picture 6" descr="Figure01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524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2D Grid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Annotated Warcraft 2 screen captured show tile ed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7056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Waypoint Graph | </a:t>
            </a:r>
            <a:br>
              <a:rPr lang="en-US" smtClean="0"/>
            </a:br>
            <a:r>
              <a:rPr lang="en-US" smtClean="0"/>
              <a:t>Characteristics of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3810000" cy="41148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A waypoint graph specifies lines/routes that are “safe” for traversing</a:t>
            </a:r>
          </a:p>
          <a:p>
            <a:pPr algn="l" eaLnBrk="1" hangingPunct="1"/>
            <a:r>
              <a:rPr lang="en-US" dirty="0" smtClean="0"/>
              <a:t>Each line (or link) connects exactly two waypoints</a:t>
            </a:r>
          </a:p>
        </p:txBody>
      </p:sp>
      <p:sp>
        <p:nvSpPr>
          <p:cNvPr id="8196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2017713"/>
            <a:ext cx="4840288" cy="4114800"/>
          </a:xfrm>
        </p:spPr>
        <p:txBody>
          <a:bodyPr/>
          <a:lstStyle/>
          <a:p>
            <a:pPr algn="l" eaLnBrk="1" hangingPunct="1"/>
            <a:r>
              <a:rPr lang="en-US" sz="2400" dirty="0" smtClean="0"/>
              <a:t>Waypoint node can be connected to any number of other waypoint nodes </a:t>
            </a:r>
          </a:p>
          <a:p>
            <a:pPr algn="l" eaLnBrk="1" hangingPunct="1"/>
            <a:r>
              <a:rPr lang="en-US" sz="2400" dirty="0" smtClean="0"/>
              <a:t>Waypoint graph can easily represent arbitrary 3D levels </a:t>
            </a:r>
          </a:p>
          <a:p>
            <a:pPr algn="l" eaLnBrk="1" hangingPunct="1"/>
            <a:r>
              <a:rPr lang="en-US" sz="2400" dirty="0" smtClean="0"/>
              <a:t>Can incorporate auxiliary information</a:t>
            </a:r>
          </a:p>
          <a:p>
            <a:pPr lvl="1" algn="l" eaLnBrk="1" hangingPunct="1"/>
            <a:r>
              <a:rPr lang="en-US" sz="2000" dirty="0" smtClean="0"/>
              <a:t>Such as ladders and jump pads</a:t>
            </a:r>
          </a:p>
          <a:p>
            <a:pPr algn="l" eaLnBrk="1" hangingPunct="1"/>
            <a:r>
              <a:rPr lang="en-US" sz="2400" b="1" dirty="0" smtClean="0"/>
              <a:t>Incomplete</a:t>
            </a:r>
            <a:r>
              <a:rPr lang="en-US" sz="2400" dirty="0" smtClean="0"/>
              <a:t> representation of the level</a:t>
            </a:r>
          </a:p>
          <a:p>
            <a:pPr algn="l" eaLnBrk="1" hangingPunct="1"/>
            <a:endParaRPr lang="en-US" sz="2400" dirty="0" smtClean="0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930BD9-574A-4F50-8934-568E814EDFA2}" type="slidenum">
              <a:rPr lang="en-US"/>
              <a:pPr/>
              <a:t>8</a:t>
            </a:fld>
            <a:endParaRPr lang="en-US"/>
          </a:p>
        </p:txBody>
      </p:sp>
      <p:pic>
        <p:nvPicPr>
          <p:cNvPr id="8198" name="Picture 6" descr="Figure02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Waypoint Graph | </a:t>
            </a:r>
            <a:br>
              <a:rPr lang="en-US" dirty="0" smtClean="0"/>
            </a:br>
            <a:r>
              <a:rPr lang="en-US" dirty="0" smtClean="0"/>
              <a:t>Example 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930BD9-574A-4F50-8934-568E814EDFA2}" type="slidenum">
              <a:rPr lang="en-US"/>
              <a:pPr/>
              <a:t>9</a:t>
            </a:fld>
            <a:endParaRPr lang="en-US"/>
          </a:p>
        </p:txBody>
      </p:sp>
      <p:pic>
        <p:nvPicPr>
          <p:cNvPr id="8198" name="Picture 6" descr="Figure02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Photobuck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905000"/>
            <a:ext cx="5791200" cy="4339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06-graphs</Template>
  <TotalTime>3053</TotalTime>
  <Words>1947</Words>
  <Application>Microsoft Office PowerPoint</Application>
  <PresentationFormat>On-screen Show (4:3)</PresentationFormat>
  <Paragraphs>384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Origin</vt:lpstr>
      <vt:lpstr>Artificial Intelligence Algorithms</vt:lpstr>
      <vt:lpstr>A* Pathfinding</vt:lpstr>
      <vt:lpstr>Introduction</vt:lpstr>
      <vt:lpstr>Topics we’ll cover</vt:lpstr>
      <vt:lpstr>Representing  the Search Space</vt:lpstr>
      <vt:lpstr>Grids | Characteristics    of Grids</vt:lpstr>
      <vt:lpstr>Example of 2D Grid</vt:lpstr>
      <vt:lpstr>Waypoint Graph |  Characteristics of </vt:lpstr>
      <vt:lpstr>Waypoint Graph |  Example </vt:lpstr>
      <vt:lpstr>Navigation Meshes |  Characteristics of</vt:lpstr>
      <vt:lpstr>Navigation Meshes |  Characteristics of</vt:lpstr>
      <vt:lpstr>Another Comparison</vt:lpstr>
      <vt:lpstr>Another Example</vt:lpstr>
      <vt:lpstr>Path Smoothing</vt:lpstr>
      <vt:lpstr>Searching for a Path | Criteria for Evaluating Pathfinding Algorithms</vt:lpstr>
      <vt:lpstr>Random Trace</vt:lpstr>
      <vt:lpstr>Understanding A*</vt:lpstr>
      <vt:lpstr>Overall Structure of the Algorithms</vt:lpstr>
      <vt:lpstr>Breadth-First |  Characteristics of</vt:lpstr>
      <vt:lpstr>Best-First</vt:lpstr>
      <vt:lpstr>Best-First |  Characteristics of</vt:lpstr>
      <vt:lpstr>Dijkstra |  Characteristics of</vt:lpstr>
      <vt:lpstr>A* | Characteristics of</vt:lpstr>
      <vt:lpstr>Thinking about these algorithms</vt:lpstr>
      <vt:lpstr>Summary</vt:lpstr>
      <vt:lpstr>Genetic Algorithms</vt:lpstr>
      <vt:lpstr>General Scheme of GAs</vt:lpstr>
      <vt:lpstr>Pseudo-code for typical GA</vt:lpstr>
      <vt:lpstr>Representations</vt:lpstr>
      <vt:lpstr>Evaluation (Fitness) Function</vt:lpstr>
      <vt:lpstr>Population</vt:lpstr>
      <vt:lpstr>Parent Selection Mechanism</vt:lpstr>
      <vt:lpstr>Variation Operators</vt:lpstr>
      <vt:lpstr>Mutation</vt:lpstr>
      <vt:lpstr>Recombination</vt:lpstr>
      <vt:lpstr>Survivor Selection</vt:lpstr>
      <vt:lpstr>Initialization / Termination</vt:lpstr>
      <vt:lpstr>Slide 38</vt:lpstr>
      <vt:lpstr>The 8 queens problem: representation</vt:lpstr>
      <vt:lpstr>Slide 40</vt:lpstr>
      <vt:lpstr>Slide 41</vt:lpstr>
      <vt:lpstr>Slide 42</vt:lpstr>
      <vt:lpstr>Slide 43</vt:lpstr>
      <vt:lpstr>8 Queens Problem: 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Mark Floryan</cp:lastModifiedBy>
  <cp:revision>185</cp:revision>
  <dcterms:created xsi:type="dcterms:W3CDTF">2010-10-31T22:39:05Z</dcterms:created>
  <dcterms:modified xsi:type="dcterms:W3CDTF">2014-04-28T16:59:18Z</dcterms:modified>
</cp:coreProperties>
</file>