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handoutMasterIdLst>
    <p:handoutMasterId r:id="rId13"/>
  </p:handoutMasterIdLst>
  <p:sldIdLst>
    <p:sldId id="256" r:id="rId3"/>
    <p:sldId id="266" r:id="rId4"/>
    <p:sldId id="258" r:id="rId5"/>
    <p:sldId id="263" r:id="rId6"/>
    <p:sldId id="259" r:id="rId7"/>
    <p:sldId id="260" r:id="rId8"/>
    <p:sldId id="265" r:id="rId9"/>
    <p:sldId id="261" r:id="rId10"/>
    <p:sldId id="262" r:id="rId11"/>
    <p:sldId id="264" r:id="rId1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" y="-18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FA8722-466B-4501-93E2-E5F5BE031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rebuchet MS" pitchFamily="34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Reflection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4600" y="5410200"/>
            <a:ext cx="104648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Aaron Bloomfield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CS 4102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Spring 2011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2438400"/>
          </a:xfrm>
        </p:spPr>
        <p:txBody>
          <a:bodyPr/>
          <a:lstStyle/>
          <a:p>
            <a:r>
              <a:rPr lang="en-US" sz="7200" dirty="0" smtClean="0"/>
              <a:t>Have a great summer break!</a:t>
            </a:r>
          </a:p>
        </p:txBody>
      </p:sp>
      <p:pic>
        <p:nvPicPr>
          <p:cNvPr id="11267" name="Content Placeholder 3" descr="FinalC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68400" y="2216150"/>
            <a:ext cx="10591800" cy="7308850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2438400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0"/>
            <a:ext cx="12446000" cy="5715000"/>
          </a:xfrm>
        </p:spPr>
        <p:txBody>
          <a:bodyPr/>
          <a:lstStyle/>
          <a:p>
            <a:pPr algn="just"/>
            <a:r>
              <a:rPr lang="en-US" sz="2400" dirty="0" smtClean="0"/>
              <a:t>Comprehend fundamental ideas in algorithm analysis, including: time and space complexity; identifying and counting basic operations; order classes and asymptotic growth; lower bounds; optimal algorithms.</a:t>
            </a:r>
          </a:p>
          <a:p>
            <a:pPr algn="just"/>
            <a:r>
              <a:rPr lang="en-US" sz="2400" dirty="0" smtClean="0"/>
              <a:t>Apply these fundamental ideas to analyze and evaluate important problems and algorithms in computing, including search, sorting, graph problems, and optimization problems.</a:t>
            </a:r>
          </a:p>
          <a:p>
            <a:pPr algn="just"/>
            <a:r>
              <a:rPr lang="en-US" sz="2400" dirty="0" smtClean="0"/>
              <a:t>Apply appropriate mathematical techniques in evaluation and analysis, including limits, logarithms, exponents, summations, recurrence relations, lower-bounds proofs and other proofs.</a:t>
            </a:r>
          </a:p>
          <a:p>
            <a:pPr algn="just"/>
            <a:r>
              <a:rPr lang="en-US" sz="2400" dirty="0" smtClean="0"/>
              <a:t>Comprehend, apply and evaluate the use of algorithm design techniques such as divide and conquer, the greedy approach, dynamic programming, and exhaustive or brute-force solutions.</a:t>
            </a:r>
          </a:p>
          <a:p>
            <a:pPr algn="just"/>
            <a:r>
              <a:rPr lang="en-US" sz="2400" dirty="0" smtClean="0"/>
              <a:t>Comprehend the fundamental ideas related to the problem classes NP and NP-complete, including their definitions, their theoretical implications, Cook's theorem, etc. Be exposed to the design of polynomial reductions used to prove membership in NP-complete.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87400" y="228600"/>
            <a:ext cx="11506200" cy="2438400"/>
          </a:xfrm>
        </p:spPr>
        <p:txBody>
          <a:bodyPr/>
          <a:lstStyle/>
          <a:p>
            <a:r>
              <a:rPr lang="en-US" sz="7200" dirty="0" smtClean="0"/>
              <a:t>What was new this spring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Collab</a:t>
            </a:r>
            <a:r>
              <a:rPr lang="en-US" dirty="0" smtClean="0"/>
              <a:t> </a:t>
            </a:r>
            <a:r>
              <a:rPr lang="en-US" dirty="0" err="1" smtClean="0"/>
              <a:t>gradebook</a:t>
            </a:r>
            <a:r>
              <a:rPr lang="en-US" dirty="0" smtClean="0"/>
              <a:t> applet</a:t>
            </a:r>
          </a:p>
          <a:p>
            <a:r>
              <a:rPr lang="en-US" dirty="0" smtClean="0"/>
              <a:t>My second time teaching this course, so the lectures ran much smoother</a:t>
            </a:r>
          </a:p>
          <a:p>
            <a:r>
              <a:rPr lang="en-US" dirty="0" smtClean="0"/>
              <a:t>The advanced data structures talks</a:t>
            </a:r>
          </a:p>
          <a:p>
            <a:r>
              <a:rPr lang="en-US" dirty="0" smtClean="0"/>
              <a:t>Almost all new </a:t>
            </a:r>
            <a:r>
              <a:rPr lang="en-US" dirty="0" err="1" smtClean="0"/>
              <a:t>homeworks</a:t>
            </a:r>
            <a:r>
              <a:rPr lang="en-US" dirty="0" smtClean="0"/>
              <a:t> (except W1, P1, and </a:t>
            </a:r>
            <a:r>
              <a:rPr lang="en-US" dirty="0" err="1" smtClean="0"/>
              <a:t>MaxFlow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HW comments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43200"/>
            <a:ext cx="6477000" cy="5715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W1: </a:t>
            </a:r>
            <a:r>
              <a:rPr lang="en-US" sz="3600" dirty="0" err="1" smtClean="0"/>
              <a:t>LaTeX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W2: Greedy</a:t>
            </a:r>
          </a:p>
          <a:p>
            <a:pPr eaLnBrk="1" hangingPunct="1"/>
            <a:r>
              <a:rPr lang="en-US" sz="3600" dirty="0" smtClean="0"/>
              <a:t>W3: Divide &amp; Conquer</a:t>
            </a:r>
          </a:p>
          <a:p>
            <a:pPr eaLnBrk="1" hangingPunct="1"/>
            <a:r>
              <a:rPr lang="en-US" sz="3600" dirty="0" smtClean="0"/>
              <a:t>W4: Dynamic Programming</a:t>
            </a:r>
          </a:p>
          <a:p>
            <a:pPr eaLnBrk="1" hangingPunct="1"/>
            <a:r>
              <a:rPr lang="en-US" sz="3600" dirty="0" smtClean="0"/>
              <a:t>W5: Graphs</a:t>
            </a:r>
          </a:p>
          <a:p>
            <a:pPr eaLnBrk="1" hangingPunct="1"/>
            <a:r>
              <a:rPr lang="en-US" sz="3600" dirty="0" smtClean="0"/>
              <a:t>W6: NPC, part 1</a:t>
            </a:r>
          </a:p>
          <a:p>
            <a:pPr eaLnBrk="1" hangingPunct="1"/>
            <a:r>
              <a:rPr lang="en-US" sz="3600" dirty="0" smtClean="0"/>
              <a:t>W7: DP &amp; NPC</a:t>
            </a:r>
          </a:p>
        </p:txBody>
      </p:sp>
      <p:sp>
        <p:nvSpPr>
          <p:cNvPr id="6148" name="Content Placeholder 3"/>
          <p:cNvSpPr>
            <a:spLocks noGrp="1"/>
          </p:cNvSpPr>
          <p:nvPr>
            <p:ph sz="half" idx="2"/>
          </p:nvPr>
        </p:nvSpPr>
        <p:spPr>
          <a:xfrm>
            <a:off x="7137400" y="2768600"/>
            <a:ext cx="5156200" cy="5715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P1: Change (intro)</a:t>
            </a:r>
          </a:p>
          <a:p>
            <a:pPr eaLnBrk="1" hangingPunct="1"/>
            <a:r>
              <a:rPr lang="en-US" sz="3600" dirty="0" smtClean="0"/>
              <a:t>P2: Moving (greedy)</a:t>
            </a:r>
          </a:p>
          <a:p>
            <a:pPr eaLnBrk="1" hangingPunct="1"/>
            <a:r>
              <a:rPr lang="en-US" sz="3600" dirty="0" smtClean="0"/>
              <a:t>P3: Trading (D&amp;C)</a:t>
            </a:r>
          </a:p>
          <a:p>
            <a:pPr eaLnBrk="1" hangingPunct="1"/>
            <a:r>
              <a:rPr lang="en-US" sz="3600" dirty="0" smtClean="0"/>
              <a:t>P4: Drainage (DP)</a:t>
            </a:r>
          </a:p>
          <a:p>
            <a:pPr eaLnBrk="1" hangingPunct="1"/>
            <a:r>
              <a:rPr lang="en-US" sz="3600" dirty="0" smtClean="0"/>
              <a:t>P5: Classes (</a:t>
            </a:r>
            <a:r>
              <a:rPr lang="en-US" sz="3600" dirty="0" err="1" smtClean="0"/>
              <a:t>MaxFlow</a:t>
            </a:r>
            <a:r>
              <a:rPr lang="en-US" sz="3600" dirty="0" smtClean="0"/>
              <a:t>)</a:t>
            </a:r>
          </a:p>
          <a:p>
            <a:pPr eaLnBrk="1" hangingPunct="1"/>
            <a:r>
              <a:rPr lang="en-US" sz="3600" dirty="0" smtClean="0"/>
              <a:t>P6: Paths (</a:t>
            </a:r>
            <a:r>
              <a:rPr lang="en-US" sz="3600" dirty="0" err="1" smtClean="0"/>
              <a:t>pathfinding</a:t>
            </a:r>
            <a:r>
              <a:rPr lang="en-US" sz="3600" dirty="0" smtClean="0"/>
              <a:t>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13004800" cy="2438400"/>
          </a:xfrm>
        </p:spPr>
        <p:txBody>
          <a:bodyPr/>
          <a:lstStyle/>
          <a:p>
            <a:pPr eaLnBrk="1" hangingPunct="1"/>
            <a:r>
              <a:rPr lang="en-US" smtClean="0"/>
              <a:t>What didn’t work well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000" y="2768600"/>
            <a:ext cx="11582400" cy="6223000"/>
          </a:xfrm>
        </p:spPr>
        <p:txBody>
          <a:bodyPr/>
          <a:lstStyle/>
          <a:p>
            <a:pPr marL="889000" eaLnBrk="1" hangingPunct="1"/>
            <a:r>
              <a:rPr lang="en-US" sz="3600" dirty="0" smtClean="0"/>
              <a:t>The textbook was not as useful as I would have liked, but better than last semester</a:t>
            </a:r>
          </a:p>
          <a:p>
            <a:pPr marL="1333500" lvl="1" eaLnBrk="1" hangingPunct="1"/>
            <a:r>
              <a:rPr lang="en-US" sz="3600" dirty="0" smtClean="0"/>
              <a:t>And the challenge of using textbook material in lecture</a:t>
            </a:r>
          </a:p>
          <a:p>
            <a:pPr marL="889000" eaLnBrk="1" hangingPunct="1"/>
            <a:r>
              <a:rPr lang="en-US" sz="3600" dirty="0" smtClean="0"/>
              <a:t>How the programming homeworks were judged caused some </a:t>
            </a:r>
            <a:r>
              <a:rPr lang="en-US" sz="3600" dirty="0" smtClean="0"/>
              <a:t>consternation</a:t>
            </a:r>
          </a:p>
          <a:p>
            <a:pPr marL="889000" eaLnBrk="1" hangingPunct="1"/>
            <a:r>
              <a:rPr lang="en-US" sz="3600" dirty="0" smtClean="0"/>
              <a:t>The exams were a bit more difficult than intended</a:t>
            </a:r>
            <a:endParaRPr lang="en-US" sz="3600" dirty="0" smtClean="0"/>
          </a:p>
          <a:p>
            <a:pPr marL="889000" eaLnBrk="1" hangingPunct="1"/>
            <a:r>
              <a:rPr lang="en-US" sz="3600" dirty="0" smtClean="0"/>
              <a:t>Keeping the material interesting is an ongoing challenge, especially at 9 a.m. M/W/F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did work well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dirty="0" err="1" smtClean="0"/>
              <a:t>gradebook</a:t>
            </a:r>
            <a:r>
              <a:rPr lang="en-US" sz="4000" dirty="0" smtClean="0"/>
              <a:t> applet</a:t>
            </a:r>
          </a:p>
          <a:p>
            <a:r>
              <a:rPr lang="en-US" sz="4000" dirty="0" smtClean="0"/>
              <a:t>Submission script!  This saved a HUGE amount of TA time, and streamlined submission and grading</a:t>
            </a:r>
          </a:p>
          <a:p>
            <a:r>
              <a:rPr lang="en-US" sz="4000" dirty="0" smtClean="0"/>
              <a:t>Grading was kept up with very well!</a:t>
            </a:r>
          </a:p>
          <a:p>
            <a:r>
              <a:rPr lang="en-US" sz="4000" dirty="0" smtClean="0"/>
              <a:t>The late day policy was much more sane this semester…</a:t>
            </a:r>
          </a:p>
          <a:p>
            <a:r>
              <a:rPr lang="en-US" sz="4000" dirty="0" smtClean="0"/>
              <a:t>Behind-the-scenes stuff: TA management, organization, etc.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Did I push too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got as many “things are going great” comments as “things are going terrible”</a:t>
            </a:r>
          </a:p>
          <a:p>
            <a:r>
              <a:rPr lang="en-US" dirty="0" smtClean="0"/>
              <a:t>Part of the issues were how the programming homeworks were graded</a:t>
            </a:r>
          </a:p>
          <a:p>
            <a:r>
              <a:rPr lang="en-US" dirty="0" smtClean="0"/>
              <a:t>I think this class is harder than 4102 when taught by Horton or </a:t>
            </a:r>
            <a:r>
              <a:rPr lang="en-US" dirty="0" err="1" smtClean="0"/>
              <a:t>Cohoon</a:t>
            </a:r>
            <a:r>
              <a:rPr lang="en-US" dirty="0" smtClean="0"/>
              <a:t>, but easier than when taught by </a:t>
            </a:r>
            <a:r>
              <a:rPr lang="en-US" dirty="0" err="1" smtClean="0"/>
              <a:t>Shelat</a:t>
            </a:r>
            <a:endParaRPr lang="en-US" dirty="0" smtClean="0"/>
          </a:p>
          <a:p>
            <a:pPr lvl="1"/>
            <a:r>
              <a:rPr lang="en-US" dirty="0" smtClean="0"/>
              <a:t>So I think I got a good balance…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13004800" cy="2438400"/>
          </a:xfrm>
        </p:spPr>
        <p:txBody>
          <a:bodyPr/>
          <a:lstStyle/>
          <a:p>
            <a:pPr eaLnBrk="1" hangingPunct="1"/>
            <a:r>
              <a:rPr lang="en-US" dirty="0" smtClean="0"/>
              <a:t>Changes for next spring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/>
            <a:r>
              <a:rPr lang="en-US" dirty="0" smtClean="0"/>
              <a:t>I’m teaching game design in the fall and algorithms again in the spring</a:t>
            </a:r>
          </a:p>
          <a:p>
            <a:pPr marL="889000" eaLnBrk="1" hangingPunct="1"/>
            <a:r>
              <a:rPr lang="en-US" dirty="0" smtClean="0"/>
              <a:t>All new assignments!</a:t>
            </a:r>
          </a:p>
          <a:p>
            <a:pPr marL="889000" eaLnBrk="1" hangingPunct="1"/>
            <a:r>
              <a:rPr lang="en-US" dirty="0" smtClean="0"/>
              <a:t>More improvements to the </a:t>
            </a:r>
            <a:r>
              <a:rPr lang="en-US" dirty="0" err="1" smtClean="0"/>
              <a:t>gradebook</a:t>
            </a:r>
            <a:endParaRPr lang="en-US" dirty="0" smtClean="0"/>
          </a:p>
          <a:p>
            <a:pPr marL="889000" eaLnBrk="1" hangingPunct="1"/>
            <a:r>
              <a:rPr lang="en-US" dirty="0" smtClean="0"/>
              <a:t>Might just ditch the textbook – am considering using only online resources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me know your comments!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/>
            <a:r>
              <a:rPr lang="en-US" dirty="0" smtClean="0"/>
              <a:t>Please send me your feedback!</a:t>
            </a:r>
          </a:p>
          <a:p>
            <a:pPr marL="889000" eaLnBrk="1" hangingPunct="1"/>
            <a:r>
              <a:rPr lang="en-US" dirty="0" smtClean="0"/>
              <a:t>Either by e-mail or anonymously or on the course surveys</a:t>
            </a:r>
          </a:p>
          <a:p>
            <a:pPr marL="889000" eaLnBrk="1" hangingPunct="1"/>
            <a:r>
              <a:rPr lang="en-US" dirty="0" smtClean="0">
                <a:solidFill>
                  <a:srgbClr val="FF0000"/>
                </a:solidFill>
              </a:rPr>
              <a:t>Please fill out the course surveys!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Pages>0</Pages>
  <Words>529</Words>
  <Characters>0</Characters>
  <Application>Microsoft Office PowerPoint</Application>
  <PresentationFormat>Custom</PresentationFormat>
  <Lines>0</Lines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Title &amp; Subtitle</vt:lpstr>
      <vt:lpstr>Title &amp; Bullets</vt:lpstr>
      <vt:lpstr>Course Reflection</vt:lpstr>
      <vt:lpstr>Course Objectives</vt:lpstr>
      <vt:lpstr>What was new this spring</vt:lpstr>
      <vt:lpstr>HW comments</vt:lpstr>
      <vt:lpstr>What didn’t work well</vt:lpstr>
      <vt:lpstr>What did work well</vt:lpstr>
      <vt:lpstr>Did I push too hard?</vt:lpstr>
      <vt:lpstr>Changes for next spring</vt:lpstr>
      <vt:lpstr>Let me know your comments!</vt:lpstr>
      <vt:lpstr>Have a great summer break!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Reflection</dc:title>
  <dc:subject/>
  <dc:creator/>
  <cp:keywords/>
  <dc:description/>
  <cp:lastModifiedBy>aaron</cp:lastModifiedBy>
  <cp:revision>31</cp:revision>
  <dcterms:modified xsi:type="dcterms:W3CDTF">2011-05-02T14:20:55Z</dcterms:modified>
</cp:coreProperties>
</file>