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0"/>
  </p:notesMasterIdLst>
  <p:sldIdLst>
    <p:sldId id="256" r:id="rId2"/>
    <p:sldId id="291" r:id="rId3"/>
    <p:sldId id="292" r:id="rId4"/>
    <p:sldId id="258" r:id="rId5"/>
    <p:sldId id="259" r:id="rId6"/>
    <p:sldId id="276" r:id="rId7"/>
    <p:sldId id="261" r:id="rId8"/>
    <p:sldId id="262" r:id="rId9"/>
    <p:sldId id="263" r:id="rId10"/>
    <p:sldId id="290" r:id="rId11"/>
    <p:sldId id="282" r:id="rId12"/>
    <p:sldId id="284" r:id="rId13"/>
    <p:sldId id="265" r:id="rId14"/>
    <p:sldId id="267" r:id="rId15"/>
    <p:sldId id="285" r:id="rId16"/>
    <p:sldId id="269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0" autoAdjust="0"/>
    <p:restoredTop sz="94660"/>
  </p:normalViewPr>
  <p:slideViewPr>
    <p:cSldViewPr>
      <p:cViewPr>
        <p:scale>
          <a:sx n="75" d="100"/>
          <a:sy n="75" d="100"/>
        </p:scale>
        <p:origin x="-942" y="-2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6BCFBA85-E31A-4D8C-977A-F2D78D3F7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A9CB2A6-9C29-4C77-9611-533840B0E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B4DAD-FAA6-4C3E-8D64-C94E05091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67120-3E4F-4FDB-B2B9-909CD7CB4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C0FF-FD7E-4B4E-A78B-D1469F5EB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79798-A162-431F-B396-42E9C2CD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B2B22-E001-4F91-877D-E0D7352B2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8784A-F04B-4686-B92E-EC710DD5D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C04EB-FC9D-4C6B-9F45-D3B731818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0F544-142C-469E-B9BA-E029D1740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0808F-9369-48D0-BE84-CD64C72EF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0B18A-79AD-4796-8933-89CD12BCE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74BEA72-D532-4066-8A80-2F86541B8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Chapter 5.4</a:t>
            </a:r>
            <a:br>
              <a:rPr lang="en-US" sz="4000" smtClean="0"/>
            </a:br>
            <a:r>
              <a:rPr lang="en-US" sz="4000" smtClean="0"/>
              <a:t>Artificial Intelligence: Pathfinding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A*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understand A*</a:t>
            </a:r>
          </a:p>
          <a:p>
            <a:pPr lvl="1" eaLnBrk="1" hangingPunct="1"/>
            <a:r>
              <a:rPr lang="en-US" smtClean="0"/>
              <a:t>First understand Breadth-First, Best-First, and Dijkstra algorithms</a:t>
            </a:r>
          </a:p>
          <a:p>
            <a:pPr eaLnBrk="1" hangingPunct="1"/>
            <a:r>
              <a:rPr lang="en-US" smtClean="0"/>
              <a:t>These algorithms use nodes to represent candidate paths</a:t>
            </a:r>
            <a:endParaRPr lang="en-US" sz="4000" smtClean="0"/>
          </a:p>
        </p:txBody>
      </p:sp>
      <p:sp>
        <p:nvSpPr>
          <p:cNvPr id="12292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class PlannerNode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public: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   PlannerNode    *m_pParent;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   int                    m_cellX, m_cellY;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   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};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400" smtClean="0"/>
              <a:t>The m_pParent member is used to chain nodes sequentially together to represent a path</a:t>
            </a:r>
            <a:endParaRPr lang="en-US" sz="1800" smtClean="0"/>
          </a:p>
          <a:p>
            <a:pPr eaLnBrk="1" hangingPunct="1"/>
            <a:endParaRPr lang="en-US" sz="2000" smtClean="0"/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8B879F-95E4-4B46-9EE2-42901A970C9C}" type="slidenum">
              <a:rPr lang="en-US"/>
              <a:pPr/>
              <a:t>10</a:t>
            </a:fld>
            <a:endParaRPr lang="en-US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7543800" y="457200"/>
            <a:ext cx="1219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D82CBA-6729-4D57-8492-86ACEC3D916F}" type="slidenum">
              <a:rPr lang="en-US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A*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All of the following algorithms use two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i="1" smtClean="0"/>
              <a:t>open</a:t>
            </a:r>
            <a:r>
              <a:rPr lang="en-US" sz="2400" smtClean="0"/>
              <a:t>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i="1" smtClean="0"/>
              <a:t>closed</a:t>
            </a:r>
            <a:r>
              <a:rPr lang="en-US" sz="2400" smtClean="0"/>
              <a:t> list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Open list keeps track of promising nodes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When a node is examined from open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Taken off open list and checked to see whether it has reached the goal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it has not reached the goal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Used to create additional nodes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Then placed on the closed list</a:t>
            </a:r>
          </a:p>
        </p:txBody>
      </p:sp>
      <p:pic>
        <p:nvPicPr>
          <p:cNvPr id="13317" name="Picture 5" descr="A+_Pathfinding_Algorithm.pn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457200"/>
            <a:ext cx="13716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DCEA82-8466-486F-A011-C7DFCA25EF16}" type="slidenum">
              <a:rPr lang="en-US"/>
              <a:pPr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Overall Structure of the Algorithms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1. Create start point node – push onto open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2. While open list is not empty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400" smtClean="0"/>
              <a:t>A. Pop node from open list (call it currentNode)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B. If currentNode corresponds to goal, break from step 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C. Create new nodes (successors nodes) for cells around currentNode and push them onto open 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D. Put currentNode onto closed list</a:t>
            </a:r>
          </a:p>
        </p:txBody>
      </p:sp>
      <p:pic>
        <p:nvPicPr>
          <p:cNvPr id="14341" name="Picture 6" descr="012Path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3048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Breadth-First | </a:t>
            </a:r>
            <a:br>
              <a:rPr lang="en-US" smtClean="0"/>
            </a:br>
            <a:r>
              <a:rPr lang="en-US" smtClean="0"/>
              <a:t>Characteristics of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981200"/>
            <a:ext cx="2971800" cy="4114800"/>
          </a:xfrm>
        </p:spPr>
        <p:txBody>
          <a:bodyPr/>
          <a:lstStyle/>
          <a:p>
            <a:pPr eaLnBrk="1" hangingPunct="1"/>
            <a:r>
              <a:rPr lang="en-US" smtClean="0"/>
              <a:t>Finds a path from the start to the goal by examining the search space ply-by-ply </a:t>
            </a:r>
          </a:p>
        </p:txBody>
      </p:sp>
      <p:sp>
        <p:nvSpPr>
          <p:cNvPr id="15364" name="Content Placeholder 6"/>
          <p:cNvSpPr>
            <a:spLocks noGrp="1"/>
          </p:cNvSpPr>
          <p:nvPr>
            <p:ph sz="half" idx="2"/>
          </p:nvPr>
        </p:nvSpPr>
        <p:spPr>
          <a:xfrm>
            <a:off x="3886200" y="2017713"/>
            <a:ext cx="5068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Exhaustive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Systematic, but not clever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Consumes substantial amount of CPU and memory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Guarantees to find paths that have fewest number of nodes in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 necessarily the shortest distance!</a:t>
            </a:r>
          </a:p>
          <a:p>
            <a:pPr eaLnBrk="1" hangingPunct="1">
              <a:lnSpc>
                <a:spcPct val="90000"/>
              </a:lnSpc>
            </a:pPr>
            <a:r>
              <a:rPr lang="en-US" b="1" i="1" smtClean="0"/>
              <a:t>Complete</a:t>
            </a:r>
            <a:r>
              <a:rPr lang="en-US" smtClean="0"/>
              <a:t> algorithm</a:t>
            </a:r>
          </a:p>
          <a:p>
            <a:pPr eaLnBrk="1" hangingPunct="1"/>
            <a:endParaRPr lang="en-US" smtClean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111E4C-0EBD-4C34-A297-40201444A97D}" type="slidenum">
              <a:rPr lang="en-US"/>
              <a:pPr/>
              <a:t>13</a:t>
            </a:fld>
            <a:endParaRPr lang="en-US"/>
          </a:p>
        </p:txBody>
      </p:sp>
      <p:pic>
        <p:nvPicPr>
          <p:cNvPr id="15366" name="Picture 7" descr="Figure05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4572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89C28-1419-4F74-81DC-3D103946193C}" type="slidenum">
              <a:rPr lang="en-US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Best-First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Uses problem specific knowledge to speed up the search process</a:t>
            </a:r>
          </a:p>
          <a:p>
            <a:pPr eaLnBrk="1" hangingPunct="1"/>
            <a:r>
              <a:rPr lang="en-US" smtClean="0"/>
              <a:t>Head straight for the goal</a:t>
            </a:r>
          </a:p>
          <a:p>
            <a:pPr eaLnBrk="1" hangingPunct="1"/>
            <a:r>
              <a:rPr lang="en-US" smtClean="0"/>
              <a:t>Computes the distance of every node to the goal</a:t>
            </a:r>
          </a:p>
          <a:p>
            <a:pPr lvl="1" eaLnBrk="1" hangingPunct="1"/>
            <a:r>
              <a:rPr lang="en-US" smtClean="0"/>
              <a:t>Uses the distance (or heuristic cost) as a priority value to determine the next node that should be brought out of the open list </a:t>
            </a:r>
          </a:p>
        </p:txBody>
      </p:sp>
      <p:pic>
        <p:nvPicPr>
          <p:cNvPr id="16389" name="Picture 5" descr="Figure06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3716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Best-First | </a:t>
            </a:r>
            <a:br>
              <a:rPr lang="en-US" smtClean="0"/>
            </a:br>
            <a:r>
              <a:rPr lang="en-US" smtClean="0"/>
              <a:t>Characteristics of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Situation where Best-First finds a suboptimal path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1741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Heuristic search</a:t>
            </a:r>
          </a:p>
          <a:p>
            <a:pPr eaLnBrk="1" hangingPunct="1"/>
            <a:r>
              <a:rPr lang="en-US" smtClean="0"/>
              <a:t>Uses fewer resources than Breadth-First</a:t>
            </a:r>
          </a:p>
          <a:p>
            <a:pPr eaLnBrk="1" hangingPunct="1"/>
            <a:r>
              <a:rPr lang="en-US" smtClean="0"/>
              <a:t>Tends to find good paths</a:t>
            </a:r>
          </a:p>
          <a:p>
            <a:pPr lvl="1" eaLnBrk="1" hangingPunct="1"/>
            <a:r>
              <a:rPr lang="en-US" smtClean="0"/>
              <a:t>No guarantee to find most optimal path </a:t>
            </a:r>
          </a:p>
          <a:p>
            <a:pPr eaLnBrk="1" hangingPunct="1"/>
            <a:r>
              <a:rPr lang="en-US" b="1" i="1" smtClean="0"/>
              <a:t>Complete </a:t>
            </a:r>
            <a:r>
              <a:rPr lang="en-US" smtClean="0"/>
              <a:t>algorithm</a:t>
            </a:r>
          </a:p>
          <a:p>
            <a:pPr eaLnBrk="1" hangingPunct="1"/>
            <a:endParaRPr lang="en-US" smtClean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F282AC-B734-4761-841C-4F2C4B45DAC9}" type="slidenum">
              <a:rPr lang="en-US"/>
              <a:pPr/>
              <a:t>15</a:t>
            </a:fld>
            <a:endParaRPr lang="en-US"/>
          </a:p>
        </p:txBody>
      </p:sp>
      <p:pic>
        <p:nvPicPr>
          <p:cNvPr id="17414" name="Picture 6" descr="Figure07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810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Dijkstra | </a:t>
            </a:r>
            <a:br>
              <a:rPr lang="en-US" smtClean="0"/>
            </a:br>
            <a:r>
              <a:rPr lang="en-US" smtClean="0"/>
              <a:t>Characteristics of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2017713"/>
            <a:ext cx="50292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Disregards distance to goal</a:t>
            </a:r>
          </a:p>
          <a:p>
            <a:pPr lvl="1" eaLnBrk="1" hangingPunct="1"/>
            <a:r>
              <a:rPr lang="en-US" sz="2000" smtClean="0"/>
              <a:t>Keeps track of the cost of every path</a:t>
            </a:r>
          </a:p>
          <a:p>
            <a:pPr lvl="1" eaLnBrk="1" hangingPunct="1"/>
            <a:r>
              <a:rPr lang="en-US" sz="2000" smtClean="0"/>
              <a:t>No guessing</a:t>
            </a:r>
          </a:p>
          <a:p>
            <a:pPr eaLnBrk="1" hangingPunct="1"/>
            <a:r>
              <a:rPr lang="en-US" sz="2400" smtClean="0"/>
              <a:t>Computes accumulated cost paid to reach a node from the start</a:t>
            </a:r>
          </a:p>
          <a:p>
            <a:pPr lvl="1" eaLnBrk="1" hangingPunct="1"/>
            <a:r>
              <a:rPr lang="en-US" sz="2000" smtClean="0"/>
              <a:t>Uses the cost (called the given cost) as a priority value to determine the next node that should be brought out of the open list </a:t>
            </a:r>
          </a:p>
        </p:txBody>
      </p:sp>
      <p:sp>
        <p:nvSpPr>
          <p:cNvPr id="18436" name="Content Placeholder 5"/>
          <p:cNvSpPr>
            <a:spLocks noGrp="1"/>
          </p:cNvSpPr>
          <p:nvPr>
            <p:ph sz="half" idx="2"/>
          </p:nvPr>
        </p:nvSpPr>
        <p:spPr>
          <a:xfrm>
            <a:off x="5410200" y="2017713"/>
            <a:ext cx="3544888" cy="4114800"/>
          </a:xfrm>
        </p:spPr>
        <p:txBody>
          <a:bodyPr/>
          <a:lstStyle/>
          <a:p>
            <a:pPr eaLnBrk="1" hangingPunct="1"/>
            <a:r>
              <a:rPr lang="en-US" smtClean="0"/>
              <a:t>Exhaustive search</a:t>
            </a:r>
          </a:p>
          <a:p>
            <a:pPr eaLnBrk="1" hangingPunct="1"/>
            <a:r>
              <a:rPr lang="en-US" smtClean="0"/>
              <a:t>At least as resource intensive as Breadth-First</a:t>
            </a:r>
          </a:p>
          <a:p>
            <a:pPr eaLnBrk="1" hangingPunct="1"/>
            <a:r>
              <a:rPr lang="en-US" smtClean="0"/>
              <a:t>Always finds the most optimal path</a:t>
            </a:r>
          </a:p>
          <a:p>
            <a:pPr eaLnBrk="1" hangingPunct="1"/>
            <a:r>
              <a:rPr lang="en-US" b="1" i="1" smtClean="0"/>
              <a:t>Complete </a:t>
            </a:r>
            <a:r>
              <a:rPr lang="en-US" smtClean="0"/>
              <a:t>algorithm</a:t>
            </a:r>
          </a:p>
          <a:p>
            <a:pPr eaLnBrk="1" hangingPunct="1"/>
            <a:endParaRPr lang="en-US" smtClean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BB7C7B-2163-49DA-A7FD-A3E4EA3729DE}" type="slidenum">
              <a:rPr lang="en-US"/>
              <a:pPr/>
              <a:t>16</a:t>
            </a:fld>
            <a:endParaRPr lang="en-US"/>
          </a:p>
        </p:txBody>
      </p:sp>
      <p:pic>
        <p:nvPicPr>
          <p:cNvPr id="18438" name="Picture 6" descr="EWDwww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228600"/>
            <a:ext cx="10287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A* | Characteristics of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981200"/>
            <a:ext cx="3810000" cy="4114800"/>
          </a:xfrm>
        </p:spPr>
        <p:txBody>
          <a:bodyPr/>
          <a:lstStyle/>
          <a:p>
            <a:pPr eaLnBrk="1" hangingPunct="1"/>
            <a:r>
              <a:rPr lang="en-US" smtClean="0"/>
              <a:t>Uses both heuristic cost and given cost to order the open list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2000" smtClean="0"/>
              <a:t>Final Cost = Given Cost + (Heuristic Cost * Heuristic Weight)</a:t>
            </a:r>
            <a:r>
              <a:rPr lang="en-US" sz="1800" smtClean="0"/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Avoids Best-First trap!</a:t>
            </a:r>
          </a:p>
          <a:p>
            <a:pPr eaLnBrk="1" hangingPunct="1"/>
            <a:endParaRPr lang="en-US" smtClean="0"/>
          </a:p>
        </p:txBody>
      </p:sp>
      <p:sp>
        <p:nvSpPr>
          <p:cNvPr id="19460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2017713"/>
            <a:ext cx="4230688" cy="4114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Heuristic search</a:t>
            </a:r>
          </a:p>
          <a:p>
            <a:pPr eaLnBrk="1" hangingPunct="1"/>
            <a:r>
              <a:rPr lang="en-US" sz="2400" dirty="0" smtClean="0"/>
              <a:t>On average, uses fewer resources than </a:t>
            </a:r>
            <a:r>
              <a:rPr lang="en-US" sz="2400" dirty="0" err="1" smtClean="0"/>
              <a:t>Dijkstra</a:t>
            </a:r>
            <a:r>
              <a:rPr lang="en-US" sz="2400" dirty="0" smtClean="0"/>
              <a:t> and Breadth-First</a:t>
            </a:r>
          </a:p>
          <a:p>
            <a:pPr eaLnBrk="1" hangingPunct="1"/>
            <a:r>
              <a:rPr lang="en-US" sz="2400" i="1" dirty="0" smtClean="0"/>
              <a:t>Admissible</a:t>
            </a:r>
            <a:r>
              <a:rPr lang="en-US" sz="2400" dirty="0" smtClean="0"/>
              <a:t> </a:t>
            </a:r>
            <a:r>
              <a:rPr lang="en-US" sz="2400" dirty="0" smtClean="0"/>
              <a:t>heuristic</a:t>
            </a:r>
          </a:p>
          <a:p>
            <a:pPr lvl="1" eaLnBrk="1" hangingPunct="1"/>
            <a:r>
              <a:rPr lang="en-US" sz="2000" dirty="0" smtClean="0"/>
              <a:t>Can never overestimate the cost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guarantees </a:t>
            </a:r>
            <a:r>
              <a:rPr lang="en-US" sz="2400" dirty="0" smtClean="0"/>
              <a:t>it will find the most optimal path</a:t>
            </a:r>
          </a:p>
          <a:p>
            <a:pPr eaLnBrk="1" hangingPunct="1"/>
            <a:r>
              <a:rPr lang="en-US" sz="2400" b="1" i="1" dirty="0" smtClean="0"/>
              <a:t>Complete </a:t>
            </a:r>
            <a:r>
              <a:rPr lang="en-US" sz="2400" dirty="0" smtClean="0"/>
              <a:t>algorithm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4A2E07-BDDA-4521-81E2-D6F19C407AB0}" type="slidenum">
              <a:rPr lang="en-US"/>
              <a:pPr/>
              <a:t>17</a:t>
            </a:fld>
            <a:endParaRPr lang="en-US"/>
          </a:p>
        </p:txBody>
      </p:sp>
      <p:pic>
        <p:nvPicPr>
          <p:cNvPr id="19462" name="Picture 6" descr="Figure08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609600"/>
            <a:ext cx="1371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EEB38F-9011-4BBB-8868-0AE3ACAFB1EE}" type="slidenum">
              <a:rPr lang="en-US"/>
              <a:pPr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key aspects of pathfinding:</a:t>
            </a:r>
          </a:p>
          <a:p>
            <a:pPr lvl="1" eaLnBrk="1" hangingPunct="1"/>
            <a:r>
              <a:rPr lang="en-US" smtClean="0"/>
              <a:t>Representing the search space</a:t>
            </a:r>
          </a:p>
          <a:p>
            <a:pPr lvl="1" eaLnBrk="1" hangingPunct="1"/>
            <a:r>
              <a:rPr lang="en-US" smtClean="0"/>
              <a:t>Searching for a path</a:t>
            </a:r>
          </a:p>
        </p:txBody>
      </p:sp>
      <p:pic>
        <p:nvPicPr>
          <p:cNvPr id="20485" name="Picture 5" descr="23path_dt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3810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60BD8A-14A2-4E2A-A515-81CF8CC118EF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Almost every game requires pathfinding</a:t>
            </a:r>
          </a:p>
          <a:p>
            <a:pPr eaLnBrk="1" hangingPunct="1"/>
            <a:r>
              <a:rPr lang="en-US" smtClean="0"/>
              <a:t>Agents must be able to find their way around the game world</a:t>
            </a:r>
          </a:p>
          <a:p>
            <a:pPr eaLnBrk="1" hangingPunct="1"/>
            <a:r>
              <a:rPr lang="en-US" smtClean="0"/>
              <a:t>Pathfinding is not a trivial problem</a:t>
            </a:r>
          </a:p>
          <a:p>
            <a:pPr eaLnBrk="1" hangingPunct="1"/>
            <a:r>
              <a:rPr lang="en-US" smtClean="0"/>
              <a:t>The fastest and most efficient pathfinding techniques tend to consume a great deal of resources </a:t>
            </a:r>
          </a:p>
          <a:p>
            <a:pPr lvl="3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pic>
        <p:nvPicPr>
          <p:cNvPr id="4101" name="Picture 5" descr="Pathfinding_2D_Illustration.pn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304800"/>
            <a:ext cx="13716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 we’ll cover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Map types</a:t>
            </a:r>
          </a:p>
          <a:p>
            <a:pPr lvl="1" eaLnBrk="1" hangingPunct="1"/>
            <a:r>
              <a:rPr lang="en-US" sz="2800" smtClean="0"/>
              <a:t>Grids</a:t>
            </a:r>
          </a:p>
          <a:p>
            <a:pPr lvl="1" eaLnBrk="1" hangingPunct="1"/>
            <a:r>
              <a:rPr lang="en-US" sz="2800" smtClean="0"/>
              <a:t>Waypoint graphs</a:t>
            </a:r>
          </a:p>
          <a:p>
            <a:pPr lvl="1" eaLnBrk="1" hangingPunct="1"/>
            <a:r>
              <a:rPr lang="en-US" sz="2800" smtClean="0"/>
              <a:t>Navigation meshes</a:t>
            </a:r>
          </a:p>
        </p:txBody>
      </p:sp>
      <p:sp>
        <p:nvSpPr>
          <p:cNvPr id="5124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Algorithms</a:t>
            </a:r>
          </a:p>
          <a:p>
            <a:pPr lvl="1" eaLnBrk="1" hangingPunct="1"/>
            <a:r>
              <a:rPr lang="en-US" sz="2800" smtClean="0"/>
              <a:t>Random-trace</a:t>
            </a:r>
          </a:p>
          <a:p>
            <a:pPr lvl="1" eaLnBrk="1" hangingPunct="1"/>
            <a:r>
              <a:rPr lang="en-US" sz="2800" smtClean="0"/>
              <a:t>Breadth-first</a:t>
            </a:r>
          </a:p>
          <a:p>
            <a:pPr lvl="1" eaLnBrk="1" hangingPunct="1"/>
            <a:r>
              <a:rPr lang="en-US" sz="2800" smtClean="0"/>
              <a:t>Best-fit</a:t>
            </a:r>
          </a:p>
          <a:p>
            <a:pPr lvl="1" eaLnBrk="1" hangingPunct="1"/>
            <a:r>
              <a:rPr lang="en-US" sz="2800" smtClean="0"/>
              <a:t>Dijkstra</a:t>
            </a:r>
          </a:p>
          <a:p>
            <a:pPr lvl="1" eaLnBrk="1" hangingPunct="1"/>
            <a:r>
              <a:rPr lang="en-US" sz="2800" smtClean="0"/>
              <a:t>A*</a:t>
            </a:r>
          </a:p>
          <a:p>
            <a:pPr eaLnBrk="1" hangingPunct="1"/>
            <a:endParaRPr lang="en-US" sz="3200" smtClean="0"/>
          </a:p>
        </p:txBody>
      </p:sp>
      <p:sp>
        <p:nvSpPr>
          <p:cNvPr id="51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4FBE7D-8679-4154-BE7F-AA7EF92864D2}" type="slidenum">
              <a:rPr lang="en-US"/>
              <a:pPr/>
              <a:t>3</a:t>
            </a:fld>
            <a:endParaRPr lang="en-US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7543800" y="457200"/>
            <a:ext cx="12192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9C0DF9-E162-474E-AA00-BF45F911C814}" type="slidenum">
              <a:rPr lang="en-US"/>
              <a:pPr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Representing </a:t>
            </a:r>
            <a:br>
              <a:rPr lang="en-US" smtClean="0"/>
            </a:br>
            <a:r>
              <a:rPr lang="en-US" smtClean="0"/>
              <a:t>the Search Space</a:t>
            </a:r>
            <a:endParaRPr lang="en-US" sz="180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Agents need to know where they can move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Search space should represent either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Clear routes that can be traversed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Or the entire walkable surface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Search space typically doesn’t represent: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Small obstacles or moving objects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Most common search space representations: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Grids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Waypoint graphs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Navigation meshes</a:t>
            </a:r>
          </a:p>
        </p:txBody>
      </p:sp>
      <p:pic>
        <p:nvPicPr>
          <p:cNvPr id="6149" name="Picture 5" descr="GravePath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3048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Grids | Characteristics </a:t>
            </a:r>
            <a:br>
              <a:rPr lang="en-US" smtClean="0"/>
            </a:br>
            <a:r>
              <a:rPr lang="en-US" smtClean="0"/>
              <a:t>		of Grids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2017713"/>
            <a:ext cx="4611688" cy="4114800"/>
          </a:xfrm>
        </p:spPr>
        <p:txBody>
          <a:bodyPr/>
          <a:lstStyle/>
          <a:p>
            <a:pPr eaLnBrk="1" hangingPunct="1"/>
            <a:r>
              <a:rPr lang="en-US" smtClean="0"/>
              <a:t>2D grids – intuitive world representation</a:t>
            </a:r>
          </a:p>
          <a:p>
            <a:pPr lvl="1" eaLnBrk="1" hangingPunct="1"/>
            <a:r>
              <a:rPr lang="en-US" smtClean="0"/>
              <a:t>Works well for many games including some 3D games such as </a:t>
            </a:r>
            <a:r>
              <a:rPr lang="en-US" i="1" smtClean="0"/>
              <a:t>Warcraft III</a:t>
            </a:r>
            <a:endParaRPr lang="en-US" smtClean="0"/>
          </a:p>
          <a:p>
            <a:pPr eaLnBrk="1" hangingPunct="1"/>
            <a:r>
              <a:rPr lang="en-US" smtClean="0"/>
              <a:t>Each cell is flagged</a:t>
            </a:r>
          </a:p>
          <a:p>
            <a:pPr lvl="1" eaLnBrk="1" hangingPunct="1"/>
            <a:r>
              <a:rPr lang="en-US" smtClean="0"/>
              <a:t>Passable or impassable</a:t>
            </a:r>
          </a:p>
          <a:p>
            <a:pPr eaLnBrk="1" hangingPunct="1"/>
            <a:r>
              <a:rPr lang="en-US" smtClean="0"/>
              <a:t>Each object in the world can occupy one or more cells</a:t>
            </a:r>
          </a:p>
        </p:txBody>
      </p:sp>
      <p:sp>
        <p:nvSpPr>
          <p:cNvPr id="7172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Fast look-up</a:t>
            </a:r>
          </a:p>
          <a:p>
            <a:pPr eaLnBrk="1" hangingPunct="1"/>
            <a:r>
              <a:rPr lang="en-US" smtClean="0"/>
              <a:t>Easy access to neighboring cells</a:t>
            </a:r>
          </a:p>
          <a:p>
            <a:pPr eaLnBrk="1" hangingPunct="1"/>
            <a:r>
              <a:rPr lang="en-US" b="1" smtClean="0"/>
              <a:t>Complete</a:t>
            </a:r>
            <a:r>
              <a:rPr lang="en-US" smtClean="0"/>
              <a:t> representation of the level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912AF3-1BF4-49F5-82C4-EC93DBA9BFB2}" type="slidenum">
              <a:rPr lang="en-US"/>
              <a:pPr/>
              <a:t>5</a:t>
            </a:fld>
            <a:endParaRPr lang="en-US"/>
          </a:p>
        </p:txBody>
      </p:sp>
      <p:pic>
        <p:nvPicPr>
          <p:cNvPr id="7174" name="Picture 6" descr="Figure01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524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Waypoint Graph | </a:t>
            </a:r>
            <a:br>
              <a:rPr lang="en-US" smtClean="0"/>
            </a:br>
            <a:r>
              <a:rPr lang="en-US" smtClean="0"/>
              <a:t>Characteristics of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981200"/>
            <a:ext cx="3810000" cy="4114800"/>
          </a:xfrm>
        </p:spPr>
        <p:txBody>
          <a:bodyPr/>
          <a:lstStyle/>
          <a:p>
            <a:pPr eaLnBrk="1" hangingPunct="1"/>
            <a:r>
              <a:rPr lang="en-US" smtClean="0"/>
              <a:t>A waypoint graph specifies lines/routes that are “safe” for traversing</a:t>
            </a:r>
          </a:p>
          <a:p>
            <a:pPr eaLnBrk="1" hangingPunct="1"/>
            <a:r>
              <a:rPr lang="en-US" smtClean="0"/>
              <a:t>Each line (or link) connects exactly two waypoints</a:t>
            </a:r>
          </a:p>
        </p:txBody>
      </p:sp>
      <p:sp>
        <p:nvSpPr>
          <p:cNvPr id="8196" name="Content Placeholder 5"/>
          <p:cNvSpPr>
            <a:spLocks noGrp="1"/>
          </p:cNvSpPr>
          <p:nvPr>
            <p:ph sz="half" idx="2"/>
          </p:nvPr>
        </p:nvSpPr>
        <p:spPr>
          <a:xfrm>
            <a:off x="4114800" y="2017713"/>
            <a:ext cx="4840288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Waypoint node can be connected to any number of other waypoint nodes </a:t>
            </a:r>
          </a:p>
          <a:p>
            <a:pPr eaLnBrk="1" hangingPunct="1"/>
            <a:r>
              <a:rPr lang="en-US" sz="2400" smtClean="0"/>
              <a:t>Waypoint graph can easily represent arbitrary 3D levels </a:t>
            </a:r>
          </a:p>
          <a:p>
            <a:pPr eaLnBrk="1" hangingPunct="1"/>
            <a:r>
              <a:rPr lang="en-US" sz="2400" smtClean="0"/>
              <a:t>Can incorporate auxiliary information</a:t>
            </a:r>
          </a:p>
          <a:p>
            <a:pPr lvl="1" eaLnBrk="1" hangingPunct="1"/>
            <a:r>
              <a:rPr lang="en-US" sz="2000" smtClean="0"/>
              <a:t>Such as ladders and jump pads</a:t>
            </a:r>
          </a:p>
          <a:p>
            <a:pPr eaLnBrk="1" hangingPunct="1"/>
            <a:r>
              <a:rPr lang="en-US" sz="2400" b="1" smtClean="0"/>
              <a:t>Incomplete</a:t>
            </a:r>
            <a:r>
              <a:rPr lang="en-US" sz="2400" smtClean="0"/>
              <a:t> representation of the level</a:t>
            </a:r>
          </a:p>
          <a:p>
            <a:pPr eaLnBrk="1" hangingPunct="1"/>
            <a:endParaRPr lang="en-US" sz="2400" smtClean="0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930BD9-574A-4F50-8934-568E814EDFA2}" type="slidenum">
              <a:rPr lang="en-US"/>
              <a:pPr/>
              <a:t>6</a:t>
            </a:fld>
            <a:endParaRPr lang="en-US"/>
          </a:p>
        </p:txBody>
      </p:sp>
      <p:pic>
        <p:nvPicPr>
          <p:cNvPr id="8198" name="Picture 6" descr="Figure02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Navigation Meshes | </a:t>
            </a:r>
            <a:br>
              <a:rPr lang="en-US" smtClean="0"/>
            </a:br>
            <a:r>
              <a:rPr lang="en-US" smtClean="0"/>
              <a:t>Characteristics of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2017713"/>
            <a:ext cx="5410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Combination of grids and waypoint graphs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node of a navigation mesh represents a convex polygon (or area)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 opposed to a single position in a waypoint node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Advantage of convex polygon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Any two points inside can be connected without crossing an edge of the polygon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Navigation mesh can be thought of as a walkable surface </a:t>
            </a:r>
          </a:p>
        </p:txBody>
      </p:sp>
      <p:sp>
        <p:nvSpPr>
          <p:cNvPr id="9220" name="Content Placeholder 6"/>
          <p:cNvSpPr>
            <a:spLocks noGrp="1"/>
          </p:cNvSpPr>
          <p:nvPr>
            <p:ph sz="half" idx="2"/>
          </p:nvPr>
        </p:nvSpPr>
        <p:spPr>
          <a:xfrm>
            <a:off x="5562600" y="2017713"/>
            <a:ext cx="3392488" cy="4114800"/>
          </a:xfrm>
        </p:spPr>
        <p:txBody>
          <a:bodyPr/>
          <a:lstStyle/>
          <a:p>
            <a:pPr eaLnBrk="1" hangingPunct="1"/>
            <a:r>
              <a:rPr lang="en-US" b="1" smtClean="0"/>
              <a:t>Complete</a:t>
            </a:r>
            <a:r>
              <a:rPr lang="en-US" smtClean="0"/>
              <a:t> representation of the level</a:t>
            </a:r>
          </a:p>
          <a:p>
            <a:pPr eaLnBrk="1" hangingPunct="1"/>
            <a:r>
              <a:rPr lang="en-US" smtClean="0"/>
              <a:t>Ties pathfinding and collision detection together</a:t>
            </a:r>
          </a:p>
          <a:p>
            <a:pPr eaLnBrk="1" hangingPunct="1"/>
            <a:r>
              <a:rPr lang="en-US" smtClean="0"/>
              <a:t>Can easily be used for 2D and 3D games</a:t>
            </a:r>
          </a:p>
          <a:p>
            <a:pPr eaLnBrk="1" hangingPunct="1"/>
            <a:endParaRPr lang="en-US" smtClean="0"/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B8AE7-3A82-4FBC-83AA-C3A5FAA553B9}" type="slidenum">
              <a:rPr lang="en-US"/>
              <a:pPr/>
              <a:t>7</a:t>
            </a:fld>
            <a:endParaRPr lang="en-US"/>
          </a:p>
        </p:txBody>
      </p:sp>
      <p:pic>
        <p:nvPicPr>
          <p:cNvPr id="9222" name="Picture 5" descr="Figure03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228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Searching for a Path | Criteria for Evaluating Pathfinding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2017713"/>
            <a:ext cx="48402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path is a list of cells, points, or nodes that an agent must traverse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pathfinding algorithm finds a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From a start position to a goal position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following pathfinding algorithms can be used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Grids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Waypoint graphs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Navigation meshes</a:t>
            </a:r>
          </a:p>
        </p:txBody>
      </p:sp>
      <p:sp>
        <p:nvSpPr>
          <p:cNvPr id="10244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Quality of final path</a:t>
            </a:r>
          </a:p>
          <a:p>
            <a:pPr eaLnBrk="1" hangingPunct="1"/>
            <a:r>
              <a:rPr lang="en-US" smtClean="0"/>
              <a:t>Resource consumption during search</a:t>
            </a:r>
          </a:p>
          <a:p>
            <a:pPr lvl="1" eaLnBrk="1" hangingPunct="1"/>
            <a:r>
              <a:rPr lang="en-US" smtClean="0"/>
              <a:t>CPU and memory</a:t>
            </a:r>
          </a:p>
          <a:p>
            <a:pPr eaLnBrk="1" hangingPunct="1"/>
            <a:r>
              <a:rPr lang="en-US" smtClean="0"/>
              <a:t>Whether it is a </a:t>
            </a:r>
            <a:r>
              <a:rPr lang="en-US" b="1" i="1" smtClean="0"/>
              <a:t>complete </a:t>
            </a:r>
            <a:r>
              <a:rPr lang="en-US" smtClean="0"/>
              <a:t>algorithm</a:t>
            </a:r>
          </a:p>
          <a:p>
            <a:pPr lvl="1" eaLnBrk="1" hangingPunct="1"/>
            <a:r>
              <a:rPr lang="en-US" smtClean="0"/>
              <a:t>A </a:t>
            </a:r>
            <a:r>
              <a:rPr lang="en-US" b="1" i="1" smtClean="0"/>
              <a:t>complete</a:t>
            </a:r>
            <a:r>
              <a:rPr lang="en-US" smtClean="0"/>
              <a:t> algorithm guarantees to find a path if one exists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0317FC-EB19-49B4-A6B1-31C505F6E2FB}" type="slidenum">
              <a:rPr lang="en-US"/>
              <a:pPr/>
              <a:t>8</a:t>
            </a:fld>
            <a:endParaRPr lang="en-US"/>
          </a:p>
        </p:txBody>
      </p:sp>
      <p:pic>
        <p:nvPicPr>
          <p:cNvPr id="10246" name="Picture 5" descr="Tree-Lined-Path.jpg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04800"/>
            <a:ext cx="137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Trace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981200"/>
            <a:ext cx="4459288" cy="4114800"/>
          </a:xfrm>
        </p:spPr>
        <p:txBody>
          <a:bodyPr/>
          <a:lstStyle/>
          <a:p>
            <a:pPr eaLnBrk="1" hangingPunct="1"/>
            <a:r>
              <a:rPr lang="en-US" smtClean="0"/>
              <a:t>Simple algorithm</a:t>
            </a:r>
          </a:p>
          <a:p>
            <a:pPr lvl="1" eaLnBrk="1" hangingPunct="1"/>
            <a:r>
              <a:rPr lang="en-US" smtClean="0"/>
              <a:t>Agent moves towards goal</a:t>
            </a:r>
          </a:p>
          <a:p>
            <a:pPr lvl="1" eaLnBrk="1" hangingPunct="1"/>
            <a:r>
              <a:rPr lang="en-US" smtClean="0"/>
              <a:t>If goal reached, then done</a:t>
            </a:r>
          </a:p>
          <a:p>
            <a:pPr lvl="1" eaLnBrk="1" hangingPunct="1"/>
            <a:r>
              <a:rPr lang="en-US" smtClean="0"/>
              <a:t>If obstacle</a:t>
            </a:r>
          </a:p>
          <a:p>
            <a:pPr lvl="2" eaLnBrk="1" hangingPunct="1"/>
            <a:r>
              <a:rPr lang="en-US" smtClean="0"/>
              <a:t>Trace around the obstacle clockwise or counter-clockwise (pick randomly) until free path towards goal</a:t>
            </a:r>
          </a:p>
          <a:p>
            <a:pPr lvl="1" eaLnBrk="1" hangingPunct="1"/>
            <a:r>
              <a:rPr lang="en-US" smtClean="0"/>
              <a:t>Repeat procedure until goal reached </a:t>
            </a:r>
          </a:p>
        </p:txBody>
      </p:sp>
      <p:sp>
        <p:nvSpPr>
          <p:cNvPr id="11268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How will Random Trace do on the following maps?</a:t>
            </a:r>
          </a:p>
          <a:p>
            <a:pPr lvl="4" eaLnBrk="1" hangingPunct="1"/>
            <a:endParaRPr lang="en-US" sz="1600" smtClean="0"/>
          </a:p>
          <a:p>
            <a:pPr eaLnBrk="1" hangingPunct="1"/>
            <a:r>
              <a:rPr lang="en-US" sz="2400" smtClean="0"/>
              <a:t>Not a </a:t>
            </a:r>
            <a:r>
              <a:rPr lang="en-US" sz="2400" b="1" i="1" smtClean="0"/>
              <a:t>complete </a:t>
            </a:r>
            <a:r>
              <a:rPr lang="en-US" sz="2400" smtClean="0"/>
              <a:t>algorithm</a:t>
            </a:r>
          </a:p>
          <a:p>
            <a:pPr eaLnBrk="1" hangingPunct="1"/>
            <a:r>
              <a:rPr lang="en-US" sz="2400" smtClean="0"/>
              <a:t>Found paths are unlikely to be optimal</a:t>
            </a:r>
          </a:p>
          <a:p>
            <a:pPr eaLnBrk="1" hangingPunct="1"/>
            <a:r>
              <a:rPr lang="en-US" sz="2400" smtClean="0"/>
              <a:t>Consumes very little memory</a:t>
            </a:r>
          </a:p>
          <a:p>
            <a:pPr eaLnBrk="1" hangingPunct="1"/>
            <a:endParaRPr lang="en-US" sz="2400" smtClean="0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BA99BD-1267-47BF-9B38-DF5EEA1812AF}" type="slidenum">
              <a:rPr lang="en-US"/>
              <a:pPr/>
              <a:t>9</a:t>
            </a:fld>
            <a:endParaRPr lang="en-US"/>
          </a:p>
        </p:txBody>
      </p:sp>
      <p:pic>
        <p:nvPicPr>
          <p:cNvPr id="11270" name="Picture 6" descr="Figure04.tif-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762000"/>
            <a:ext cx="1371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4">
      <a:dk1>
        <a:srgbClr val="000000"/>
      </a:dk1>
      <a:lt1>
        <a:srgbClr val="FFFFFF"/>
      </a:lt1>
      <a:dk2>
        <a:srgbClr val="515F7B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835</TotalTime>
  <Words>887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Blends</vt:lpstr>
      <vt:lpstr>Chapter 5.4 Artificial Intelligence: Pathfinding</vt:lpstr>
      <vt:lpstr>Introduction</vt:lpstr>
      <vt:lpstr>Topics we’ll cover</vt:lpstr>
      <vt:lpstr>Representing  the Search Space</vt:lpstr>
      <vt:lpstr>Grids | Characteristics    of Grids</vt:lpstr>
      <vt:lpstr>Waypoint Graph |  Characteristics of </vt:lpstr>
      <vt:lpstr>Navigation Meshes |  Characteristics of</vt:lpstr>
      <vt:lpstr>Searching for a Path | Criteria for Evaluating Pathfinding Algorithms</vt:lpstr>
      <vt:lpstr>Random Trace</vt:lpstr>
      <vt:lpstr>Understanding A*</vt:lpstr>
      <vt:lpstr>Understanding A*</vt:lpstr>
      <vt:lpstr>Overall Structure of the Algorithms</vt:lpstr>
      <vt:lpstr>Breadth-First |  Characteristics of</vt:lpstr>
      <vt:lpstr>Best-First</vt:lpstr>
      <vt:lpstr>Best-First |  Characteristics of</vt:lpstr>
      <vt:lpstr>Dijkstra |  Characteristics of</vt:lpstr>
      <vt:lpstr>A* | Characteristics of</vt:lpstr>
      <vt:lpstr>Summary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5.4 Artificial Intelligence: Pathfinding</dc:title>
  <dc:creator/>
  <cp:lastModifiedBy>aaron</cp:lastModifiedBy>
  <cp:revision>80</cp:revision>
  <dcterms:created xsi:type="dcterms:W3CDTF">2004-09-06T04:32:53Z</dcterms:created>
  <dcterms:modified xsi:type="dcterms:W3CDTF">2011-04-22T12:41:19Z</dcterms:modified>
</cp:coreProperties>
</file>