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5"/>
  </p:notesMasterIdLst>
  <p:sldIdLst>
    <p:sldId id="307" r:id="rId2"/>
    <p:sldId id="341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256" r:id="rId21"/>
    <p:sldId id="257" r:id="rId22"/>
    <p:sldId id="308" r:id="rId23"/>
    <p:sldId id="259" r:id="rId24"/>
    <p:sldId id="268" r:id="rId25"/>
    <p:sldId id="260" r:id="rId26"/>
    <p:sldId id="263" r:id="rId27"/>
    <p:sldId id="267" r:id="rId28"/>
    <p:sldId id="270" r:id="rId29"/>
    <p:sldId id="271" r:id="rId30"/>
    <p:sldId id="272" r:id="rId31"/>
    <p:sldId id="309" r:id="rId32"/>
    <p:sldId id="273" r:id="rId33"/>
    <p:sldId id="314" r:id="rId34"/>
    <p:sldId id="261" r:id="rId35"/>
    <p:sldId id="262" r:id="rId36"/>
    <p:sldId id="274" r:id="rId37"/>
    <p:sldId id="316" r:id="rId38"/>
    <p:sldId id="310" r:id="rId39"/>
    <p:sldId id="294" r:id="rId40"/>
    <p:sldId id="295" r:id="rId41"/>
    <p:sldId id="318" r:id="rId42"/>
    <p:sldId id="319" r:id="rId43"/>
    <p:sldId id="320" r:id="rId44"/>
    <p:sldId id="321" r:id="rId45"/>
    <p:sldId id="296" r:id="rId46"/>
    <p:sldId id="297" r:id="rId47"/>
    <p:sldId id="298" r:id="rId48"/>
    <p:sldId id="299" r:id="rId49"/>
    <p:sldId id="305" r:id="rId50"/>
    <p:sldId id="301" r:id="rId51"/>
    <p:sldId id="303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C0E"/>
    <a:srgbClr val="D33909"/>
    <a:srgbClr val="A94F33"/>
    <a:srgbClr val="A338A1"/>
    <a:srgbClr val="EF9C7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3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75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42A280-111F-45F5-A140-C9DCA719E1A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1EBAA-582F-4282-93EE-6753869161DF}" type="slidenum">
              <a:rPr lang="en-GB"/>
              <a:pPr/>
              <a:t>13</a:t>
            </a:fld>
            <a:endParaRPr lang="en-GB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8163"/>
            <a:ext cx="5029200" cy="3848100"/>
          </a:xfrm>
          <a:noFill/>
          <a:ln/>
        </p:spPr>
        <p:txBody>
          <a:bodyPr lIns="90475" tIns="44443" rIns="90475" bIns="44443"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9D343-BD19-423F-A64E-03FD813D811C}" type="slidenum">
              <a:rPr lang="en-GB"/>
              <a:pPr/>
              <a:t>14</a:t>
            </a:fld>
            <a:endParaRPr lang="en-GB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8163"/>
            <a:ext cx="5029200" cy="3848100"/>
          </a:xfrm>
          <a:noFill/>
          <a:ln/>
        </p:spPr>
        <p:txBody>
          <a:bodyPr lIns="90475" tIns="44443" rIns="90475" bIns="44443"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2560B-DFBC-4F48-910F-7349830BA5AE}" type="slidenum">
              <a:rPr lang="en-GB"/>
              <a:pPr/>
              <a:t>23</a:t>
            </a:fld>
            <a:endParaRPr lang="en-GB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422400" y="754063"/>
            <a:ext cx="4068763" cy="3051175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8163"/>
            <a:ext cx="5029200" cy="38481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5" name="AutoShape 2051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grpSp>
        <p:nvGrpSpPr>
          <p:cNvPr id="6" name="Group 2053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2054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2055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Rectangle 2052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7179" name="Rectangle 2059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het opmaakprofiel van de modeltitel te bewerken</a:t>
            </a:r>
          </a:p>
        </p:txBody>
      </p:sp>
      <p:sp>
        <p:nvSpPr>
          <p:cNvPr id="9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nl-NL"/>
          </a:p>
        </p:txBody>
      </p:sp>
      <p:sp>
        <p:nvSpPr>
          <p:cNvPr id="11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A263950-0E9D-46F8-8835-A2CDB5F82E18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A497B-22AA-4CE9-94EF-462BB1C35EF6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BCE9D-3E8F-41A2-A535-53C0186B0D9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001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05000"/>
            <a:ext cx="8001000" cy="4191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4AC97-74E6-4A54-A9F0-DD070C6C4F6C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886E0-AB8A-483B-A027-C3123BD1988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6CBDE-093E-4B12-BD8F-278722D6A04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995EC-6319-40AC-938E-83A46468F993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9F8A6-005A-46B5-A03C-BA32F0F8139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1ED26-7812-4EF7-88D2-3750C65BAC1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ABC50-2284-4B08-AB55-7298D6722759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672DE-0501-476F-9ED6-DB7B9F450FD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DDCAF-E164-4782-A53F-50B4B4F44413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modeltitel te bewerken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2C4675-8AAD-4976-AA8A-E0A9E8C863B2}" type="slidenum">
              <a:rPr lang="nl-NL"/>
              <a:pPr/>
              <a:t>‹#›</a:t>
            </a:fld>
            <a:endParaRPr lang="nl-NL"/>
          </a:p>
        </p:txBody>
      </p:sp>
      <p:grpSp>
        <p:nvGrpSpPr>
          <p:cNvPr id="2057" name="Group 11"/>
          <p:cNvGrpSpPr>
            <a:grpSpLocks/>
          </p:cNvGrpSpPr>
          <p:nvPr/>
        </p:nvGrpSpPr>
        <p:grpSpPr bwMode="auto">
          <a:xfrm>
            <a:off x="0" y="1524000"/>
            <a:ext cx="7391400" cy="319088"/>
            <a:chOff x="144" y="1248"/>
            <a:chExt cx="4656" cy="201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 Box 14"/>
          <p:cNvSpPr txBox="1">
            <a:spLocks noChangeArrowheads="1"/>
          </p:cNvSpPr>
          <p:nvPr userDrawn="1"/>
        </p:nvSpPr>
        <p:spPr bwMode="auto">
          <a:xfrm>
            <a:off x="3763963" y="0"/>
            <a:ext cx="5380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>
                <a:latin typeface="Arial" charset="0"/>
              </a:rPr>
              <a:t>A.E. Eiben and J.E. Smith, Introduction to Evolutionary Computing</a:t>
            </a:r>
          </a:p>
          <a:p>
            <a:pPr algn="r"/>
            <a:r>
              <a:rPr lang="nl-NL" sz="1400">
                <a:latin typeface="Arial" charset="0"/>
              </a:rPr>
              <a:t>Genetic Algorithms</a:t>
            </a:r>
            <a:endParaRPr lang="en-GB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Genetic Algorithms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Recombination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Merges information from parents into offspring</a:t>
            </a:r>
          </a:p>
          <a:p>
            <a:pPr eaLnBrk="1" hangingPunct="1"/>
            <a:r>
              <a:rPr lang="en-GB" sz="2400" smtClean="0"/>
              <a:t>Choice of what information to merge is stochastic</a:t>
            </a:r>
          </a:p>
          <a:p>
            <a:pPr eaLnBrk="1" hangingPunct="1"/>
            <a:r>
              <a:rPr lang="en-GB" sz="2400" smtClean="0"/>
              <a:t>Most offspring may be worse, or the same as the parents</a:t>
            </a:r>
          </a:p>
          <a:p>
            <a:pPr eaLnBrk="1" hangingPunct="1"/>
            <a:r>
              <a:rPr lang="en-GB" sz="2400" smtClean="0"/>
              <a:t>Hope is that some are better by combining elements of genotypes that lead to good traits</a:t>
            </a:r>
          </a:p>
          <a:p>
            <a:pPr eaLnBrk="1" hangingPunct="1"/>
            <a:r>
              <a:rPr lang="en-GB" sz="2400" smtClean="0"/>
              <a:t>Principle has been used for millennia by breeders of plants and livestock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Survivor Selection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a.k.a. </a:t>
            </a:r>
            <a:r>
              <a:rPr lang="en-GB" sz="2400" b="1" i="1" smtClean="0"/>
              <a:t>replacement</a:t>
            </a:r>
            <a:endParaRPr lang="en-GB" sz="2400" smtClean="0"/>
          </a:p>
          <a:p>
            <a:pPr eaLnBrk="1" hangingPunct="1"/>
            <a:r>
              <a:rPr lang="en-GB" sz="2400" smtClean="0"/>
              <a:t>Most EAs use fixed population size so need a way of going from (parents + offspring) to next generation</a:t>
            </a:r>
          </a:p>
          <a:p>
            <a:pPr eaLnBrk="1" hangingPunct="1"/>
            <a:r>
              <a:rPr lang="en-GB" sz="2400" smtClean="0"/>
              <a:t>Often deterministic</a:t>
            </a:r>
          </a:p>
          <a:p>
            <a:pPr lvl="1" eaLnBrk="1" hangingPunct="1"/>
            <a:r>
              <a:rPr lang="en-GB" smtClean="0"/>
              <a:t>Fitness based : e.g.</a:t>
            </a:r>
            <a:r>
              <a:rPr lang="en-US" smtClean="0"/>
              <a:t>,</a:t>
            </a:r>
            <a:r>
              <a:rPr lang="en-GB" smtClean="0"/>
              <a:t> rank parents+offspring and take best </a:t>
            </a:r>
          </a:p>
          <a:p>
            <a:pPr lvl="1" eaLnBrk="1" hangingPunct="1"/>
            <a:r>
              <a:rPr lang="en-GB" smtClean="0"/>
              <a:t>Age based</a:t>
            </a:r>
            <a:r>
              <a:rPr lang="en-US" smtClean="0"/>
              <a:t>:</a:t>
            </a:r>
            <a:r>
              <a:rPr lang="en-GB" smtClean="0"/>
              <a:t> make as many offspring as parents and delete all parents </a:t>
            </a:r>
          </a:p>
          <a:p>
            <a:pPr eaLnBrk="1" hangingPunct="1"/>
            <a:r>
              <a:rPr lang="en-GB" sz="2400" smtClean="0"/>
              <a:t>Sometimes do combination (elitism)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</a:t>
            </a:r>
            <a:r>
              <a:rPr lang="en-GB" smtClean="0"/>
              <a:t> / Termination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Initialization</a:t>
            </a:r>
            <a:r>
              <a:rPr lang="en-GB" sz="2400" smtClean="0"/>
              <a:t> usually done at random, </a:t>
            </a:r>
          </a:p>
          <a:p>
            <a:pPr lvl="1" eaLnBrk="1" hangingPunct="1"/>
            <a:r>
              <a:rPr lang="en-GB" sz="2000" smtClean="0"/>
              <a:t>Need to ensure even spread and mixture of possible allele values</a:t>
            </a:r>
          </a:p>
          <a:p>
            <a:pPr lvl="1" eaLnBrk="1" hangingPunct="1"/>
            <a:r>
              <a:rPr lang="en-GB" sz="2000" smtClean="0"/>
              <a:t>Can include existing solutions, or use problem-specific heuristics, to “seed” the population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Termination condition checked every generation </a:t>
            </a:r>
          </a:p>
          <a:p>
            <a:pPr lvl="1" eaLnBrk="1" hangingPunct="1"/>
            <a:r>
              <a:rPr lang="en-GB" sz="2000" smtClean="0"/>
              <a:t>Reaching some (known/hoped for) fitness</a:t>
            </a:r>
          </a:p>
          <a:p>
            <a:pPr lvl="1" eaLnBrk="1" hangingPunct="1"/>
            <a:r>
              <a:rPr lang="en-GB" sz="2000" smtClean="0"/>
              <a:t>Reaching some maximum allowed number of generations</a:t>
            </a:r>
          </a:p>
          <a:p>
            <a:pPr lvl="1" eaLnBrk="1" hangingPunct="1"/>
            <a:r>
              <a:rPr lang="en-GB" sz="2000" smtClean="0"/>
              <a:t>Reaching some minimum level of diversity</a:t>
            </a:r>
          </a:p>
          <a:p>
            <a:pPr lvl="1" eaLnBrk="1" hangingPunct="1"/>
            <a:r>
              <a:rPr lang="en-GB" sz="2000" smtClean="0"/>
              <a:t>Reaching some specified number of generations without fitness improvement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971800" y="2209800"/>
            <a:ext cx="3048000" cy="3048000"/>
            <a:chOff x="1958" y="973"/>
            <a:chExt cx="1920" cy="1920"/>
          </a:xfrm>
        </p:grpSpPr>
        <p:sp>
          <p:nvSpPr>
            <p:cNvPr id="16389" name="Rectangle 3"/>
            <p:cNvSpPr>
              <a:spLocks noChangeArrowheads="1"/>
            </p:cNvSpPr>
            <p:nvPr/>
          </p:nvSpPr>
          <p:spPr bwMode="auto">
            <a:xfrm>
              <a:off x="195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21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219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4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267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43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67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19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219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195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21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243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267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17"/>
            <p:cNvSpPr>
              <a:spLocks noChangeArrowheads="1"/>
            </p:cNvSpPr>
            <p:nvPr/>
          </p:nvSpPr>
          <p:spPr bwMode="auto">
            <a:xfrm>
              <a:off x="24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18"/>
            <p:cNvSpPr>
              <a:spLocks noChangeArrowheads="1"/>
            </p:cNvSpPr>
            <p:nvPr/>
          </p:nvSpPr>
          <p:spPr bwMode="auto">
            <a:xfrm>
              <a:off x="267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Rectangle 19"/>
            <p:cNvSpPr>
              <a:spLocks noChangeArrowheads="1"/>
            </p:cNvSpPr>
            <p:nvPr/>
          </p:nvSpPr>
          <p:spPr bwMode="auto">
            <a:xfrm>
              <a:off x="291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0"/>
            <p:cNvSpPr>
              <a:spLocks noChangeArrowheads="1"/>
            </p:cNvSpPr>
            <p:nvPr/>
          </p:nvSpPr>
          <p:spPr bwMode="auto">
            <a:xfrm>
              <a:off x="315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21"/>
            <p:cNvSpPr>
              <a:spLocks noChangeArrowheads="1"/>
            </p:cNvSpPr>
            <p:nvPr/>
          </p:nvSpPr>
          <p:spPr bwMode="auto">
            <a:xfrm>
              <a:off x="291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22"/>
            <p:cNvSpPr>
              <a:spLocks noChangeArrowheads="1"/>
            </p:cNvSpPr>
            <p:nvPr/>
          </p:nvSpPr>
          <p:spPr bwMode="auto">
            <a:xfrm>
              <a:off x="31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23"/>
            <p:cNvSpPr>
              <a:spLocks noChangeArrowheads="1"/>
            </p:cNvSpPr>
            <p:nvPr/>
          </p:nvSpPr>
          <p:spPr bwMode="auto">
            <a:xfrm>
              <a:off x="33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Rectangle 24"/>
            <p:cNvSpPr>
              <a:spLocks noChangeArrowheads="1"/>
            </p:cNvSpPr>
            <p:nvPr/>
          </p:nvSpPr>
          <p:spPr bwMode="auto">
            <a:xfrm>
              <a:off x="36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25"/>
            <p:cNvSpPr>
              <a:spLocks noChangeArrowheads="1"/>
            </p:cNvSpPr>
            <p:nvPr/>
          </p:nvSpPr>
          <p:spPr bwMode="auto">
            <a:xfrm>
              <a:off x="339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26"/>
            <p:cNvSpPr>
              <a:spLocks noChangeArrowheads="1"/>
            </p:cNvSpPr>
            <p:nvPr/>
          </p:nvSpPr>
          <p:spPr bwMode="auto">
            <a:xfrm>
              <a:off x="363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Rectangle 27"/>
            <p:cNvSpPr>
              <a:spLocks noChangeArrowheads="1"/>
            </p:cNvSpPr>
            <p:nvPr/>
          </p:nvSpPr>
          <p:spPr bwMode="auto">
            <a:xfrm>
              <a:off x="291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Rectangle 28"/>
            <p:cNvSpPr>
              <a:spLocks noChangeArrowheads="1"/>
            </p:cNvSpPr>
            <p:nvPr/>
          </p:nvSpPr>
          <p:spPr bwMode="auto">
            <a:xfrm>
              <a:off x="31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29"/>
            <p:cNvSpPr>
              <a:spLocks noChangeArrowheads="1"/>
            </p:cNvSpPr>
            <p:nvPr/>
          </p:nvSpPr>
          <p:spPr bwMode="auto">
            <a:xfrm>
              <a:off x="291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Rectangle 30"/>
            <p:cNvSpPr>
              <a:spLocks noChangeArrowheads="1"/>
            </p:cNvSpPr>
            <p:nvPr/>
          </p:nvSpPr>
          <p:spPr bwMode="auto">
            <a:xfrm>
              <a:off x="315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Rectangle 31"/>
            <p:cNvSpPr>
              <a:spLocks noChangeArrowheads="1"/>
            </p:cNvSpPr>
            <p:nvPr/>
          </p:nvSpPr>
          <p:spPr bwMode="auto">
            <a:xfrm>
              <a:off x="339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Rectangle 32"/>
            <p:cNvSpPr>
              <a:spLocks noChangeArrowheads="1"/>
            </p:cNvSpPr>
            <p:nvPr/>
          </p:nvSpPr>
          <p:spPr bwMode="auto">
            <a:xfrm>
              <a:off x="363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33"/>
            <p:cNvSpPr>
              <a:spLocks noChangeArrowheads="1"/>
            </p:cNvSpPr>
            <p:nvPr/>
          </p:nvSpPr>
          <p:spPr bwMode="auto">
            <a:xfrm>
              <a:off x="33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34"/>
            <p:cNvSpPr>
              <a:spLocks noChangeArrowheads="1"/>
            </p:cNvSpPr>
            <p:nvPr/>
          </p:nvSpPr>
          <p:spPr bwMode="auto">
            <a:xfrm>
              <a:off x="36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35"/>
            <p:cNvSpPr>
              <a:spLocks noChangeArrowheads="1"/>
            </p:cNvSpPr>
            <p:nvPr/>
          </p:nvSpPr>
          <p:spPr bwMode="auto">
            <a:xfrm>
              <a:off x="19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36"/>
            <p:cNvSpPr>
              <a:spLocks noChangeArrowheads="1"/>
            </p:cNvSpPr>
            <p:nvPr/>
          </p:nvSpPr>
          <p:spPr bwMode="auto">
            <a:xfrm>
              <a:off x="21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37"/>
            <p:cNvSpPr>
              <a:spLocks noChangeArrowheads="1"/>
            </p:cNvSpPr>
            <p:nvPr/>
          </p:nvSpPr>
          <p:spPr bwMode="auto">
            <a:xfrm>
              <a:off x="195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Rectangle 38"/>
            <p:cNvSpPr>
              <a:spLocks noChangeArrowheads="1"/>
            </p:cNvSpPr>
            <p:nvPr/>
          </p:nvSpPr>
          <p:spPr bwMode="auto">
            <a:xfrm>
              <a:off x="21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39"/>
            <p:cNvSpPr>
              <a:spLocks noChangeArrowheads="1"/>
            </p:cNvSpPr>
            <p:nvPr/>
          </p:nvSpPr>
          <p:spPr bwMode="auto">
            <a:xfrm>
              <a:off x="24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40"/>
            <p:cNvSpPr>
              <a:spLocks noChangeArrowheads="1"/>
            </p:cNvSpPr>
            <p:nvPr/>
          </p:nvSpPr>
          <p:spPr bwMode="auto">
            <a:xfrm>
              <a:off x="267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4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67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Rectangle 43"/>
            <p:cNvSpPr>
              <a:spLocks noChangeArrowheads="1"/>
            </p:cNvSpPr>
            <p:nvPr/>
          </p:nvSpPr>
          <p:spPr bwMode="auto">
            <a:xfrm>
              <a:off x="19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44"/>
            <p:cNvSpPr>
              <a:spLocks noChangeArrowheads="1"/>
            </p:cNvSpPr>
            <p:nvPr/>
          </p:nvSpPr>
          <p:spPr bwMode="auto">
            <a:xfrm>
              <a:off x="219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45"/>
            <p:cNvSpPr>
              <a:spLocks noChangeArrowheads="1"/>
            </p:cNvSpPr>
            <p:nvPr/>
          </p:nvSpPr>
          <p:spPr bwMode="auto">
            <a:xfrm>
              <a:off x="19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Rectangle 46"/>
            <p:cNvSpPr>
              <a:spLocks noChangeArrowheads="1"/>
            </p:cNvSpPr>
            <p:nvPr/>
          </p:nvSpPr>
          <p:spPr bwMode="auto">
            <a:xfrm>
              <a:off x="219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Rectangle 47"/>
            <p:cNvSpPr>
              <a:spLocks noChangeArrowheads="1"/>
            </p:cNvSpPr>
            <p:nvPr/>
          </p:nvSpPr>
          <p:spPr bwMode="auto">
            <a:xfrm>
              <a:off x="243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Rectangle 48"/>
            <p:cNvSpPr>
              <a:spLocks noChangeArrowheads="1"/>
            </p:cNvSpPr>
            <p:nvPr/>
          </p:nvSpPr>
          <p:spPr bwMode="auto">
            <a:xfrm>
              <a:off x="267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Rectangle 49"/>
            <p:cNvSpPr>
              <a:spLocks noChangeArrowheads="1"/>
            </p:cNvSpPr>
            <p:nvPr/>
          </p:nvSpPr>
          <p:spPr bwMode="auto">
            <a:xfrm>
              <a:off x="243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Rectangle 51"/>
            <p:cNvSpPr>
              <a:spLocks noChangeArrowheads="1"/>
            </p:cNvSpPr>
            <p:nvPr/>
          </p:nvSpPr>
          <p:spPr bwMode="auto">
            <a:xfrm>
              <a:off x="291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Rectangle 52"/>
            <p:cNvSpPr>
              <a:spLocks noChangeArrowheads="1"/>
            </p:cNvSpPr>
            <p:nvPr/>
          </p:nvSpPr>
          <p:spPr bwMode="auto">
            <a:xfrm>
              <a:off x="31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Rectangle 53"/>
            <p:cNvSpPr>
              <a:spLocks noChangeArrowheads="1"/>
            </p:cNvSpPr>
            <p:nvPr/>
          </p:nvSpPr>
          <p:spPr bwMode="auto">
            <a:xfrm>
              <a:off x="291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Rectangle 54"/>
            <p:cNvSpPr>
              <a:spLocks noChangeArrowheads="1"/>
            </p:cNvSpPr>
            <p:nvPr/>
          </p:nvSpPr>
          <p:spPr bwMode="auto">
            <a:xfrm>
              <a:off x="315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Rectangle 55"/>
            <p:cNvSpPr>
              <a:spLocks noChangeArrowheads="1"/>
            </p:cNvSpPr>
            <p:nvPr/>
          </p:nvSpPr>
          <p:spPr bwMode="auto">
            <a:xfrm>
              <a:off x="33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Rectangle 56"/>
            <p:cNvSpPr>
              <a:spLocks noChangeArrowheads="1"/>
            </p:cNvSpPr>
            <p:nvPr/>
          </p:nvSpPr>
          <p:spPr bwMode="auto">
            <a:xfrm>
              <a:off x="36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Rectangle 57"/>
            <p:cNvSpPr>
              <a:spLocks noChangeArrowheads="1"/>
            </p:cNvSpPr>
            <p:nvPr/>
          </p:nvSpPr>
          <p:spPr bwMode="auto">
            <a:xfrm>
              <a:off x="33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Rectangle 58"/>
            <p:cNvSpPr>
              <a:spLocks noChangeArrowheads="1"/>
            </p:cNvSpPr>
            <p:nvPr/>
          </p:nvSpPr>
          <p:spPr bwMode="auto">
            <a:xfrm>
              <a:off x="36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Rectangle 59"/>
            <p:cNvSpPr>
              <a:spLocks noChangeArrowheads="1"/>
            </p:cNvSpPr>
            <p:nvPr/>
          </p:nvSpPr>
          <p:spPr bwMode="auto">
            <a:xfrm>
              <a:off x="291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Rectangle 60"/>
            <p:cNvSpPr>
              <a:spLocks noChangeArrowheads="1"/>
            </p:cNvSpPr>
            <p:nvPr/>
          </p:nvSpPr>
          <p:spPr bwMode="auto">
            <a:xfrm>
              <a:off x="31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Rectangle 61"/>
            <p:cNvSpPr>
              <a:spLocks noChangeArrowheads="1"/>
            </p:cNvSpPr>
            <p:nvPr/>
          </p:nvSpPr>
          <p:spPr bwMode="auto">
            <a:xfrm>
              <a:off x="291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Rectangle 62"/>
            <p:cNvSpPr>
              <a:spLocks noChangeArrowheads="1"/>
            </p:cNvSpPr>
            <p:nvPr/>
          </p:nvSpPr>
          <p:spPr bwMode="auto">
            <a:xfrm>
              <a:off x="31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Rectangle 63"/>
            <p:cNvSpPr>
              <a:spLocks noChangeArrowheads="1"/>
            </p:cNvSpPr>
            <p:nvPr/>
          </p:nvSpPr>
          <p:spPr bwMode="auto">
            <a:xfrm>
              <a:off x="339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Rectangle 64"/>
            <p:cNvSpPr>
              <a:spLocks noChangeArrowheads="1"/>
            </p:cNvSpPr>
            <p:nvPr/>
          </p:nvSpPr>
          <p:spPr bwMode="auto">
            <a:xfrm>
              <a:off x="363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Rectangle 65"/>
            <p:cNvSpPr>
              <a:spLocks noChangeArrowheads="1"/>
            </p:cNvSpPr>
            <p:nvPr/>
          </p:nvSpPr>
          <p:spPr bwMode="auto">
            <a:xfrm>
              <a:off x="339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Rectangle 66"/>
            <p:cNvSpPr>
              <a:spLocks noChangeArrowheads="1"/>
            </p:cNvSpPr>
            <p:nvPr/>
          </p:nvSpPr>
          <p:spPr bwMode="auto">
            <a:xfrm>
              <a:off x="363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Oval 67"/>
            <p:cNvSpPr>
              <a:spLocks noChangeArrowheads="1"/>
            </p:cNvSpPr>
            <p:nvPr/>
          </p:nvSpPr>
          <p:spPr bwMode="auto">
            <a:xfrm>
              <a:off x="2934" y="196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838200" y="5638800"/>
            <a:ext cx="7507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Place 8 queens on an 8x8 chessboard in</a:t>
            </a:r>
          </a:p>
          <a:p>
            <a:r>
              <a:rPr lang="en-US">
                <a:latin typeface="Arial" charset="0"/>
              </a:rPr>
              <a:t>such a way that they cannot check each other</a:t>
            </a:r>
          </a:p>
        </p:txBody>
      </p:sp>
      <p:sp>
        <p:nvSpPr>
          <p:cNvPr id="16388" name="Rectangle 69"/>
          <p:cNvSpPr>
            <a:spLocks noChangeArrowheads="1"/>
          </p:cNvSpPr>
          <p:nvPr/>
        </p:nvSpPr>
        <p:spPr bwMode="auto">
          <a:xfrm>
            <a:off x="1066800" y="685800"/>
            <a:ext cx="600075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200">
                <a:solidFill>
                  <a:srgbClr val="000066"/>
                </a:solidFill>
                <a:latin typeface="Arial" charset="0"/>
              </a:rPr>
              <a:t>Example: the 8 queens problem</a:t>
            </a:r>
            <a:endParaRPr lang="en-US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0"/>
            <a:ext cx="8420100" cy="762000"/>
          </a:xfrm>
          <a:noFill/>
        </p:spPr>
        <p:txBody>
          <a:bodyPr lIns="90488" tIns="44450" rIns="90488" bIns="44450" anchor="ctr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mtClean="0"/>
              <a:t>The 8 queens problem: r</a:t>
            </a:r>
            <a:r>
              <a:rPr lang="en-US" sz="3200" smtClean="0"/>
              <a:t>epresentation</a:t>
            </a:r>
          </a:p>
        </p:txBody>
      </p:sp>
      <p:grpSp>
        <p:nvGrpSpPr>
          <p:cNvPr id="17411" name="Group 101"/>
          <p:cNvGrpSpPr>
            <a:grpSpLocks/>
          </p:cNvGrpSpPr>
          <p:nvPr/>
        </p:nvGrpSpPr>
        <p:grpSpPr bwMode="auto">
          <a:xfrm>
            <a:off x="914400" y="2133600"/>
            <a:ext cx="8027988" cy="4341813"/>
            <a:chOff x="240" y="1056"/>
            <a:chExt cx="5057" cy="2735"/>
          </a:xfrm>
        </p:grpSpPr>
        <p:grpSp>
          <p:nvGrpSpPr>
            <p:cNvPr id="17412" name="Group 3"/>
            <p:cNvGrpSpPr>
              <a:grpSpLocks/>
            </p:cNvGrpSpPr>
            <p:nvPr/>
          </p:nvGrpSpPr>
          <p:grpSpPr bwMode="auto">
            <a:xfrm>
              <a:off x="240" y="2928"/>
              <a:ext cx="4560" cy="863"/>
              <a:chOff x="864" y="3216"/>
              <a:chExt cx="4560" cy="863"/>
            </a:xfrm>
          </p:grpSpPr>
          <p:grpSp>
            <p:nvGrpSpPr>
              <p:cNvPr id="17491" name="Group 4"/>
              <p:cNvGrpSpPr>
                <a:grpSpLocks/>
              </p:cNvGrpSpPr>
              <p:nvPr/>
            </p:nvGrpSpPr>
            <p:grpSpPr bwMode="auto">
              <a:xfrm>
                <a:off x="3504" y="3744"/>
                <a:ext cx="1920" cy="325"/>
                <a:chOff x="432" y="1873"/>
                <a:chExt cx="1920" cy="325"/>
              </a:xfrm>
            </p:grpSpPr>
            <p:grpSp>
              <p:nvGrpSpPr>
                <p:cNvPr id="17493" name="Group 5"/>
                <p:cNvGrpSpPr>
                  <a:grpSpLocks/>
                </p:cNvGrpSpPr>
                <p:nvPr/>
              </p:nvGrpSpPr>
              <p:grpSpPr bwMode="auto">
                <a:xfrm>
                  <a:off x="432" y="1920"/>
                  <a:ext cx="1920" cy="240"/>
                  <a:chOff x="432" y="1920"/>
                  <a:chExt cx="1920" cy="240"/>
                </a:xfrm>
              </p:grpSpPr>
              <p:sp>
                <p:nvSpPr>
                  <p:cNvPr id="1750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74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15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7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67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17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7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91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17499" name="Rectangle 19"/>
                <p:cNvSpPr>
                  <a:spLocks noChangeArrowheads="1"/>
                </p:cNvSpPr>
                <p:nvPr/>
              </p:nvSpPr>
              <p:spPr bwMode="auto">
                <a:xfrm>
                  <a:off x="139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17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87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17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sp>
            <p:nvSpPr>
              <p:cNvPr id="17492" name="Rectangle 22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1873" cy="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Genotype: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permutation of </a:t>
                </a:r>
              </a:p>
              <a:p>
                <a:r>
                  <a:rPr lang="en-US">
                    <a:latin typeface="Arial" charset="0"/>
                  </a:rPr>
                  <a:t>the numbers 1 - 8</a:t>
                </a:r>
                <a:endParaRPr lang="en-US"/>
              </a:p>
            </p:txBody>
          </p:sp>
        </p:grpSp>
        <p:grpSp>
          <p:nvGrpSpPr>
            <p:cNvPr id="17413" name="Group 23"/>
            <p:cNvGrpSpPr>
              <a:grpSpLocks/>
            </p:cNvGrpSpPr>
            <p:nvPr/>
          </p:nvGrpSpPr>
          <p:grpSpPr bwMode="auto">
            <a:xfrm>
              <a:off x="240" y="1056"/>
              <a:ext cx="4560" cy="1920"/>
              <a:chOff x="864" y="1152"/>
              <a:chExt cx="4560" cy="1920"/>
            </a:xfrm>
          </p:grpSpPr>
          <p:sp>
            <p:nvSpPr>
              <p:cNvPr id="17417" name="Rectangle 24"/>
              <p:cNvSpPr>
                <a:spLocks noChangeArrowheads="1"/>
              </p:cNvSpPr>
              <p:nvPr/>
            </p:nvSpPr>
            <p:spPr bwMode="auto">
              <a:xfrm>
                <a:off x="864" y="1776"/>
                <a:ext cx="2286" cy="5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Phenotype: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board configuration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7418" name="Group 25"/>
              <p:cNvGrpSpPr>
                <a:grpSpLocks/>
              </p:cNvGrpSpPr>
              <p:nvPr/>
            </p:nvGrpSpPr>
            <p:grpSpPr bwMode="auto">
              <a:xfrm>
                <a:off x="3504" y="1152"/>
                <a:ext cx="1920" cy="1920"/>
                <a:chOff x="3524" y="1516"/>
                <a:chExt cx="1920" cy="1920"/>
              </a:xfrm>
            </p:grpSpPr>
            <p:sp>
              <p:nvSpPr>
                <p:cNvPr id="17419" name="Rectangle 26"/>
                <p:cNvSpPr>
                  <a:spLocks noChangeArrowheads="1"/>
                </p:cNvSpPr>
                <p:nvPr/>
              </p:nvSpPr>
              <p:spPr bwMode="auto">
                <a:xfrm>
                  <a:off x="35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0" name="Rectangle 27"/>
                <p:cNvSpPr>
                  <a:spLocks noChangeArrowheads="1"/>
                </p:cNvSpPr>
                <p:nvPr/>
              </p:nvSpPr>
              <p:spPr bwMode="auto">
                <a:xfrm>
                  <a:off x="37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35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2" name="Rectangle 29"/>
                <p:cNvSpPr>
                  <a:spLocks noChangeArrowheads="1"/>
                </p:cNvSpPr>
                <p:nvPr/>
              </p:nvSpPr>
              <p:spPr bwMode="auto">
                <a:xfrm>
                  <a:off x="37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4" name="Rectangle 31"/>
                <p:cNvSpPr>
                  <a:spLocks noChangeArrowheads="1"/>
                </p:cNvSpPr>
                <p:nvPr/>
              </p:nvSpPr>
              <p:spPr bwMode="auto">
                <a:xfrm>
                  <a:off x="424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5" name="Rectangle 32"/>
                <p:cNvSpPr>
                  <a:spLocks noChangeArrowheads="1"/>
                </p:cNvSpPr>
                <p:nvPr/>
              </p:nvSpPr>
              <p:spPr bwMode="auto">
                <a:xfrm>
                  <a:off x="40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6" name="Rectangle 33"/>
                <p:cNvSpPr>
                  <a:spLocks noChangeArrowheads="1"/>
                </p:cNvSpPr>
                <p:nvPr/>
              </p:nvSpPr>
              <p:spPr bwMode="auto">
                <a:xfrm>
                  <a:off x="424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7" name="Rectangle 34"/>
                <p:cNvSpPr>
                  <a:spLocks noChangeArrowheads="1"/>
                </p:cNvSpPr>
                <p:nvPr/>
              </p:nvSpPr>
              <p:spPr bwMode="auto">
                <a:xfrm>
                  <a:off x="35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8" name="Rectangle 35"/>
                <p:cNvSpPr>
                  <a:spLocks noChangeArrowheads="1"/>
                </p:cNvSpPr>
                <p:nvPr/>
              </p:nvSpPr>
              <p:spPr bwMode="auto">
                <a:xfrm>
                  <a:off x="37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9" name="Rectangle 36"/>
                <p:cNvSpPr>
                  <a:spLocks noChangeArrowheads="1"/>
                </p:cNvSpPr>
                <p:nvPr/>
              </p:nvSpPr>
              <p:spPr bwMode="auto">
                <a:xfrm>
                  <a:off x="35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0" name="Rectangle 37"/>
                <p:cNvSpPr>
                  <a:spLocks noChangeArrowheads="1"/>
                </p:cNvSpPr>
                <p:nvPr/>
              </p:nvSpPr>
              <p:spPr bwMode="auto">
                <a:xfrm>
                  <a:off x="37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1" name="Rectangle 38"/>
                <p:cNvSpPr>
                  <a:spLocks noChangeArrowheads="1"/>
                </p:cNvSpPr>
                <p:nvPr/>
              </p:nvSpPr>
              <p:spPr bwMode="auto">
                <a:xfrm>
                  <a:off x="40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24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0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24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Rectangle 42"/>
                <p:cNvSpPr>
                  <a:spLocks noChangeArrowheads="1"/>
                </p:cNvSpPr>
                <p:nvPr/>
              </p:nvSpPr>
              <p:spPr bwMode="auto">
                <a:xfrm>
                  <a:off x="448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6" name="Rectangle 43"/>
                <p:cNvSpPr>
                  <a:spLocks noChangeArrowheads="1"/>
                </p:cNvSpPr>
                <p:nvPr/>
              </p:nvSpPr>
              <p:spPr bwMode="auto">
                <a:xfrm>
                  <a:off x="47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7" name="Rectangle 44"/>
                <p:cNvSpPr>
                  <a:spLocks noChangeArrowheads="1"/>
                </p:cNvSpPr>
                <p:nvPr/>
              </p:nvSpPr>
              <p:spPr bwMode="auto">
                <a:xfrm>
                  <a:off x="448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7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9" name="Rectangle 46"/>
                <p:cNvSpPr>
                  <a:spLocks noChangeArrowheads="1"/>
                </p:cNvSpPr>
                <p:nvPr/>
              </p:nvSpPr>
              <p:spPr bwMode="auto">
                <a:xfrm>
                  <a:off x="49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0" name="Rectangle 47"/>
                <p:cNvSpPr>
                  <a:spLocks noChangeArrowheads="1"/>
                </p:cNvSpPr>
                <p:nvPr/>
              </p:nvSpPr>
              <p:spPr bwMode="auto">
                <a:xfrm>
                  <a:off x="52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Rectangle 48"/>
                <p:cNvSpPr>
                  <a:spLocks noChangeArrowheads="1"/>
                </p:cNvSpPr>
                <p:nvPr/>
              </p:nvSpPr>
              <p:spPr bwMode="auto">
                <a:xfrm>
                  <a:off x="49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2" name="Rectangle 49"/>
                <p:cNvSpPr>
                  <a:spLocks noChangeArrowheads="1"/>
                </p:cNvSpPr>
                <p:nvPr/>
              </p:nvSpPr>
              <p:spPr bwMode="auto">
                <a:xfrm>
                  <a:off x="52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3" name="Rectangle 50"/>
                <p:cNvSpPr>
                  <a:spLocks noChangeArrowheads="1"/>
                </p:cNvSpPr>
                <p:nvPr/>
              </p:nvSpPr>
              <p:spPr bwMode="auto">
                <a:xfrm>
                  <a:off x="448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4" name="Rectangle 51"/>
                <p:cNvSpPr>
                  <a:spLocks noChangeArrowheads="1"/>
                </p:cNvSpPr>
                <p:nvPr/>
              </p:nvSpPr>
              <p:spPr bwMode="auto">
                <a:xfrm>
                  <a:off x="47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5" name="Rectangle 52"/>
                <p:cNvSpPr>
                  <a:spLocks noChangeArrowheads="1"/>
                </p:cNvSpPr>
                <p:nvPr/>
              </p:nvSpPr>
              <p:spPr bwMode="auto">
                <a:xfrm>
                  <a:off x="448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6" name="Rectangle 53"/>
                <p:cNvSpPr>
                  <a:spLocks noChangeArrowheads="1"/>
                </p:cNvSpPr>
                <p:nvPr/>
              </p:nvSpPr>
              <p:spPr bwMode="auto">
                <a:xfrm>
                  <a:off x="47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7" name="Rectangle 54"/>
                <p:cNvSpPr>
                  <a:spLocks noChangeArrowheads="1"/>
                </p:cNvSpPr>
                <p:nvPr/>
              </p:nvSpPr>
              <p:spPr bwMode="auto">
                <a:xfrm>
                  <a:off x="49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8" name="Rectangle 55"/>
                <p:cNvSpPr>
                  <a:spLocks noChangeArrowheads="1"/>
                </p:cNvSpPr>
                <p:nvPr/>
              </p:nvSpPr>
              <p:spPr bwMode="auto">
                <a:xfrm>
                  <a:off x="52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9" name="Rectangle 56"/>
                <p:cNvSpPr>
                  <a:spLocks noChangeArrowheads="1"/>
                </p:cNvSpPr>
                <p:nvPr/>
              </p:nvSpPr>
              <p:spPr bwMode="auto">
                <a:xfrm>
                  <a:off x="49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0" name="Rectangle 57"/>
                <p:cNvSpPr>
                  <a:spLocks noChangeArrowheads="1"/>
                </p:cNvSpPr>
                <p:nvPr/>
              </p:nvSpPr>
              <p:spPr bwMode="auto">
                <a:xfrm>
                  <a:off x="52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Rectangle 58"/>
                <p:cNvSpPr>
                  <a:spLocks noChangeArrowheads="1"/>
                </p:cNvSpPr>
                <p:nvPr/>
              </p:nvSpPr>
              <p:spPr bwMode="auto">
                <a:xfrm>
                  <a:off x="35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Rectangle 59"/>
                <p:cNvSpPr>
                  <a:spLocks noChangeArrowheads="1"/>
                </p:cNvSpPr>
                <p:nvPr/>
              </p:nvSpPr>
              <p:spPr bwMode="auto">
                <a:xfrm>
                  <a:off x="37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Rectangle 60"/>
                <p:cNvSpPr>
                  <a:spLocks noChangeArrowheads="1"/>
                </p:cNvSpPr>
                <p:nvPr/>
              </p:nvSpPr>
              <p:spPr bwMode="auto">
                <a:xfrm>
                  <a:off x="35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Rectangle 61"/>
                <p:cNvSpPr>
                  <a:spLocks noChangeArrowheads="1"/>
                </p:cNvSpPr>
                <p:nvPr/>
              </p:nvSpPr>
              <p:spPr bwMode="auto">
                <a:xfrm>
                  <a:off x="37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Rectangle 62"/>
                <p:cNvSpPr>
                  <a:spLocks noChangeArrowheads="1"/>
                </p:cNvSpPr>
                <p:nvPr/>
              </p:nvSpPr>
              <p:spPr bwMode="auto">
                <a:xfrm>
                  <a:off x="40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Rectangle 63"/>
                <p:cNvSpPr>
                  <a:spLocks noChangeArrowheads="1"/>
                </p:cNvSpPr>
                <p:nvPr/>
              </p:nvSpPr>
              <p:spPr bwMode="auto">
                <a:xfrm>
                  <a:off x="424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7" name="Rectangle 64"/>
                <p:cNvSpPr>
                  <a:spLocks noChangeArrowheads="1"/>
                </p:cNvSpPr>
                <p:nvPr/>
              </p:nvSpPr>
              <p:spPr bwMode="auto">
                <a:xfrm>
                  <a:off x="40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8" name="Rectangle 65"/>
                <p:cNvSpPr>
                  <a:spLocks noChangeArrowheads="1"/>
                </p:cNvSpPr>
                <p:nvPr/>
              </p:nvSpPr>
              <p:spPr bwMode="auto">
                <a:xfrm>
                  <a:off x="424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5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0" name="Rectangle 67"/>
                <p:cNvSpPr>
                  <a:spLocks noChangeArrowheads="1"/>
                </p:cNvSpPr>
                <p:nvPr/>
              </p:nvSpPr>
              <p:spPr bwMode="auto">
                <a:xfrm>
                  <a:off x="37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1" name="Rectangle 68"/>
                <p:cNvSpPr>
                  <a:spLocks noChangeArrowheads="1"/>
                </p:cNvSpPr>
                <p:nvPr/>
              </p:nvSpPr>
              <p:spPr bwMode="auto">
                <a:xfrm>
                  <a:off x="35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2" name="Rectangle 69"/>
                <p:cNvSpPr>
                  <a:spLocks noChangeArrowheads="1"/>
                </p:cNvSpPr>
                <p:nvPr/>
              </p:nvSpPr>
              <p:spPr bwMode="auto">
                <a:xfrm>
                  <a:off x="37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3" name="Rectangle 70"/>
                <p:cNvSpPr>
                  <a:spLocks noChangeArrowheads="1"/>
                </p:cNvSpPr>
                <p:nvPr/>
              </p:nvSpPr>
              <p:spPr bwMode="auto">
                <a:xfrm>
                  <a:off x="40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4" name="Rectangle 71"/>
                <p:cNvSpPr>
                  <a:spLocks noChangeArrowheads="1"/>
                </p:cNvSpPr>
                <p:nvPr/>
              </p:nvSpPr>
              <p:spPr bwMode="auto">
                <a:xfrm>
                  <a:off x="424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5" name="Rectangle 72"/>
                <p:cNvSpPr>
                  <a:spLocks noChangeArrowheads="1"/>
                </p:cNvSpPr>
                <p:nvPr/>
              </p:nvSpPr>
              <p:spPr bwMode="auto">
                <a:xfrm>
                  <a:off x="40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6" name="Rectangle 73"/>
                <p:cNvSpPr>
                  <a:spLocks noChangeArrowheads="1"/>
                </p:cNvSpPr>
                <p:nvPr/>
              </p:nvSpPr>
              <p:spPr bwMode="auto">
                <a:xfrm>
                  <a:off x="424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7" name="Rectangle 74"/>
                <p:cNvSpPr>
                  <a:spLocks noChangeArrowheads="1"/>
                </p:cNvSpPr>
                <p:nvPr/>
              </p:nvSpPr>
              <p:spPr bwMode="auto">
                <a:xfrm>
                  <a:off x="448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8" name="Rectangle 75"/>
                <p:cNvSpPr>
                  <a:spLocks noChangeArrowheads="1"/>
                </p:cNvSpPr>
                <p:nvPr/>
              </p:nvSpPr>
              <p:spPr bwMode="auto">
                <a:xfrm>
                  <a:off x="47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9" name="Rectangle 76"/>
                <p:cNvSpPr>
                  <a:spLocks noChangeArrowheads="1"/>
                </p:cNvSpPr>
                <p:nvPr/>
              </p:nvSpPr>
              <p:spPr bwMode="auto">
                <a:xfrm>
                  <a:off x="448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0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1" name="Rectangle 78"/>
                <p:cNvSpPr>
                  <a:spLocks noChangeArrowheads="1"/>
                </p:cNvSpPr>
                <p:nvPr/>
              </p:nvSpPr>
              <p:spPr bwMode="auto">
                <a:xfrm>
                  <a:off x="49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2" name="Rectangle 79"/>
                <p:cNvSpPr>
                  <a:spLocks noChangeArrowheads="1"/>
                </p:cNvSpPr>
                <p:nvPr/>
              </p:nvSpPr>
              <p:spPr bwMode="auto">
                <a:xfrm>
                  <a:off x="52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3" name="Rectangle 80"/>
                <p:cNvSpPr>
                  <a:spLocks noChangeArrowheads="1"/>
                </p:cNvSpPr>
                <p:nvPr/>
              </p:nvSpPr>
              <p:spPr bwMode="auto">
                <a:xfrm>
                  <a:off x="49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4" name="Rectangle 81"/>
                <p:cNvSpPr>
                  <a:spLocks noChangeArrowheads="1"/>
                </p:cNvSpPr>
                <p:nvPr/>
              </p:nvSpPr>
              <p:spPr bwMode="auto">
                <a:xfrm>
                  <a:off x="52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5" name="Rectangle 82"/>
                <p:cNvSpPr>
                  <a:spLocks noChangeArrowheads="1"/>
                </p:cNvSpPr>
                <p:nvPr/>
              </p:nvSpPr>
              <p:spPr bwMode="auto">
                <a:xfrm>
                  <a:off x="448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6" name="Rectangle 83"/>
                <p:cNvSpPr>
                  <a:spLocks noChangeArrowheads="1"/>
                </p:cNvSpPr>
                <p:nvPr/>
              </p:nvSpPr>
              <p:spPr bwMode="auto">
                <a:xfrm>
                  <a:off x="47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7" name="Rectangle 84"/>
                <p:cNvSpPr>
                  <a:spLocks noChangeArrowheads="1"/>
                </p:cNvSpPr>
                <p:nvPr/>
              </p:nvSpPr>
              <p:spPr bwMode="auto">
                <a:xfrm>
                  <a:off x="448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8" name="Rectangle 85"/>
                <p:cNvSpPr>
                  <a:spLocks noChangeArrowheads="1"/>
                </p:cNvSpPr>
                <p:nvPr/>
              </p:nvSpPr>
              <p:spPr bwMode="auto">
                <a:xfrm>
                  <a:off x="47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9" name="Rectangle 86"/>
                <p:cNvSpPr>
                  <a:spLocks noChangeArrowheads="1"/>
                </p:cNvSpPr>
                <p:nvPr/>
              </p:nvSpPr>
              <p:spPr bwMode="auto">
                <a:xfrm>
                  <a:off x="49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0" name="Rectangle 87"/>
                <p:cNvSpPr>
                  <a:spLocks noChangeArrowheads="1"/>
                </p:cNvSpPr>
                <p:nvPr/>
              </p:nvSpPr>
              <p:spPr bwMode="auto">
                <a:xfrm>
                  <a:off x="52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1" name="Rectangle 88"/>
                <p:cNvSpPr>
                  <a:spLocks noChangeArrowheads="1"/>
                </p:cNvSpPr>
                <p:nvPr/>
              </p:nvSpPr>
              <p:spPr bwMode="auto">
                <a:xfrm>
                  <a:off x="49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2" name="Rectangle 89"/>
                <p:cNvSpPr>
                  <a:spLocks noChangeArrowheads="1"/>
                </p:cNvSpPr>
                <p:nvPr/>
              </p:nvSpPr>
              <p:spPr bwMode="auto">
                <a:xfrm>
                  <a:off x="52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3" name="Oval 90"/>
                <p:cNvSpPr>
                  <a:spLocks noChangeArrowheads="1"/>
                </p:cNvSpPr>
                <p:nvPr/>
              </p:nvSpPr>
              <p:spPr bwMode="auto">
                <a:xfrm>
                  <a:off x="4507" y="274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4" name="Oval 91"/>
                <p:cNvSpPr>
                  <a:spLocks noChangeArrowheads="1"/>
                </p:cNvSpPr>
                <p:nvPr/>
              </p:nvSpPr>
              <p:spPr bwMode="auto">
                <a:xfrm>
                  <a:off x="3544" y="154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5" name="Oval 92"/>
                <p:cNvSpPr>
                  <a:spLocks noChangeArrowheads="1"/>
                </p:cNvSpPr>
                <p:nvPr/>
              </p:nvSpPr>
              <p:spPr bwMode="auto">
                <a:xfrm>
                  <a:off x="3796" y="201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6" name="Oval 93"/>
                <p:cNvSpPr>
                  <a:spLocks noChangeArrowheads="1"/>
                </p:cNvSpPr>
                <p:nvPr/>
              </p:nvSpPr>
              <p:spPr bwMode="auto">
                <a:xfrm>
                  <a:off x="4029" y="2505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7" name="Oval 94"/>
                <p:cNvSpPr>
                  <a:spLocks noChangeArrowheads="1"/>
                </p:cNvSpPr>
                <p:nvPr/>
              </p:nvSpPr>
              <p:spPr bwMode="auto">
                <a:xfrm>
                  <a:off x="4272" y="1780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8" name="Oval 95"/>
                <p:cNvSpPr>
                  <a:spLocks noChangeArrowheads="1"/>
                </p:cNvSpPr>
                <p:nvPr/>
              </p:nvSpPr>
              <p:spPr bwMode="auto">
                <a:xfrm>
                  <a:off x="5230" y="322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9" name="Oval 96"/>
                <p:cNvSpPr>
                  <a:spLocks noChangeArrowheads="1"/>
                </p:cNvSpPr>
                <p:nvPr/>
              </p:nvSpPr>
              <p:spPr bwMode="auto">
                <a:xfrm>
                  <a:off x="4988" y="298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90" name="Oval 97"/>
                <p:cNvSpPr>
                  <a:spLocks noChangeArrowheads="1"/>
                </p:cNvSpPr>
                <p:nvPr/>
              </p:nvSpPr>
              <p:spPr bwMode="auto">
                <a:xfrm>
                  <a:off x="4756" y="226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14" name="Group 98"/>
            <p:cNvGrpSpPr>
              <a:grpSpLocks/>
            </p:cNvGrpSpPr>
            <p:nvPr/>
          </p:nvGrpSpPr>
          <p:grpSpPr bwMode="auto">
            <a:xfrm>
              <a:off x="3792" y="2976"/>
              <a:ext cx="1505" cy="432"/>
              <a:chOff x="3792" y="2976"/>
              <a:chExt cx="1505" cy="432"/>
            </a:xfrm>
          </p:grpSpPr>
          <p:sp>
            <p:nvSpPr>
              <p:cNvPr id="17415" name="Line 99"/>
              <p:cNvSpPr>
                <a:spLocks noChangeShapeType="1"/>
              </p:cNvSpPr>
              <p:nvPr/>
            </p:nvSpPr>
            <p:spPr bwMode="auto">
              <a:xfrm rot="5400000">
                <a:off x="3577" y="3191"/>
                <a:ext cx="432" cy="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6" name="Text Box 100"/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13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Obvious mapping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8200" y="2286000"/>
            <a:ext cx="7924800" cy="435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one queen:</a:t>
            </a:r>
          </a:p>
          <a:p>
            <a:r>
              <a:rPr lang="en-US">
                <a:latin typeface="Arial" charset="0"/>
              </a:rPr>
              <a:t>	the number of queens she can check.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a configuration: </a:t>
            </a:r>
          </a:p>
          <a:p>
            <a:r>
              <a:rPr lang="en-US">
                <a:latin typeface="Arial" charset="0"/>
              </a:rPr>
              <a:t>	the sum of the penalties of all queens.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Note: penalty is to be minimized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Fitness of a configuration: </a:t>
            </a:r>
          </a:p>
          <a:p>
            <a:r>
              <a:rPr lang="en-US">
                <a:latin typeface="Arial" charset="0"/>
              </a:rPr>
              <a:t>	inverse penalty to be maximized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33425" y="666750"/>
            <a:ext cx="793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8 Queens Problem: Fitness evaluation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8305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The 8 queens problem: Mutation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90600" y="2362200"/>
            <a:ext cx="7467600" cy="881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Small variation in one permutation, e.g.: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 swapping values of two randomly chosen positions,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219200" y="5029200"/>
            <a:ext cx="7148513" cy="531813"/>
            <a:chOff x="825" y="1670"/>
            <a:chExt cx="4503" cy="33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825" y="1670"/>
              <a:ext cx="1920" cy="325"/>
              <a:chOff x="449" y="1659"/>
              <a:chExt cx="1920" cy="325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212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4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8"/>
              <p:cNvSpPr>
                <a:spLocks noChangeArrowheads="1"/>
              </p:cNvSpPr>
              <p:nvPr/>
            </p:nvSpPr>
            <p:spPr bwMode="auto">
              <a:xfrm>
                <a:off x="68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Rectangle 9"/>
              <p:cNvSpPr>
                <a:spLocks noChangeArrowheads="1"/>
              </p:cNvSpPr>
              <p:nvPr/>
            </p:nvSpPr>
            <p:spPr bwMode="auto">
              <a:xfrm>
                <a:off x="92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Rectangle 10"/>
              <p:cNvSpPr>
                <a:spLocks noChangeArrowheads="1"/>
              </p:cNvSpPr>
              <p:nvPr/>
            </p:nvSpPr>
            <p:spPr bwMode="auto">
              <a:xfrm>
                <a:off x="116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Rectangle 11"/>
              <p:cNvSpPr>
                <a:spLocks noChangeArrowheads="1"/>
              </p:cNvSpPr>
              <p:nvPr/>
            </p:nvSpPr>
            <p:spPr bwMode="auto">
              <a:xfrm>
                <a:off x="140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Rectangle 12"/>
              <p:cNvSpPr>
                <a:spLocks noChangeArrowheads="1"/>
              </p:cNvSpPr>
              <p:nvPr/>
            </p:nvSpPr>
            <p:spPr bwMode="auto">
              <a:xfrm>
                <a:off x="16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Rectangle 13"/>
              <p:cNvSpPr>
                <a:spLocks noChangeArrowheads="1"/>
              </p:cNvSpPr>
              <p:nvPr/>
            </p:nvSpPr>
            <p:spPr bwMode="auto">
              <a:xfrm>
                <a:off x="188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14"/>
              <p:cNvSpPr>
                <a:spLocks noChangeArrowheads="1"/>
              </p:cNvSpPr>
              <p:nvPr/>
            </p:nvSpPr>
            <p:spPr bwMode="auto">
              <a:xfrm>
                <a:off x="45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89" name="Rectangle 15"/>
              <p:cNvSpPr>
                <a:spLocks noChangeArrowheads="1"/>
              </p:cNvSpPr>
              <p:nvPr/>
            </p:nvSpPr>
            <p:spPr bwMode="auto">
              <a:xfrm>
                <a:off x="117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90" name="Rectangle 16"/>
              <p:cNvSpPr>
                <a:spLocks noChangeArrowheads="1"/>
              </p:cNvSpPr>
              <p:nvPr/>
            </p:nvSpPr>
            <p:spPr bwMode="auto">
              <a:xfrm>
                <a:off x="69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91" name="Rectangle 17"/>
              <p:cNvSpPr>
                <a:spLocks noChangeArrowheads="1"/>
              </p:cNvSpPr>
              <p:nvPr/>
            </p:nvSpPr>
            <p:spPr bwMode="auto">
              <a:xfrm>
                <a:off x="165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92" name="Rectangle 18"/>
              <p:cNvSpPr>
                <a:spLocks noChangeArrowheads="1"/>
              </p:cNvSpPr>
              <p:nvPr/>
            </p:nvSpPr>
            <p:spPr bwMode="auto">
              <a:xfrm>
                <a:off x="93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93" name="Rectangle 19"/>
              <p:cNvSpPr>
                <a:spLocks noChangeArrowheads="1"/>
              </p:cNvSpPr>
              <p:nvPr/>
            </p:nvSpPr>
            <p:spPr bwMode="auto">
              <a:xfrm>
                <a:off x="141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94" name="Rectangle 20"/>
              <p:cNvSpPr>
                <a:spLocks noChangeArrowheads="1"/>
              </p:cNvSpPr>
              <p:nvPr/>
            </p:nvSpPr>
            <p:spPr bwMode="auto">
              <a:xfrm>
                <a:off x="189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95" name="Rectangle 21"/>
              <p:cNvSpPr>
                <a:spLocks noChangeArrowheads="1"/>
              </p:cNvSpPr>
              <p:nvPr/>
            </p:nvSpPr>
            <p:spPr bwMode="auto">
              <a:xfrm>
                <a:off x="213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sp>
          <p:nvSpPr>
            <p:cNvPr id="1946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49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3" name="Group 23"/>
            <p:cNvGrpSpPr>
              <a:grpSpLocks/>
            </p:cNvGrpSpPr>
            <p:nvPr/>
          </p:nvGrpSpPr>
          <p:grpSpPr bwMode="auto">
            <a:xfrm>
              <a:off x="3408" y="1680"/>
              <a:ext cx="1920" cy="325"/>
              <a:chOff x="3464" y="1659"/>
              <a:chExt cx="1920" cy="325"/>
            </a:xfrm>
          </p:grpSpPr>
          <p:sp>
            <p:nvSpPr>
              <p:cNvPr id="19464" name="Rectangle 24"/>
              <p:cNvSpPr>
                <a:spLocks noChangeArrowheads="1"/>
              </p:cNvSpPr>
              <p:nvPr/>
            </p:nvSpPr>
            <p:spPr bwMode="auto">
              <a:xfrm>
                <a:off x="514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5" name="Rectangle 25"/>
              <p:cNvSpPr>
                <a:spLocks noChangeArrowheads="1"/>
              </p:cNvSpPr>
              <p:nvPr/>
            </p:nvSpPr>
            <p:spPr bwMode="auto">
              <a:xfrm>
                <a:off x="34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6" name="Rectangle 26"/>
              <p:cNvSpPr>
                <a:spLocks noChangeArrowheads="1"/>
              </p:cNvSpPr>
              <p:nvPr/>
            </p:nvSpPr>
            <p:spPr bwMode="auto">
              <a:xfrm>
                <a:off x="370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Rectangle 27"/>
              <p:cNvSpPr>
                <a:spLocks noChangeArrowheads="1"/>
              </p:cNvSpPr>
              <p:nvPr/>
            </p:nvSpPr>
            <p:spPr bwMode="auto">
              <a:xfrm>
                <a:off x="394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Rectangle 28"/>
              <p:cNvSpPr>
                <a:spLocks noChangeArrowheads="1"/>
              </p:cNvSpPr>
              <p:nvPr/>
            </p:nvSpPr>
            <p:spPr bwMode="auto">
              <a:xfrm>
                <a:off x="418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Rectangle 29"/>
              <p:cNvSpPr>
                <a:spLocks noChangeArrowheads="1"/>
              </p:cNvSpPr>
              <p:nvPr/>
            </p:nvSpPr>
            <p:spPr bwMode="auto">
              <a:xfrm>
                <a:off x="442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Rectangle 30"/>
              <p:cNvSpPr>
                <a:spLocks noChangeArrowheads="1"/>
              </p:cNvSpPr>
              <p:nvPr/>
            </p:nvSpPr>
            <p:spPr bwMode="auto">
              <a:xfrm>
                <a:off x="46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Rectangle 31"/>
              <p:cNvSpPr>
                <a:spLocks noChangeArrowheads="1"/>
              </p:cNvSpPr>
              <p:nvPr/>
            </p:nvSpPr>
            <p:spPr bwMode="auto">
              <a:xfrm>
                <a:off x="490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Rectangle 32"/>
              <p:cNvSpPr>
                <a:spLocks noChangeArrowheads="1"/>
              </p:cNvSpPr>
              <p:nvPr/>
            </p:nvSpPr>
            <p:spPr bwMode="auto">
              <a:xfrm>
                <a:off x="346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73" name="Rectangle 33"/>
              <p:cNvSpPr>
                <a:spLocks noChangeArrowheads="1"/>
              </p:cNvSpPr>
              <p:nvPr/>
            </p:nvSpPr>
            <p:spPr bwMode="auto">
              <a:xfrm>
                <a:off x="418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74" name="Rectangle 34"/>
              <p:cNvSpPr>
                <a:spLocks noChangeArrowheads="1"/>
              </p:cNvSpPr>
              <p:nvPr/>
            </p:nvSpPr>
            <p:spPr bwMode="auto">
              <a:xfrm>
                <a:off x="370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75" name="Rectangle 35"/>
              <p:cNvSpPr>
                <a:spLocks noChangeArrowheads="1"/>
              </p:cNvSpPr>
              <p:nvPr/>
            </p:nvSpPr>
            <p:spPr bwMode="auto">
              <a:xfrm>
                <a:off x="466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76" name="Rectangle 36"/>
              <p:cNvSpPr>
                <a:spLocks noChangeArrowheads="1"/>
              </p:cNvSpPr>
              <p:nvPr/>
            </p:nvSpPr>
            <p:spPr bwMode="auto">
              <a:xfrm>
                <a:off x="4917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77" name="Rectangle 37"/>
              <p:cNvSpPr>
                <a:spLocks noChangeArrowheads="1"/>
              </p:cNvSpPr>
              <p:nvPr/>
            </p:nvSpPr>
            <p:spPr bwMode="auto">
              <a:xfrm>
                <a:off x="442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78" name="Rectangle 38"/>
              <p:cNvSpPr>
                <a:spLocks noChangeArrowheads="1"/>
              </p:cNvSpPr>
              <p:nvPr/>
            </p:nvSpPr>
            <p:spPr bwMode="auto">
              <a:xfrm>
                <a:off x="3957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79" name="Rectangle 39"/>
              <p:cNvSpPr>
                <a:spLocks noChangeArrowheads="1"/>
              </p:cNvSpPr>
              <p:nvPr/>
            </p:nvSpPr>
            <p:spPr bwMode="auto">
              <a:xfrm>
                <a:off x="514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305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The 8 queens problem: Recombination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4400" y="2286000"/>
            <a:ext cx="8015288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Arial" charset="0"/>
              </a:rPr>
              <a:t>Combining  two permutations into two new permutations: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 choose random crossover point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 copy first parts into children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 create second part by inserting values from other parent:</a:t>
            </a:r>
          </a:p>
          <a:p>
            <a:pPr lvl="1">
              <a:buFontTx/>
              <a:buChar char="•"/>
            </a:pPr>
            <a:r>
              <a:rPr lang="en-US" sz="2400">
                <a:latin typeface="Arial" charset="0"/>
              </a:rPr>
              <a:t> in the order they appear there </a:t>
            </a:r>
          </a:p>
          <a:p>
            <a:pPr lvl="1">
              <a:buFontTx/>
              <a:buChar char="•"/>
            </a:pPr>
            <a:r>
              <a:rPr lang="en-US" sz="2400">
                <a:latin typeface="Arial" charset="0"/>
              </a:rPr>
              <a:t> beginning after crossover point</a:t>
            </a:r>
          </a:p>
          <a:p>
            <a:pPr lvl="1">
              <a:buFontTx/>
              <a:buChar char="•"/>
            </a:pPr>
            <a:r>
              <a:rPr lang="en-US" sz="2400">
                <a:latin typeface="Arial" charset="0"/>
              </a:rPr>
              <a:t> skipping values already in child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676400" y="5334000"/>
            <a:ext cx="6913563" cy="1352550"/>
            <a:chOff x="1082" y="3264"/>
            <a:chExt cx="4355" cy="852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024" y="3696"/>
              <a:ext cx="5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3647" y="3655"/>
              <a:ext cx="1789" cy="335"/>
              <a:chOff x="3364" y="3743"/>
              <a:chExt cx="1741" cy="554"/>
            </a:xfrm>
          </p:grpSpPr>
          <p:grpSp>
            <p:nvGrpSpPr>
              <p:cNvPr id="20521" name="Group 7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20528" name="Rectangle 8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3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20522" name="Group 11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7" cy="553"/>
                <a:chOff x="4104" y="2879"/>
                <a:chExt cx="1236" cy="553"/>
              </a:xfrm>
            </p:grpSpPr>
            <p:sp>
              <p:nvSpPr>
                <p:cNvPr id="205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085" y="2880"/>
                  <a:ext cx="255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26" name="Rectangle 15"/>
                <p:cNvSpPr>
                  <a:spLocks noChangeArrowheads="1"/>
                </p:cNvSpPr>
                <p:nvPr/>
              </p:nvSpPr>
              <p:spPr bwMode="auto">
                <a:xfrm>
                  <a:off x="4825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584" y="2879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</p:grpSp>
        </p:grpSp>
        <p:grpSp>
          <p:nvGrpSpPr>
            <p:cNvPr id="20487" name="Group 17"/>
            <p:cNvGrpSpPr>
              <a:grpSpLocks/>
            </p:cNvGrpSpPr>
            <p:nvPr/>
          </p:nvGrpSpPr>
          <p:grpSpPr bwMode="auto">
            <a:xfrm>
              <a:off x="3647" y="3366"/>
              <a:ext cx="1790" cy="334"/>
              <a:chOff x="3364" y="3840"/>
              <a:chExt cx="1742" cy="553"/>
            </a:xfrm>
          </p:grpSpPr>
          <p:grpSp>
            <p:nvGrpSpPr>
              <p:cNvPr id="20511" name="Group 18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205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0" name="Rectangle 21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20512" name="Group 22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2051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1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15" name="Rectangle 25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516" name="Rectangle 26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</p:grpSp>
        <p:grpSp>
          <p:nvGrpSpPr>
            <p:cNvPr id="20488" name="Group 28"/>
            <p:cNvGrpSpPr>
              <a:grpSpLocks/>
            </p:cNvGrpSpPr>
            <p:nvPr/>
          </p:nvGrpSpPr>
          <p:grpSpPr bwMode="auto">
            <a:xfrm>
              <a:off x="1082" y="3655"/>
              <a:ext cx="1790" cy="335"/>
              <a:chOff x="3364" y="3743"/>
              <a:chExt cx="1742" cy="554"/>
            </a:xfrm>
          </p:grpSpPr>
          <p:grpSp>
            <p:nvGrpSpPr>
              <p:cNvPr id="20501" name="Group 29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20508" name="Rectangle 30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09" name="Rectangle 31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0" name="Rectangle 32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20502" name="Group 33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8" cy="553"/>
                <a:chOff x="4104" y="2879"/>
                <a:chExt cx="1237" cy="553"/>
              </a:xfrm>
            </p:grpSpPr>
            <p:sp>
              <p:nvSpPr>
                <p:cNvPr id="205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04" name="Rectangle 35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05" name="Rectangle 36"/>
                <p:cNvSpPr>
                  <a:spLocks noChangeArrowheads="1"/>
                </p:cNvSpPr>
                <p:nvPr/>
              </p:nvSpPr>
              <p:spPr bwMode="auto">
                <a:xfrm>
                  <a:off x="5086" y="2880"/>
                  <a:ext cx="255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06" name="Rectangle 37"/>
                <p:cNvSpPr>
                  <a:spLocks noChangeArrowheads="1"/>
                </p:cNvSpPr>
                <p:nvPr/>
              </p:nvSpPr>
              <p:spPr bwMode="auto">
                <a:xfrm>
                  <a:off x="4825" y="2879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07" name="Rectangle 38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</p:grpSp>
        </p:grpSp>
        <p:grpSp>
          <p:nvGrpSpPr>
            <p:cNvPr id="20489" name="Group 39"/>
            <p:cNvGrpSpPr>
              <a:grpSpLocks/>
            </p:cNvGrpSpPr>
            <p:nvPr/>
          </p:nvGrpSpPr>
          <p:grpSpPr bwMode="auto">
            <a:xfrm>
              <a:off x="1082" y="3366"/>
              <a:ext cx="1790" cy="334"/>
              <a:chOff x="3364" y="3840"/>
              <a:chExt cx="1742" cy="553"/>
            </a:xfrm>
          </p:grpSpPr>
          <p:grpSp>
            <p:nvGrpSpPr>
              <p:cNvPr id="20491" name="Group 40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204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499" name="Rectangle 42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00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20492" name="Group 44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204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494" name="Rectangle 46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495" name="Rectangle 47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4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497" name="Rectangle 49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</p:grpSp>
        </p:grpSp>
        <p:sp>
          <p:nvSpPr>
            <p:cNvPr id="20490" name="Line 50"/>
            <p:cNvSpPr>
              <a:spLocks noChangeShapeType="1"/>
            </p:cNvSpPr>
            <p:nvPr/>
          </p:nvSpPr>
          <p:spPr bwMode="auto">
            <a:xfrm>
              <a:off x="1728" y="3264"/>
              <a:ext cx="0" cy="8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4419600"/>
          </a:xfrm>
        </p:spPr>
        <p:txBody>
          <a:bodyPr/>
          <a:lstStyle/>
          <a:p>
            <a:pPr eaLnBrk="1" hangingPunct="1"/>
            <a:r>
              <a:rPr lang="en-US" smtClean="0"/>
              <a:t>Parent selection:</a:t>
            </a:r>
          </a:p>
          <a:p>
            <a:pPr lvl="1" eaLnBrk="1" hangingPunct="1"/>
            <a:r>
              <a:rPr lang="en-US" smtClean="0"/>
              <a:t>Pick 5 parents and take best two to undergo crossover</a:t>
            </a:r>
          </a:p>
          <a:p>
            <a:pPr eaLnBrk="1" hangingPunct="1"/>
            <a:r>
              <a:rPr lang="en-US" smtClean="0"/>
              <a:t>Survivor selection (replacement)</a:t>
            </a:r>
          </a:p>
          <a:p>
            <a:pPr lvl="1" eaLnBrk="1" hangingPunct="1"/>
            <a:r>
              <a:rPr lang="en-GB" smtClean="0"/>
              <a:t>insert the two new children into the population</a:t>
            </a:r>
          </a:p>
          <a:p>
            <a:pPr lvl="1" eaLnBrk="1" hangingPunct="1"/>
            <a:r>
              <a:rPr lang="en-GB" smtClean="0"/>
              <a:t>sort the whole population by decreasing fitness</a:t>
            </a:r>
          </a:p>
          <a:p>
            <a:pPr lvl="1" eaLnBrk="1" hangingPunct="1"/>
            <a:r>
              <a:rPr lang="en-GB" smtClean="0"/>
              <a:t>delete the worst two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543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The 8 queens problem: Selection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8 Queens Problem: summary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438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798638" y="5688013"/>
            <a:ext cx="5980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latin typeface="Arial" charset="0"/>
              </a:rPr>
              <a:t>Note that this is </a:t>
            </a:r>
            <a:r>
              <a:rPr lang="en-GB" b="1" i="1">
                <a:latin typeface="Arial" charset="0"/>
              </a:rPr>
              <a:t>only one possible</a:t>
            </a:r>
            <a:r>
              <a:rPr lang="en-GB">
                <a:latin typeface="Arial" charset="0"/>
              </a:rPr>
              <a:t> </a:t>
            </a:r>
          </a:p>
          <a:p>
            <a:pPr algn="ctr"/>
            <a:r>
              <a:rPr lang="en-GB">
                <a:latin typeface="Arial" charset="0"/>
              </a:rPr>
              <a:t>set of choices of operators and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General Scheme of GAs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4674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76300"/>
            <a:ext cx="7772400" cy="571500"/>
          </a:xfrm>
        </p:spPr>
        <p:txBody>
          <a:bodyPr/>
          <a:lstStyle/>
          <a:p>
            <a:pPr eaLnBrk="1" hangingPunct="1"/>
            <a:r>
              <a:rPr lang="en-US" sz="4000" smtClean="0"/>
              <a:t>GA Quick Overview</a:t>
            </a:r>
            <a:endParaRPr lang="nl-NL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924800" cy="419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Developed: USA in the 1970’s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Early names: J. Holland, K. DeJong, D. Goldberg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Typically applied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discrete optimization (recently continuous also)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Attributed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 too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good heuristic for combinatorial problems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Special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Traditionally emphasizes combining information from good parents (crossover)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many variants, e.g., reproduction models, operators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Genetic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90725"/>
            <a:ext cx="7543800" cy="3819525"/>
          </a:xfrm>
        </p:spPr>
        <p:txBody>
          <a:bodyPr/>
          <a:lstStyle/>
          <a:p>
            <a:pPr eaLnBrk="1" hangingPunct="1"/>
            <a:r>
              <a:rPr lang="en-GB" smtClean="0"/>
              <a:t>Holland’s original GA is now known as the simple genetic algorithm (SGA)</a:t>
            </a:r>
          </a:p>
          <a:p>
            <a:pPr eaLnBrk="1" hangingPunct="1"/>
            <a:r>
              <a:rPr lang="en-GB" smtClean="0"/>
              <a:t>Other GAs use different:</a:t>
            </a:r>
          </a:p>
          <a:p>
            <a:pPr lvl="1" eaLnBrk="1" hangingPunct="1"/>
            <a:r>
              <a:rPr lang="en-GB" smtClean="0"/>
              <a:t>Representations</a:t>
            </a:r>
          </a:p>
          <a:p>
            <a:pPr lvl="1" eaLnBrk="1" hangingPunct="1"/>
            <a:r>
              <a:rPr lang="en-GB" smtClean="0"/>
              <a:t>Mutations</a:t>
            </a:r>
          </a:p>
          <a:p>
            <a:pPr lvl="1" eaLnBrk="1" hangingPunct="1"/>
            <a:r>
              <a:rPr lang="en-GB" smtClean="0"/>
              <a:t>Crossovers</a:t>
            </a:r>
          </a:p>
          <a:p>
            <a:pPr lvl="1" eaLnBrk="1" hangingPunct="1"/>
            <a:r>
              <a:rPr lang="en-GB" smtClean="0"/>
              <a:t>Selection mechanisms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SGA technical summary tableau</a:t>
            </a:r>
          </a:p>
        </p:txBody>
      </p:sp>
      <p:graphicFrame>
        <p:nvGraphicFramePr>
          <p:cNvPr id="111643" name="Group 2075"/>
          <p:cNvGraphicFramePr>
            <a:graphicFrameLocks noGrp="1"/>
          </p:cNvGraphicFramePr>
          <p:nvPr>
            <p:ph type="tbl" idx="1"/>
          </p:nvPr>
        </p:nvGraphicFramePr>
        <p:xfrm>
          <a:off x="914400" y="2362200"/>
          <a:ext cx="8001000" cy="39344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Recombination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N-point or uniform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bit-flipping with fixed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Parent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Fitness-Proportionate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Survivor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 children replace parents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Speciality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Emphasis on crossover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5"/>
          <p:cNvGrpSpPr>
            <a:grpSpLocks/>
          </p:cNvGrpSpPr>
          <p:nvPr/>
        </p:nvGrpSpPr>
        <p:grpSpPr bwMode="auto">
          <a:xfrm>
            <a:off x="914400" y="2578100"/>
            <a:ext cx="8020050" cy="3673475"/>
            <a:chOff x="84" y="920"/>
            <a:chExt cx="5676" cy="2762"/>
          </a:xfrm>
        </p:grpSpPr>
        <p:sp>
          <p:nvSpPr>
            <p:cNvPr id="26628" name="Line 2"/>
            <p:cNvSpPr>
              <a:spLocks noChangeShapeType="1"/>
            </p:cNvSpPr>
            <p:nvPr/>
          </p:nvSpPr>
          <p:spPr bwMode="auto">
            <a:xfrm rot="-5400000">
              <a:off x="2876" y="932"/>
              <a:ext cx="8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Text Box 3"/>
            <p:cNvSpPr txBox="1">
              <a:spLocks noChangeArrowheads="1"/>
            </p:cNvSpPr>
            <p:nvPr/>
          </p:nvSpPr>
          <p:spPr bwMode="auto">
            <a:xfrm>
              <a:off x="3535" y="928"/>
              <a:ext cx="2225" cy="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Arial" charset="0"/>
                </a:rPr>
                <a:t>Genotype space = {0,1}</a:t>
              </a:r>
              <a:r>
                <a:rPr lang="en-US" sz="2400" baseline="30000">
                  <a:latin typeface="Arial" charset="0"/>
                </a:rPr>
                <a:t>L</a:t>
              </a:r>
            </a:p>
          </p:txBody>
        </p:sp>
        <p:sp>
          <p:nvSpPr>
            <p:cNvPr id="26630" name="AutoShape 4"/>
            <p:cNvSpPr>
              <a:spLocks noChangeArrowheads="1"/>
            </p:cNvSpPr>
            <p:nvPr/>
          </p:nvSpPr>
          <p:spPr bwMode="auto">
            <a:xfrm>
              <a:off x="3870" y="1421"/>
              <a:ext cx="1773" cy="1765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236" y="920"/>
              <a:ext cx="179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Phenotype space</a:t>
              </a:r>
            </a:p>
          </p:txBody>
        </p:sp>
        <p:sp>
          <p:nvSpPr>
            <p:cNvPr id="26632" name="Freeform 6"/>
            <p:cNvSpPr>
              <a:spLocks/>
            </p:cNvSpPr>
            <p:nvPr/>
          </p:nvSpPr>
          <p:spPr bwMode="auto">
            <a:xfrm>
              <a:off x="84" y="1480"/>
              <a:ext cx="2080" cy="1800"/>
            </a:xfrm>
            <a:custGeom>
              <a:avLst/>
              <a:gdLst>
                <a:gd name="T0" fmla="*/ 360 w 2080"/>
                <a:gd name="T1" fmla="*/ 696 h 1800"/>
                <a:gd name="T2" fmla="*/ 232 w 2080"/>
                <a:gd name="T3" fmla="*/ 424 h 1800"/>
                <a:gd name="T4" fmla="*/ 496 w 2080"/>
                <a:gd name="T5" fmla="*/ 96 h 1800"/>
                <a:gd name="T6" fmla="*/ 1040 w 2080"/>
                <a:gd name="T7" fmla="*/ 208 h 1800"/>
                <a:gd name="T8" fmla="*/ 1568 w 2080"/>
                <a:gd name="T9" fmla="*/ 0 h 1800"/>
                <a:gd name="T10" fmla="*/ 1808 w 2080"/>
                <a:gd name="T11" fmla="*/ 536 h 1800"/>
                <a:gd name="T12" fmla="*/ 1768 w 2080"/>
                <a:gd name="T13" fmla="*/ 960 h 1800"/>
                <a:gd name="T14" fmla="*/ 2048 w 2080"/>
                <a:gd name="T15" fmla="*/ 1176 h 1800"/>
                <a:gd name="T16" fmla="*/ 2080 w 2080"/>
                <a:gd name="T17" fmla="*/ 1688 h 1800"/>
                <a:gd name="T18" fmla="*/ 1528 w 2080"/>
                <a:gd name="T19" fmla="*/ 1752 h 1800"/>
                <a:gd name="T20" fmla="*/ 1176 w 2080"/>
                <a:gd name="T21" fmla="*/ 1440 h 1800"/>
                <a:gd name="T22" fmla="*/ 896 w 2080"/>
                <a:gd name="T23" fmla="*/ 1800 h 1800"/>
                <a:gd name="T24" fmla="*/ 320 w 2080"/>
                <a:gd name="T25" fmla="*/ 1520 h 1800"/>
                <a:gd name="T26" fmla="*/ 0 w 2080"/>
                <a:gd name="T27" fmla="*/ 1344 h 1800"/>
                <a:gd name="T28" fmla="*/ 312 w 2080"/>
                <a:gd name="T29" fmla="*/ 992 h 1800"/>
                <a:gd name="T30" fmla="*/ 208 w 2080"/>
                <a:gd name="T31" fmla="*/ 672 h 1800"/>
                <a:gd name="T32" fmla="*/ 360 w 2080"/>
                <a:gd name="T33" fmla="*/ 696 h 18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80"/>
                <a:gd name="T52" fmla="*/ 0 h 1800"/>
                <a:gd name="T53" fmla="*/ 2080 w 2080"/>
                <a:gd name="T54" fmla="*/ 1800 h 18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7"/>
            <p:cNvSpPr txBox="1">
              <a:spLocks noChangeArrowheads="1"/>
            </p:cNvSpPr>
            <p:nvPr/>
          </p:nvSpPr>
          <p:spPr bwMode="auto">
            <a:xfrm>
              <a:off x="2116" y="1312"/>
              <a:ext cx="1655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Encoding </a:t>
              </a:r>
            </a:p>
            <a:p>
              <a:r>
                <a:rPr lang="en-US" sz="2400">
                  <a:latin typeface="Arial" charset="0"/>
                </a:rPr>
                <a:t>(representation)</a:t>
              </a:r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 rot="-5400000">
              <a:off x="2968" y="2212"/>
              <a:ext cx="0" cy="1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2188" y="3064"/>
              <a:ext cx="2411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Decoding</a:t>
              </a:r>
            </a:p>
            <a:p>
              <a:r>
                <a:rPr lang="en-US" sz="2400">
                  <a:latin typeface="Arial" charset="0"/>
                </a:rPr>
                <a:t>(inverse representation)</a:t>
              </a: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4022" y="2777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011101001</a:t>
              </a:r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3886" y="2393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010001001</a:t>
              </a:r>
            </a:p>
          </p:txBody>
        </p:sp>
        <p:sp>
          <p:nvSpPr>
            <p:cNvPr id="26638" name="Text Box 12"/>
            <p:cNvSpPr txBox="1">
              <a:spLocks noChangeArrowheads="1"/>
            </p:cNvSpPr>
            <p:nvPr/>
          </p:nvSpPr>
          <p:spPr bwMode="auto">
            <a:xfrm>
              <a:off x="4342" y="2013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10010010</a:t>
              </a:r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4254" y="1577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10010001</a:t>
              </a:r>
            </a:p>
          </p:txBody>
        </p:sp>
      </p:grpSp>
      <p:sp>
        <p:nvSpPr>
          <p:cNvPr id="26627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1143000"/>
          </a:xfrm>
          <a:noFill/>
        </p:spPr>
        <p:txBody>
          <a:bodyPr anchor="ctr"/>
          <a:lstStyle/>
          <a:p>
            <a:pPr eaLnBrk="1" hangingPunct="1"/>
            <a:r>
              <a:rPr lang="en-US" smtClean="0"/>
              <a:t>Representation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pPr eaLnBrk="1" hangingPunct="1"/>
            <a:r>
              <a:rPr lang="en-US" smtClean="0"/>
              <a:t>SGA reproduction cycle</a:t>
            </a:r>
          </a:p>
        </p:txBody>
      </p:sp>
      <p:sp>
        <p:nvSpPr>
          <p:cNvPr id="27651" name="Text Box 1027"/>
          <p:cNvSpPr txBox="1">
            <a:spLocks noChangeArrowheads="1"/>
          </p:cNvSpPr>
          <p:nvPr/>
        </p:nvSpPr>
        <p:spPr bwMode="auto">
          <a:xfrm>
            <a:off x="1066800" y="2590800"/>
            <a:ext cx="77724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>
                <a:latin typeface="Arial" charset="0"/>
              </a:rPr>
              <a:t>Select parents for the mating pool </a:t>
            </a:r>
          </a:p>
          <a:p>
            <a:pPr marL="457200" indent="-457200" eaLnBrk="0" hangingPunct="0">
              <a:spcBef>
                <a:spcPct val="20000"/>
              </a:spcBef>
            </a:pPr>
            <a:r>
              <a:rPr lang="en-GB" sz="2400">
                <a:latin typeface="Arial" charset="0"/>
              </a:rPr>
              <a:t>	(size of mating pool = population size)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charset="0"/>
              </a:rPr>
              <a:t>Shuffle the mating pool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charset="0"/>
              </a:rPr>
              <a:t>For each consecutive pair apply crossover with probability p</a:t>
            </a:r>
            <a:r>
              <a:rPr lang="en-GB" sz="2400" baseline="-25000">
                <a:latin typeface="Arial" charset="0"/>
              </a:rPr>
              <a:t>c</a:t>
            </a:r>
            <a:r>
              <a:rPr lang="en-GB" sz="2400">
                <a:latin typeface="Arial" charset="0"/>
              </a:rPr>
              <a:t> , otherwise copy parents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charset="0"/>
              </a:rPr>
              <a:t>For each offspring apply mutation (bit-flip with probability p</a:t>
            </a:r>
            <a:r>
              <a:rPr lang="en-GB" sz="2400" baseline="-25000">
                <a:latin typeface="Arial" charset="0"/>
              </a:rPr>
              <a:t>m</a:t>
            </a:r>
            <a:r>
              <a:rPr lang="en-US" sz="2400">
                <a:latin typeface="Arial" charset="0"/>
              </a:rPr>
              <a:t> independently for each bit)</a:t>
            </a:r>
            <a:endParaRPr lang="en-GB" sz="2400">
              <a:latin typeface="Arial" charset="0"/>
            </a:endParaRP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charset="0"/>
              </a:rPr>
              <a:t>Replace the whole population with the resulting offspring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924800" cy="787400"/>
          </a:xfrm>
        </p:spPr>
        <p:txBody>
          <a:bodyPr/>
          <a:lstStyle/>
          <a:p>
            <a:pPr eaLnBrk="1" hangingPunct="1"/>
            <a:r>
              <a:rPr lang="en-US" smtClean="0"/>
              <a:t>SGA operators: 1-point crossover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498600"/>
          </a:xfrm>
        </p:spPr>
        <p:txBody>
          <a:bodyPr/>
          <a:lstStyle/>
          <a:p>
            <a:pPr eaLnBrk="1" hangingPunct="1"/>
            <a:r>
              <a:rPr lang="en-GB" sz="2000" smtClean="0"/>
              <a:t>Choose a random point on the two parents</a:t>
            </a:r>
          </a:p>
          <a:p>
            <a:pPr eaLnBrk="1" hangingPunct="1"/>
            <a:r>
              <a:rPr lang="en-GB" sz="2000" smtClean="0"/>
              <a:t>Split parents at this crossover point</a:t>
            </a:r>
          </a:p>
          <a:p>
            <a:pPr eaLnBrk="1" hangingPunct="1"/>
            <a:r>
              <a:rPr lang="en-GB" sz="2000" smtClean="0"/>
              <a:t>Create children by exchanging tails</a:t>
            </a:r>
          </a:p>
          <a:p>
            <a:pPr eaLnBrk="1" hangingPunct="1"/>
            <a:r>
              <a:rPr lang="en-GB" sz="2000" smtClean="0"/>
              <a:t>P</a:t>
            </a:r>
            <a:r>
              <a:rPr lang="en-GB" sz="2000" baseline="-25000" smtClean="0"/>
              <a:t>c </a:t>
            </a:r>
            <a:r>
              <a:rPr lang="en-GB" sz="2000" smtClean="0"/>
              <a:t>typically in range (0.6, 0.9)</a:t>
            </a:r>
            <a:endParaRPr lang="en-GB" sz="2000" baseline="-25000" smtClean="0"/>
          </a:p>
        </p:txBody>
      </p:sp>
      <p:pic>
        <p:nvPicPr>
          <p:cNvPr id="28676" name="Picture 4" descr="GA-1pt-x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81400"/>
            <a:ext cx="54483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9150"/>
            <a:ext cx="7391400" cy="542925"/>
          </a:xfrm>
        </p:spPr>
        <p:txBody>
          <a:bodyPr/>
          <a:lstStyle/>
          <a:p>
            <a:pPr eaLnBrk="1" hangingPunct="1"/>
            <a:r>
              <a:rPr lang="en-US" smtClean="0"/>
              <a:t>SGA operators: mutation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2209800"/>
            <a:ext cx="7493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Alter each gene independently with a probability </a:t>
            </a:r>
            <a:r>
              <a:rPr lang="en-GB" sz="2400" i="1" smtClean="0"/>
              <a:t>p</a:t>
            </a:r>
            <a:r>
              <a:rPr lang="en-GB" sz="2400" i="1" baseline="-25000" smtClean="0"/>
              <a:t>m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i="1" smtClean="0"/>
              <a:t>p</a:t>
            </a:r>
            <a:r>
              <a:rPr lang="en-GB" sz="2400" i="1" baseline="-25000" smtClean="0"/>
              <a:t>m </a:t>
            </a:r>
            <a:r>
              <a:rPr lang="en-GB" sz="2400" smtClean="0"/>
              <a:t>is called the mutation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Typically </a:t>
            </a:r>
            <a:r>
              <a:rPr lang="en-US" sz="2000" smtClean="0"/>
              <a:t>between </a:t>
            </a:r>
            <a:r>
              <a:rPr lang="en-GB" sz="2000" smtClean="0"/>
              <a:t>1/pop_size</a:t>
            </a:r>
            <a:r>
              <a:rPr lang="en-US" sz="2000" smtClean="0"/>
              <a:t> and</a:t>
            </a:r>
            <a:r>
              <a:rPr lang="en-GB" sz="2000" smtClean="0"/>
              <a:t> 1/</a:t>
            </a:r>
            <a:r>
              <a:rPr lang="en-US" sz="2000" smtClean="0"/>
              <a:t> chromosome_length</a:t>
            </a:r>
            <a:endParaRPr lang="en-GB" sz="2000" smtClean="0"/>
          </a:p>
        </p:txBody>
      </p:sp>
      <p:pic>
        <p:nvPicPr>
          <p:cNvPr id="29700" name="Picture 4" descr="GA-mu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62400"/>
            <a:ext cx="69723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3914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Main</a:t>
            </a:r>
            <a:r>
              <a:rPr lang="en-GB" sz="2400" smtClean="0"/>
              <a:t> idea: </a:t>
            </a:r>
            <a:r>
              <a:rPr lang="en-US" sz="2400" smtClean="0"/>
              <a:t>better individuals get higher chance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Chances </a:t>
            </a:r>
            <a:r>
              <a:rPr lang="en-GB" smtClean="0"/>
              <a:t>proportional </a:t>
            </a:r>
            <a:r>
              <a:rPr lang="en-US" smtClean="0"/>
              <a:t>to fitness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Implementation: roulette wheel technique</a:t>
            </a:r>
          </a:p>
          <a:p>
            <a:pPr lvl="4" eaLnBrk="1" hangingPunct="1">
              <a:lnSpc>
                <a:spcPct val="90000"/>
              </a:lnSpc>
            </a:pPr>
            <a:r>
              <a:rPr lang="en-GB" sz="2400" smtClean="0"/>
              <a:t>Assign to each individual a part of the roulette wheel</a:t>
            </a:r>
          </a:p>
          <a:p>
            <a:pPr lvl="4" eaLnBrk="1" hangingPunct="1">
              <a:lnSpc>
                <a:spcPct val="90000"/>
              </a:lnSpc>
            </a:pPr>
            <a:r>
              <a:rPr lang="en-GB" sz="2400" smtClean="0"/>
              <a:t> Spin the wheel n times to select n individuals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162800" cy="685800"/>
          </a:xfrm>
        </p:spPr>
        <p:txBody>
          <a:bodyPr/>
          <a:lstStyle/>
          <a:p>
            <a:pPr eaLnBrk="1" hangingPunct="1"/>
            <a:r>
              <a:rPr lang="en-US" smtClean="0"/>
              <a:t>SGA operators: Selection</a:t>
            </a:r>
          </a:p>
        </p:txBody>
      </p:sp>
      <p:grpSp>
        <p:nvGrpSpPr>
          <p:cNvPr id="30724" name="Group 19"/>
          <p:cNvGrpSpPr>
            <a:grpSpLocks/>
          </p:cNvGrpSpPr>
          <p:nvPr/>
        </p:nvGrpSpPr>
        <p:grpSpPr bwMode="auto">
          <a:xfrm>
            <a:off x="6096000" y="4648200"/>
            <a:ext cx="2001838" cy="1492250"/>
            <a:chOff x="3883" y="2736"/>
            <a:chExt cx="1261" cy="940"/>
          </a:xfrm>
        </p:grpSpPr>
        <p:sp>
          <p:nvSpPr>
            <p:cNvPr id="30736" name="Rectangle 5"/>
            <p:cNvSpPr>
              <a:spLocks noChangeArrowheads="1"/>
            </p:cNvSpPr>
            <p:nvPr/>
          </p:nvSpPr>
          <p:spPr bwMode="auto">
            <a:xfrm>
              <a:off x="3888" y="2736"/>
              <a:ext cx="12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fitness(A) = 3</a:t>
              </a:r>
              <a:endParaRPr lang="en-US" sz="2400"/>
            </a:p>
          </p:txBody>
        </p:sp>
        <p:sp>
          <p:nvSpPr>
            <p:cNvPr id="30737" name="Rectangle 6"/>
            <p:cNvSpPr>
              <a:spLocks noChangeArrowheads="1"/>
            </p:cNvSpPr>
            <p:nvPr/>
          </p:nvSpPr>
          <p:spPr bwMode="auto">
            <a:xfrm>
              <a:off x="3888" y="3063"/>
              <a:ext cx="12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fitness(B) = 1</a:t>
              </a:r>
              <a:endParaRPr lang="en-US" sz="2400"/>
            </a:p>
          </p:txBody>
        </p:sp>
        <p:sp>
          <p:nvSpPr>
            <p:cNvPr id="30738" name="Rectangle 7"/>
            <p:cNvSpPr>
              <a:spLocks noChangeArrowheads="1"/>
            </p:cNvSpPr>
            <p:nvPr/>
          </p:nvSpPr>
          <p:spPr bwMode="auto">
            <a:xfrm>
              <a:off x="3883" y="3390"/>
              <a:ext cx="126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fitness(C) = 2</a:t>
              </a:r>
              <a:endParaRPr lang="en-US" sz="2400"/>
            </a:p>
          </p:txBody>
        </p:sp>
      </p:grpSp>
      <p:sp>
        <p:nvSpPr>
          <p:cNvPr id="30725" name="Line 8"/>
          <p:cNvSpPr>
            <a:spLocks noChangeShapeType="1"/>
          </p:cNvSpPr>
          <p:nvPr/>
        </p:nvSpPr>
        <p:spPr bwMode="auto">
          <a:xfrm rot="10785853">
            <a:off x="4495800" y="5181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990600" y="3962400"/>
            <a:ext cx="2919413" cy="2705100"/>
            <a:chOff x="3092" y="2152"/>
            <a:chExt cx="1983" cy="1896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32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0728" name="Rectangle 11"/>
            <p:cNvSpPr>
              <a:spLocks noChangeArrowheads="1"/>
            </p:cNvSpPr>
            <p:nvPr/>
          </p:nvSpPr>
          <p:spPr bwMode="auto">
            <a:xfrm>
              <a:off x="3464" y="2738"/>
              <a:ext cx="330" cy="4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charset="0"/>
                </a:rPr>
                <a:t>A</a:t>
              </a:r>
            </a:p>
          </p:txBody>
        </p:sp>
        <p:sp>
          <p:nvSpPr>
            <p:cNvPr id="30729" name="Rectangle 12"/>
            <p:cNvSpPr>
              <a:spLocks noChangeArrowheads="1"/>
            </p:cNvSpPr>
            <p:nvPr/>
          </p:nvSpPr>
          <p:spPr bwMode="auto">
            <a:xfrm>
              <a:off x="4494" y="2782"/>
              <a:ext cx="347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charset="0"/>
                </a:rPr>
                <a:t>C</a:t>
              </a:r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3976" y="2333"/>
              <a:ext cx="82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1/6 = 17%</a:t>
              </a:r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3164" y="3215"/>
              <a:ext cx="826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3/6 = 50%</a:t>
              </a:r>
            </a:p>
          </p:txBody>
        </p: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4040" y="2594"/>
              <a:ext cx="330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charset="0"/>
                </a:rPr>
                <a:t>B</a:t>
              </a:r>
            </a:p>
          </p:txBody>
        </p:sp>
        <p:sp>
          <p:nvSpPr>
            <p:cNvPr id="30733" name="Rectangle 16"/>
            <p:cNvSpPr>
              <a:spLocks noChangeArrowheads="1"/>
            </p:cNvSpPr>
            <p:nvPr/>
          </p:nvSpPr>
          <p:spPr bwMode="auto">
            <a:xfrm>
              <a:off x="4141" y="3211"/>
              <a:ext cx="82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2/6 = 33%</a:t>
              </a:r>
            </a:p>
          </p:txBody>
        </p:sp>
        <p:sp>
          <p:nvSpPr>
            <p:cNvPr id="30734" name="Line 17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8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example after Goldberg ‘89 (1)</a:t>
            </a:r>
            <a:endParaRPr lang="en-GB" sz="32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problem: max x</a:t>
            </a:r>
            <a:r>
              <a:rPr lang="en-US" baseline="30000" smtClean="0"/>
              <a:t>2</a:t>
            </a:r>
            <a:r>
              <a:rPr lang="en-US" smtClean="0"/>
              <a:t> over {0,1,…,31}</a:t>
            </a:r>
          </a:p>
          <a:p>
            <a:pPr eaLnBrk="1" hangingPunct="1"/>
            <a:r>
              <a:rPr lang="en-US" smtClean="0"/>
              <a:t>GA approach:</a:t>
            </a:r>
          </a:p>
          <a:p>
            <a:pPr lvl="1" eaLnBrk="1" hangingPunct="1"/>
            <a:r>
              <a:rPr lang="en-US" smtClean="0"/>
              <a:t>Representation: binary code, e.g. 01101 </a:t>
            </a:r>
            <a:r>
              <a:rPr lang="en-US" smtClean="0">
                <a:sym typeface="Symbol" pitchFamily="18" charset="2"/>
              </a:rPr>
              <a:t> </a:t>
            </a:r>
            <a:r>
              <a:rPr lang="en-US" smtClean="0"/>
              <a:t>13</a:t>
            </a:r>
          </a:p>
          <a:p>
            <a:pPr lvl="1" eaLnBrk="1" hangingPunct="1"/>
            <a:r>
              <a:rPr lang="en-US" smtClean="0"/>
              <a:t>Population size: 4</a:t>
            </a:r>
          </a:p>
          <a:p>
            <a:pPr lvl="1" eaLnBrk="1" hangingPunct="1"/>
            <a:r>
              <a:rPr lang="en-US" smtClean="0"/>
              <a:t>1-point xover, bitwise mutation </a:t>
            </a:r>
          </a:p>
          <a:p>
            <a:pPr lvl="1" eaLnBrk="1" hangingPunct="1"/>
            <a:r>
              <a:rPr lang="en-US" smtClean="0"/>
              <a:t>Roulette wheel selection</a:t>
            </a:r>
          </a:p>
          <a:p>
            <a:pPr lvl="1" eaLnBrk="1" hangingPunct="1"/>
            <a:r>
              <a:rPr lang="en-US" smtClean="0"/>
              <a:t>Random initialization</a:t>
            </a:r>
          </a:p>
          <a:p>
            <a:pPr eaLnBrk="1" hangingPunct="1"/>
            <a:r>
              <a:rPr lang="en-US" smtClean="0"/>
              <a:t>We show one generational cycle done by hand </a:t>
            </a:r>
            <a:endParaRPr lang="en-GB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8382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467600" cy="400050"/>
          </a:xfrm>
        </p:spPr>
        <p:txBody>
          <a:bodyPr/>
          <a:lstStyle/>
          <a:p>
            <a:pPr eaLnBrk="1" hangingPunct="1"/>
            <a:r>
              <a:rPr lang="en-US" sz="3200" smtClean="0"/>
              <a:t>x</a:t>
            </a:r>
            <a:r>
              <a:rPr lang="en-US" sz="3200" baseline="30000" smtClean="0"/>
              <a:t>2</a:t>
            </a:r>
            <a:r>
              <a:rPr lang="en-US" sz="3200" smtClean="0"/>
              <a:t> example: selection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4800600" y="4572000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Pseudo-code for typical GA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77724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82391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4676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X</a:t>
            </a:r>
            <a:r>
              <a:rPr lang="en-US" sz="3200" baseline="30000" smtClean="0"/>
              <a:t>2</a:t>
            </a:r>
            <a:r>
              <a:rPr lang="en-US" sz="3200" smtClean="0"/>
              <a:t> example: crossover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7543800" y="4572000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4009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X</a:t>
            </a:r>
            <a:r>
              <a:rPr lang="en-GB" baseline="30000" smtClean="0"/>
              <a:t>2</a:t>
            </a:r>
            <a:r>
              <a:rPr lang="en-GB" smtClean="0"/>
              <a:t> example: mutation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7010400" y="4648200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4114800" y="32004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4648200" y="42672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 GA</a:t>
            </a:r>
            <a:endParaRPr lang="en-GB" smtClean="0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382000" cy="4800600"/>
          </a:xfrm>
        </p:spPr>
        <p:txBody>
          <a:bodyPr/>
          <a:lstStyle/>
          <a:p>
            <a:pPr eaLnBrk="1" hangingPunct="1"/>
            <a:r>
              <a:rPr lang="en-GB" smtClean="0"/>
              <a:t>Has been subject of many (early) studies</a:t>
            </a:r>
          </a:p>
          <a:p>
            <a:pPr lvl="1" eaLnBrk="1" hangingPunct="1"/>
            <a:r>
              <a:rPr lang="en-GB" smtClean="0"/>
              <a:t>still often used as benchmark for novel GAs!</a:t>
            </a:r>
          </a:p>
          <a:p>
            <a:pPr eaLnBrk="1" hangingPunct="1"/>
            <a:r>
              <a:rPr lang="en-GB" smtClean="0"/>
              <a:t>Shows many shortcomings, e.g.</a:t>
            </a:r>
          </a:p>
          <a:p>
            <a:pPr lvl="1" eaLnBrk="1" hangingPunct="1"/>
            <a:r>
              <a:rPr lang="en-GB" smtClean="0"/>
              <a:t>Representation is too restrictive</a:t>
            </a:r>
          </a:p>
          <a:p>
            <a:pPr lvl="1" eaLnBrk="1" hangingPunct="1"/>
            <a:r>
              <a:rPr lang="en-GB" smtClean="0"/>
              <a:t>Mutation &amp; crossovers only applicable for bit-string &amp; integer representations</a:t>
            </a:r>
          </a:p>
          <a:p>
            <a:pPr lvl="1" eaLnBrk="1" hangingPunct="1"/>
            <a:r>
              <a:rPr lang="en-GB" smtClean="0"/>
              <a:t>Selection mechanism sensitive for converging populations with close fitness values</a:t>
            </a:r>
          </a:p>
          <a:p>
            <a:pPr lvl="1" eaLnBrk="1" hangingPunct="1"/>
            <a:r>
              <a:rPr lang="en-GB" smtClean="0"/>
              <a:t>Generational population model </a:t>
            </a:r>
            <a:r>
              <a:rPr lang="en-US" smtClean="0"/>
              <a:t>(step 5 in SGA repr. cycle) </a:t>
            </a:r>
            <a:r>
              <a:rPr lang="en-GB" smtClean="0"/>
              <a:t>can be improved with explicit survivor selection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Alternative Crossover Operators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400" smtClean="0"/>
              <a:t>Performance with 1 Point Crossover depends on the order that variables occur in the representation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more likely to keep together genes that are near each other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Can never keep together genes from opposite ends of string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This is known as </a:t>
            </a:r>
            <a:r>
              <a:rPr lang="en-GB" i="1" smtClean="0"/>
              <a:t>Positional Bias</a:t>
            </a:r>
            <a:endParaRPr lang="en-GB" smtClean="0"/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Can be exploited if we know about the structure of our problem, but this is not usually the case</a:t>
            </a:r>
          </a:p>
          <a:p>
            <a:pPr eaLnBrk="1" hangingPunct="1"/>
            <a:endParaRPr lang="en-GB" sz="2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162800" cy="673100"/>
          </a:xfrm>
        </p:spPr>
        <p:txBody>
          <a:bodyPr/>
          <a:lstStyle/>
          <a:p>
            <a:pPr eaLnBrk="1" hangingPunct="1"/>
            <a:r>
              <a:rPr lang="en-US" smtClean="0"/>
              <a:t>n-point crossover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1828800"/>
          </a:xfrm>
        </p:spPr>
        <p:txBody>
          <a:bodyPr/>
          <a:lstStyle/>
          <a:p>
            <a:pPr eaLnBrk="1" hangingPunct="1"/>
            <a:r>
              <a:rPr lang="en-GB" sz="2400" smtClean="0"/>
              <a:t>Choose n random crossover points</a:t>
            </a:r>
          </a:p>
          <a:p>
            <a:pPr eaLnBrk="1" hangingPunct="1"/>
            <a:r>
              <a:rPr lang="en-GB" sz="2400" smtClean="0"/>
              <a:t>Split along those points</a:t>
            </a:r>
          </a:p>
          <a:p>
            <a:pPr eaLnBrk="1" hangingPunct="1"/>
            <a:r>
              <a:rPr lang="en-GB" sz="2400" smtClean="0"/>
              <a:t>Glue parts, alternating between parents</a:t>
            </a:r>
          </a:p>
          <a:p>
            <a:pPr eaLnBrk="1" hangingPunct="1"/>
            <a:r>
              <a:rPr lang="en-GB" sz="2400" smtClean="0"/>
              <a:t>Generalisation of 1 point (still some positional bias)</a:t>
            </a:r>
          </a:p>
        </p:txBody>
      </p:sp>
      <p:pic>
        <p:nvPicPr>
          <p:cNvPr id="37892" name="Picture 4" descr="GA-npt-x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55499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477000" cy="723900"/>
          </a:xfrm>
        </p:spPr>
        <p:txBody>
          <a:bodyPr/>
          <a:lstStyle/>
          <a:p>
            <a:pPr eaLnBrk="1" hangingPunct="1"/>
            <a:r>
              <a:rPr lang="en-US" smtClean="0"/>
              <a:t>Uniform crossover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49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 'heads' to one parent, 'tails' to the other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Flip a coin for each gene of the first child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Make an inverse copy of the gene for the second child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Inheritance is independent of position</a:t>
            </a:r>
          </a:p>
        </p:txBody>
      </p:sp>
      <p:pic>
        <p:nvPicPr>
          <p:cNvPr id="38916" name="Picture 4" descr="GA-unif-x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0"/>
            <a:ext cx="6108700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Other representations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010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z="2400" smtClean="0"/>
              <a:t>Gray coding of integers</a:t>
            </a:r>
            <a:r>
              <a:rPr lang="en-US" sz="2400" smtClean="0"/>
              <a:t> (still binary chromosomes)</a:t>
            </a:r>
            <a:endParaRPr lang="en-GB" sz="2400" smtClean="0"/>
          </a:p>
          <a:p>
            <a:pPr lvl="1" eaLnBrk="1" hangingPunct="1">
              <a:lnSpc>
                <a:spcPct val="120000"/>
              </a:lnSpc>
            </a:pPr>
            <a:r>
              <a:rPr lang="en-GB" sz="2000" smtClean="0"/>
              <a:t>Gray coding is a mapping that “attempts” to improve causality (small changes in the genotype cause small changes in the phenotype) unlike binary coding. “Smoother” genotype-phenotype mapping makes life easier for the GA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smtClean="0"/>
              <a:t>Nowadays it is generally accepted that it is better to encode numerical variables directly as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Integers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Floating point </a:t>
            </a:r>
            <a:r>
              <a:rPr lang="en-US" sz="2400" smtClean="0"/>
              <a:t>variables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Integer representations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8001000" cy="4191000"/>
          </a:xfrm>
        </p:spPr>
        <p:txBody>
          <a:bodyPr/>
          <a:lstStyle/>
          <a:p>
            <a:pPr eaLnBrk="1" hangingPunct="1"/>
            <a:r>
              <a:rPr lang="en-GB" sz="2400" smtClean="0"/>
              <a:t>Some problems naturally have integer variables, e.g. image processing parameters </a:t>
            </a:r>
          </a:p>
          <a:p>
            <a:pPr eaLnBrk="1" hangingPunct="1"/>
            <a:r>
              <a:rPr lang="en-US" sz="2400" smtClean="0"/>
              <a:t>Others</a:t>
            </a:r>
            <a:r>
              <a:rPr lang="en-GB" sz="2400" smtClean="0"/>
              <a:t> take </a:t>
            </a:r>
            <a:r>
              <a:rPr lang="en-GB" sz="2400" i="1" smtClean="0"/>
              <a:t>categorical</a:t>
            </a:r>
            <a:r>
              <a:rPr lang="en-GB" sz="2400" smtClean="0"/>
              <a:t> values from a fixed set e.g. {blue,</a:t>
            </a:r>
            <a:r>
              <a:rPr lang="en-US" sz="2400" smtClean="0"/>
              <a:t> </a:t>
            </a:r>
            <a:r>
              <a:rPr lang="en-GB" sz="2400" smtClean="0"/>
              <a:t>green,</a:t>
            </a:r>
            <a:r>
              <a:rPr lang="en-US" sz="2400" smtClean="0"/>
              <a:t> </a:t>
            </a:r>
            <a:r>
              <a:rPr lang="en-GB" sz="2400" smtClean="0"/>
              <a:t>yellow, pink}</a:t>
            </a:r>
          </a:p>
          <a:p>
            <a:pPr eaLnBrk="1" hangingPunct="1"/>
            <a:r>
              <a:rPr lang="en-GB" sz="2400" smtClean="0"/>
              <a:t>N-point / uniform crossover operators work</a:t>
            </a:r>
          </a:p>
          <a:p>
            <a:pPr eaLnBrk="1" hangingPunct="1"/>
            <a:r>
              <a:rPr lang="en-GB" sz="2400" smtClean="0"/>
              <a:t>Extend bit-flipping mutation to make</a:t>
            </a:r>
          </a:p>
          <a:p>
            <a:pPr lvl="1" eaLnBrk="1" hangingPunct="1"/>
            <a:r>
              <a:rPr lang="en-GB" sz="2000" smtClean="0"/>
              <a:t>“creep” i.e. more likely to move to similar value</a:t>
            </a:r>
          </a:p>
          <a:p>
            <a:pPr lvl="1" eaLnBrk="1" hangingPunct="1"/>
            <a:r>
              <a:rPr lang="en-GB" sz="2000" smtClean="0"/>
              <a:t>Random choice (esp. categorical variables)</a:t>
            </a:r>
          </a:p>
          <a:p>
            <a:pPr lvl="1" eaLnBrk="1" hangingPunct="1"/>
            <a:r>
              <a:rPr lang="en-GB" sz="2000" smtClean="0"/>
              <a:t>For ordinal problems, it is hard to know correct range for creep, so often  use two mutation operators in tandem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Permutation Representations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91000"/>
          </a:xfrm>
        </p:spPr>
        <p:txBody>
          <a:bodyPr/>
          <a:lstStyle/>
          <a:p>
            <a:pPr marL="457200" indent="-457200" eaLnBrk="1" hangingPunct="1"/>
            <a:r>
              <a:rPr lang="en-GB" sz="2400" smtClean="0"/>
              <a:t>Ordering/sequencing problems form a special type</a:t>
            </a:r>
          </a:p>
          <a:p>
            <a:pPr marL="457200" indent="-457200" eaLnBrk="1" hangingPunct="1"/>
            <a:r>
              <a:rPr lang="en-GB" sz="2400" smtClean="0"/>
              <a:t>Task is (or can be solved by) arranging some object</a:t>
            </a:r>
            <a:r>
              <a:rPr lang="en-US" sz="2400" smtClean="0"/>
              <a:t>s </a:t>
            </a:r>
            <a:r>
              <a:rPr lang="en-GB" sz="2400" smtClean="0"/>
              <a:t>in a certain order </a:t>
            </a:r>
          </a:p>
          <a:p>
            <a:pPr marL="838200" lvl="1" indent="-381000" eaLnBrk="1" hangingPunct="1"/>
            <a:r>
              <a:rPr lang="en-GB" sz="2000" smtClean="0"/>
              <a:t>Example: scheduling algorithm: important thing is which tasks occur before others (</a:t>
            </a:r>
            <a:r>
              <a:rPr lang="en-GB" sz="2000" u="sng" smtClean="0"/>
              <a:t>order</a:t>
            </a:r>
            <a:r>
              <a:rPr lang="en-GB" sz="2000" smtClean="0"/>
              <a:t>)</a:t>
            </a:r>
          </a:p>
          <a:p>
            <a:pPr marL="838200" lvl="1" indent="-381000" eaLnBrk="1" hangingPunct="1"/>
            <a:r>
              <a:rPr lang="en-GB" sz="2000" smtClean="0"/>
              <a:t>Example: Travelling Salesman Problem (TSP) : important thing is which elements occur next to each other (</a:t>
            </a:r>
            <a:r>
              <a:rPr lang="en-GB" sz="2000" u="sng" smtClean="0"/>
              <a:t>adjacenc</a:t>
            </a:r>
            <a:r>
              <a:rPr lang="en-GB" sz="2000" smtClean="0"/>
              <a:t>y)</a:t>
            </a:r>
          </a:p>
          <a:p>
            <a:pPr marL="457200" indent="-457200" eaLnBrk="1" hangingPunct="1"/>
            <a:r>
              <a:rPr lang="en-US" sz="2400" smtClean="0"/>
              <a:t>These problems are generally expressed as a permutation:</a:t>
            </a:r>
          </a:p>
          <a:p>
            <a:pPr marL="838200" lvl="1" indent="-381000" eaLnBrk="1" hangingPunct="1">
              <a:lnSpc>
                <a:spcPct val="110000"/>
              </a:lnSpc>
            </a:pPr>
            <a:r>
              <a:rPr lang="en-US" sz="2000" smtClean="0"/>
              <a:t>if there are </a:t>
            </a:r>
            <a:r>
              <a:rPr lang="en-US" sz="2000" i="1" smtClean="0"/>
              <a:t>n </a:t>
            </a:r>
            <a:r>
              <a:rPr lang="en-US" sz="2000" smtClean="0"/>
              <a:t>variables then the representation is as a list of </a:t>
            </a:r>
            <a:r>
              <a:rPr lang="en-US" sz="2000" i="1" smtClean="0"/>
              <a:t>n</a:t>
            </a:r>
            <a:r>
              <a:rPr lang="en-US" sz="2000" smtClean="0"/>
              <a:t> integers, each of which occurs exactly once</a:t>
            </a:r>
            <a:endParaRPr lang="en-GB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81200"/>
            <a:ext cx="39576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609600"/>
          </a:xfrm>
        </p:spPr>
        <p:txBody>
          <a:bodyPr/>
          <a:lstStyle/>
          <a:p>
            <a:pPr eaLnBrk="1" hangingPunct="1"/>
            <a:r>
              <a:rPr lang="en-GB" sz="3200" smtClean="0"/>
              <a:t>Permutation </a:t>
            </a:r>
            <a:r>
              <a:rPr lang="en-US" sz="3200" smtClean="0"/>
              <a:t>representation: TSP example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343400" cy="4724400"/>
          </a:xfrm>
        </p:spPr>
        <p:txBody>
          <a:bodyPr/>
          <a:lstStyle/>
          <a:p>
            <a:pPr eaLnBrk="1" hangingPunct="1"/>
            <a:r>
              <a:rPr lang="en-GB" sz="2000" smtClean="0"/>
              <a:t>Problem:</a:t>
            </a:r>
          </a:p>
          <a:p>
            <a:pPr lvl="1" eaLnBrk="1" hangingPunct="1">
              <a:buFontTx/>
              <a:buChar char="•"/>
            </a:pPr>
            <a:r>
              <a:rPr lang="en-GB" sz="2000" smtClean="0"/>
              <a:t>Given n cities</a:t>
            </a:r>
          </a:p>
          <a:p>
            <a:pPr lvl="1" eaLnBrk="1" hangingPunct="1">
              <a:buFontTx/>
              <a:buChar char="•"/>
            </a:pPr>
            <a:r>
              <a:rPr lang="en-GB" sz="2000" smtClean="0"/>
              <a:t>Find a complete tour with minimal length</a:t>
            </a:r>
          </a:p>
          <a:p>
            <a:pPr eaLnBrk="1" hangingPunct="1"/>
            <a:r>
              <a:rPr lang="en-GB" sz="2000" smtClean="0"/>
              <a:t>Encoding:</a:t>
            </a:r>
          </a:p>
          <a:p>
            <a:pPr lvl="1" eaLnBrk="1" hangingPunct="1">
              <a:buFontTx/>
              <a:buChar char="•"/>
            </a:pPr>
            <a:r>
              <a:rPr lang="en-GB" sz="2000" smtClean="0"/>
              <a:t>Label the cities 1, 2, … , </a:t>
            </a:r>
            <a:r>
              <a:rPr lang="en-GB" sz="2000" i="1" smtClean="0"/>
              <a:t>n</a:t>
            </a:r>
            <a:endParaRPr lang="en-GB" sz="2000" smtClean="0"/>
          </a:p>
          <a:p>
            <a:pPr lvl="1" eaLnBrk="1" hangingPunct="1">
              <a:buFontTx/>
              <a:buChar char="•"/>
            </a:pPr>
            <a:r>
              <a:rPr lang="en-GB" sz="2000" smtClean="0"/>
              <a:t>One complete tour is one permutation (e.g. for n =4 [1,2,3,4], [3,4,2,1] are OK)</a:t>
            </a:r>
            <a:endParaRPr lang="en-US" sz="2000" smtClean="0"/>
          </a:p>
          <a:p>
            <a:pPr eaLnBrk="1" hangingPunct="1"/>
            <a:r>
              <a:rPr lang="en-US" sz="2000" smtClean="0"/>
              <a:t>Search space is BIG: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for 30 cities there are 30! </a:t>
            </a:r>
            <a:r>
              <a:rPr lang="en-US" sz="2000" smtClean="0">
                <a:sym typeface="Symbol" pitchFamily="18" charset="2"/>
              </a:rPr>
              <a:t> 10</a:t>
            </a:r>
            <a:r>
              <a:rPr lang="en-US" sz="2000" b="1" baseline="30000" smtClean="0">
                <a:sym typeface="Symbol" pitchFamily="18" charset="2"/>
              </a:rPr>
              <a:t>32</a:t>
            </a:r>
            <a:r>
              <a:rPr lang="en-US" sz="2000" smtClean="0">
                <a:sym typeface="Symbol" pitchFamily="18" charset="2"/>
              </a:rPr>
              <a:t> possible tours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Representations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400" smtClean="0"/>
              <a:t>Candidate solutions (</a:t>
            </a:r>
            <a:r>
              <a:rPr lang="en-GB" sz="2400" smtClean="0">
                <a:solidFill>
                  <a:srgbClr val="FF0000"/>
                </a:solidFill>
              </a:rPr>
              <a:t>individuals</a:t>
            </a:r>
            <a:r>
              <a:rPr lang="en-GB" sz="2400" smtClean="0"/>
              <a:t>) exist in </a:t>
            </a:r>
            <a:r>
              <a:rPr lang="en-GB" sz="2400" i="1" smtClean="0"/>
              <a:t>phenotype </a:t>
            </a:r>
            <a:r>
              <a:rPr lang="en-GB" sz="2400" smtClean="0"/>
              <a:t> space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smtClean="0"/>
              <a:t>They are encoded in </a:t>
            </a:r>
            <a:r>
              <a:rPr lang="en-GB" sz="2400" smtClean="0">
                <a:solidFill>
                  <a:srgbClr val="FF0000"/>
                </a:solidFill>
              </a:rPr>
              <a:t>chromosomes</a:t>
            </a:r>
            <a:r>
              <a:rPr lang="en-GB" sz="2400" smtClean="0"/>
              <a:t>, which exist in </a:t>
            </a:r>
            <a:r>
              <a:rPr lang="en-GB" sz="2400" i="1" smtClean="0"/>
              <a:t>genotype</a:t>
            </a:r>
            <a:r>
              <a:rPr lang="en-GB" sz="2400" smtClean="0"/>
              <a:t>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Encoding : phenotype=&gt; genotype 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smtClean="0"/>
              <a:t>Decoding : genotype=&gt; phenotype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smtClean="0"/>
              <a:t>Chromosomes contain </a:t>
            </a:r>
            <a:r>
              <a:rPr lang="en-GB" sz="2400" smtClean="0">
                <a:solidFill>
                  <a:srgbClr val="FF0000"/>
                </a:solidFill>
              </a:rPr>
              <a:t>genes</a:t>
            </a:r>
            <a:r>
              <a:rPr lang="en-GB" sz="2400" smtClean="0"/>
              <a:t>, which are in (usually fixed) positions called </a:t>
            </a:r>
            <a:r>
              <a:rPr lang="en-GB" sz="2400" smtClean="0">
                <a:solidFill>
                  <a:srgbClr val="FF0000"/>
                </a:solidFill>
              </a:rPr>
              <a:t>loci</a:t>
            </a:r>
            <a:r>
              <a:rPr lang="en-GB" sz="2400" smtClean="0"/>
              <a:t> (sing. locus) and have a value (</a:t>
            </a:r>
            <a:r>
              <a:rPr lang="en-GB" sz="2400" smtClean="0">
                <a:solidFill>
                  <a:srgbClr val="FF0000"/>
                </a:solidFill>
              </a:rPr>
              <a:t>allele</a:t>
            </a:r>
            <a:r>
              <a:rPr lang="en-GB" sz="2400" smtClean="0"/>
              <a:t>)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2400" b="1" smtClean="0"/>
              <a:t>In order to find the global optimum, every feasible solution must be represented in genotype space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53400" cy="609600"/>
          </a:xfrm>
        </p:spPr>
        <p:txBody>
          <a:bodyPr/>
          <a:lstStyle/>
          <a:p>
            <a:pPr eaLnBrk="1" hangingPunct="1"/>
            <a:r>
              <a:rPr lang="en-GB" smtClean="0"/>
              <a:t>Mutation operators for permutations</a:t>
            </a:r>
            <a:endParaRPr lang="en-US" smtClean="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pPr eaLnBrk="1" hangingPunct="1"/>
            <a:r>
              <a:rPr lang="en-GB" smtClean="0"/>
              <a:t>Normal mutation operators lead to inadmissible solutions</a:t>
            </a:r>
          </a:p>
          <a:p>
            <a:pPr lvl="1" eaLnBrk="1" hangingPunct="1"/>
            <a:r>
              <a:rPr lang="en-GB" smtClean="0"/>
              <a:t>e.g. bit-wise mutation : let gene </a:t>
            </a:r>
            <a:r>
              <a:rPr lang="en-GB" i="1" smtClean="0"/>
              <a:t>i </a:t>
            </a:r>
            <a:r>
              <a:rPr lang="en-GB" smtClean="0"/>
              <a:t> have value </a:t>
            </a:r>
            <a:r>
              <a:rPr lang="en-GB" i="1" smtClean="0"/>
              <a:t>j</a:t>
            </a:r>
          </a:p>
          <a:p>
            <a:pPr lvl="1" eaLnBrk="1" hangingPunct="1"/>
            <a:r>
              <a:rPr lang="en-GB" smtClean="0"/>
              <a:t>changing to some other value </a:t>
            </a:r>
            <a:r>
              <a:rPr lang="en-GB" i="1" smtClean="0"/>
              <a:t>k  </a:t>
            </a:r>
            <a:r>
              <a:rPr lang="en-GB" smtClean="0"/>
              <a:t>would mean that</a:t>
            </a:r>
            <a:r>
              <a:rPr lang="en-GB" i="1" smtClean="0"/>
              <a:t> k </a:t>
            </a:r>
            <a:r>
              <a:rPr lang="en-GB" smtClean="0"/>
              <a:t>occurred twice and</a:t>
            </a:r>
            <a:r>
              <a:rPr lang="en-GB" i="1" smtClean="0"/>
              <a:t> j </a:t>
            </a:r>
            <a:r>
              <a:rPr lang="en-GB" smtClean="0"/>
              <a:t>no longer occurred </a:t>
            </a:r>
          </a:p>
          <a:p>
            <a:pPr eaLnBrk="1" hangingPunct="1"/>
            <a:r>
              <a:rPr lang="en-GB" smtClean="0"/>
              <a:t>Therefore must change at least two values</a:t>
            </a:r>
          </a:p>
          <a:p>
            <a:pPr eaLnBrk="1" hangingPunct="1"/>
            <a:r>
              <a:rPr lang="en-GB" smtClean="0"/>
              <a:t>Mutation parameter now reflects the probability that some operator is applied once to the whole string, rather than individually in each position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 Mutation for permutations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two allele values at random</a:t>
            </a:r>
          </a:p>
          <a:p>
            <a:pPr eaLnBrk="1" hangingPunct="1"/>
            <a:r>
              <a:rPr lang="en-GB" smtClean="0"/>
              <a:t>Move the second to follow the first,  shifting the rest along to accommodate</a:t>
            </a:r>
          </a:p>
          <a:p>
            <a:pPr eaLnBrk="1" hangingPunct="1"/>
            <a:r>
              <a:rPr lang="en-GB" smtClean="0"/>
              <a:t>Note that this preserves most of the order and the adjacency information</a:t>
            </a:r>
          </a:p>
          <a:p>
            <a:pPr eaLnBrk="1" hangingPunct="1"/>
            <a:endParaRPr lang="en-GB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8001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Swap mutation for permutations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two alleles at random and swap their positions</a:t>
            </a:r>
          </a:p>
          <a:p>
            <a:pPr eaLnBrk="1" hangingPunct="1"/>
            <a:r>
              <a:rPr lang="en-GB" smtClean="0"/>
              <a:t>Preserves most of adjacency information (4 links broken), disrupts order more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724400"/>
            <a:ext cx="8048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pPr eaLnBrk="1" hangingPunct="1"/>
            <a:r>
              <a:rPr lang="en-GB" smtClean="0"/>
              <a:t>Inversion mutation for permutations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two alleles at random and then invert the sub-string between them.</a:t>
            </a:r>
          </a:p>
          <a:p>
            <a:pPr eaLnBrk="1" hangingPunct="1"/>
            <a:r>
              <a:rPr lang="en-GB" smtClean="0"/>
              <a:t>Preserves most adjacency information (only breaks two links) but disruptive of order information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7962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pPr eaLnBrk="1" hangingPunct="1"/>
            <a:r>
              <a:rPr lang="en-GB" smtClean="0"/>
              <a:t>Scramble mutation for permutations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a subset of genes at random</a:t>
            </a:r>
          </a:p>
          <a:p>
            <a:pPr eaLnBrk="1" hangingPunct="1"/>
            <a:r>
              <a:rPr lang="en-GB" smtClean="0"/>
              <a:t>Randomly rearrange the alleles in those positions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(note subset does not have to be contiguous)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8010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/>
          <a:lstStyle/>
          <a:p>
            <a:pPr eaLnBrk="1" hangingPunct="1"/>
            <a:r>
              <a:rPr lang="en-GB" sz="2400" smtClean="0"/>
              <a:t>“</a:t>
            </a:r>
            <a:r>
              <a:rPr lang="en-US" smtClean="0"/>
              <a:t>Normal</a:t>
            </a:r>
            <a:r>
              <a:rPr lang="en-GB" smtClean="0"/>
              <a:t>” crossover operators will often lead to inadmissible solutions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/>
            <a:r>
              <a:rPr lang="en-US" smtClean="0"/>
              <a:t>M</a:t>
            </a:r>
            <a:r>
              <a:rPr lang="en-GB" smtClean="0"/>
              <a:t>any specialised operators have been devised which focus on  combining order or adjacency information from the two parents</a:t>
            </a:r>
            <a:endParaRPr lang="en-GB" sz="2400" smtClean="0">
              <a:solidFill>
                <a:schemeClr val="hlink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01000" cy="685800"/>
          </a:xfrm>
          <a:noFill/>
        </p:spPr>
        <p:txBody>
          <a:bodyPr anchor="ctr"/>
          <a:lstStyle/>
          <a:p>
            <a:pPr eaLnBrk="1" hangingPunct="1"/>
            <a:r>
              <a:rPr lang="en-GB" sz="3200" smtClean="0"/>
              <a:t>Crossover operators for permutations</a:t>
            </a:r>
            <a:endParaRPr lang="en-US" sz="3200" smtClean="0"/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209800" y="3276600"/>
            <a:ext cx="4778375" cy="1524000"/>
            <a:chOff x="1296" y="3216"/>
            <a:chExt cx="3010" cy="960"/>
          </a:xfrm>
        </p:grpSpPr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1 2 3 4 5</a:t>
              </a: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5 4 3 2 1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1 2 3 2 1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5 4 3 4 5</a:t>
              </a:r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1776" y="3216"/>
              <a:ext cx="0" cy="96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Order crossover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/>
          <a:lstStyle/>
          <a:p>
            <a:pPr eaLnBrk="1" hangingPunct="1"/>
            <a:r>
              <a:rPr lang="en-GB" sz="2400" smtClean="0"/>
              <a:t>Idea is to preserve relative order of elements</a:t>
            </a:r>
          </a:p>
          <a:p>
            <a:pPr eaLnBrk="1" hangingPunct="1"/>
            <a:r>
              <a:rPr lang="en-GB" sz="2400" smtClean="0"/>
              <a:t>Informal procedure:</a:t>
            </a:r>
          </a:p>
          <a:p>
            <a:pPr lvl="1" eaLnBrk="1" hangingPunct="1">
              <a:buFontTx/>
              <a:buNone/>
            </a:pPr>
            <a:r>
              <a:rPr lang="en-GB" smtClean="0"/>
              <a:t>1. Choose an arbitrary part from the first parent</a:t>
            </a:r>
          </a:p>
          <a:p>
            <a:pPr lvl="1" eaLnBrk="1" hangingPunct="1">
              <a:buFontTx/>
              <a:buNone/>
            </a:pPr>
            <a:r>
              <a:rPr lang="en-GB" smtClean="0"/>
              <a:t>2. Copy this part to the first child</a:t>
            </a:r>
          </a:p>
          <a:p>
            <a:pPr lvl="1" eaLnBrk="1" hangingPunct="1">
              <a:buFontTx/>
              <a:buNone/>
            </a:pPr>
            <a:r>
              <a:rPr lang="en-GB" smtClean="0"/>
              <a:t>3. Copy the numbers that are not in the first part, to the first child:</a:t>
            </a:r>
          </a:p>
          <a:p>
            <a:pPr lvl="2" eaLnBrk="1" hangingPunct="1"/>
            <a:r>
              <a:rPr lang="en-GB" sz="2400" smtClean="0"/>
              <a:t>starting right from cut point of the copied part, </a:t>
            </a:r>
          </a:p>
          <a:p>
            <a:pPr lvl="2" eaLnBrk="1" hangingPunct="1"/>
            <a:r>
              <a:rPr lang="en-GB" sz="2400" smtClean="0"/>
              <a:t>using the </a:t>
            </a:r>
            <a:r>
              <a:rPr lang="en-GB" sz="2400" b="1" smtClean="0"/>
              <a:t>order</a:t>
            </a:r>
            <a:r>
              <a:rPr lang="en-GB" sz="2400" smtClean="0"/>
              <a:t> of the second parent </a:t>
            </a:r>
          </a:p>
          <a:p>
            <a:pPr lvl="2" eaLnBrk="1" hangingPunct="1"/>
            <a:r>
              <a:rPr lang="en-GB" sz="2400" smtClean="0"/>
              <a:t>and wrapping around at the end</a:t>
            </a:r>
          </a:p>
          <a:p>
            <a:pPr lvl="1" eaLnBrk="1" hangingPunct="1">
              <a:buFontTx/>
              <a:buNone/>
            </a:pPr>
            <a:r>
              <a:rPr lang="en-GB" smtClean="0"/>
              <a:t>4. Analogous for the second child, with parent roles reversed</a:t>
            </a:r>
            <a:endParaRPr lang="en-GB" sz="20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crossover example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Copy randomly selected set from first parent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Copy rest from second parent in order 1,9,3,8,2</a:t>
            </a:r>
          </a:p>
        </p:txBody>
      </p:sp>
      <p:pic>
        <p:nvPicPr>
          <p:cNvPr id="512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595563"/>
            <a:ext cx="7277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029200"/>
            <a:ext cx="72580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5800" cy="49530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GB" sz="2000" smtClean="0"/>
              <a:t>Informal procedure for parents P1 and P2:</a:t>
            </a:r>
            <a:endParaRPr lang="en-GB" sz="2000" b="1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Choose random segment and copy it from P1 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Starting from the first crossover point look for elements in that segment of P2 that have not been copied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For each of these </a:t>
            </a:r>
            <a:r>
              <a:rPr lang="en-GB" sz="2000" i="1" smtClean="0"/>
              <a:t>i</a:t>
            </a:r>
            <a:r>
              <a:rPr lang="en-GB" sz="2000" smtClean="0"/>
              <a:t> look in the offspring to see what element </a:t>
            </a:r>
            <a:r>
              <a:rPr lang="en-GB" sz="2000" i="1" smtClean="0"/>
              <a:t>j</a:t>
            </a:r>
            <a:r>
              <a:rPr lang="en-GB" sz="2000" smtClean="0"/>
              <a:t> has been copied in its place from P1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Place </a:t>
            </a:r>
            <a:r>
              <a:rPr lang="en-GB" sz="2000" i="1" smtClean="0"/>
              <a:t>i</a:t>
            </a:r>
            <a:r>
              <a:rPr lang="en-GB" sz="2000" smtClean="0"/>
              <a:t> into the position occupied by </a:t>
            </a:r>
            <a:r>
              <a:rPr lang="en-GB" sz="2000" i="1" smtClean="0"/>
              <a:t>j</a:t>
            </a:r>
            <a:r>
              <a:rPr lang="en-GB" sz="2000" smtClean="0"/>
              <a:t> in P2, since we know that we will not be putting </a:t>
            </a:r>
            <a:r>
              <a:rPr lang="en-GB" sz="2000" i="1" smtClean="0"/>
              <a:t>j</a:t>
            </a:r>
            <a:r>
              <a:rPr lang="en-GB" sz="2000" smtClean="0"/>
              <a:t> there (as is already in offspring)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If the place occupied by </a:t>
            </a:r>
            <a:r>
              <a:rPr lang="en-GB" sz="2000" i="1" smtClean="0"/>
              <a:t>j</a:t>
            </a:r>
            <a:r>
              <a:rPr lang="en-GB" sz="2000" smtClean="0"/>
              <a:t> in P2 has already been filled in the offspring </a:t>
            </a:r>
            <a:r>
              <a:rPr lang="en-GB" sz="2000" i="1" smtClean="0"/>
              <a:t>k</a:t>
            </a:r>
            <a:r>
              <a:rPr lang="en-GB" sz="2000" smtClean="0"/>
              <a:t>, put </a:t>
            </a:r>
            <a:r>
              <a:rPr lang="en-GB" sz="2000" i="1" smtClean="0"/>
              <a:t>i</a:t>
            </a:r>
            <a:r>
              <a:rPr lang="en-GB" sz="2000" smtClean="0"/>
              <a:t> in the position occupied by </a:t>
            </a:r>
            <a:r>
              <a:rPr lang="en-GB" sz="2000" i="1" smtClean="0"/>
              <a:t>k</a:t>
            </a:r>
            <a:r>
              <a:rPr lang="en-GB" sz="2000" smtClean="0"/>
              <a:t> in P2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Having dealt with the elements from the crossover segment, the rest of the offspring can be filled from P2. </a:t>
            </a:r>
            <a:endParaRPr 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GB" sz="2000" smtClean="0"/>
              <a:t>Second child is created analogously</a:t>
            </a:r>
            <a:endParaRPr lang="en-US" sz="20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  <a:noFill/>
        </p:spPr>
        <p:txBody>
          <a:bodyPr anchor="ctr"/>
          <a:lstStyle/>
          <a:p>
            <a:pPr eaLnBrk="1" hangingPunct="1"/>
            <a:r>
              <a:rPr lang="en-US" sz="3200" smtClean="0"/>
              <a:t>Partially Mapped Crossover (PMX)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PMX  example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800600"/>
          </a:xfrm>
        </p:spPr>
        <p:txBody>
          <a:bodyPr/>
          <a:lstStyle/>
          <a:p>
            <a:pPr eaLnBrk="1" hangingPunct="1"/>
            <a:r>
              <a:rPr lang="en-GB" sz="2000" smtClean="0"/>
              <a:t>Step 1</a:t>
            </a:r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Step 2</a:t>
            </a:r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Step 3</a:t>
            </a:r>
          </a:p>
        </p:txBody>
      </p:sp>
      <p:grpSp>
        <p:nvGrpSpPr>
          <p:cNvPr id="53252" name="Group 27"/>
          <p:cNvGrpSpPr>
            <a:grpSpLocks/>
          </p:cNvGrpSpPr>
          <p:nvPr/>
        </p:nvGrpSpPr>
        <p:grpSpPr bwMode="auto">
          <a:xfrm>
            <a:off x="2209800" y="2057400"/>
            <a:ext cx="6524625" cy="4648200"/>
            <a:chOff x="1392" y="1296"/>
            <a:chExt cx="4110" cy="2928"/>
          </a:xfrm>
        </p:grpSpPr>
        <p:pic>
          <p:nvPicPr>
            <p:cNvPr id="53253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2" y="1296"/>
              <a:ext cx="409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2256"/>
              <a:ext cx="4110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5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2" y="3360"/>
              <a:ext cx="411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6" name="Line 15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57" name="Line 20"/>
            <p:cNvSpPr>
              <a:spLocks noChangeShapeType="1"/>
            </p:cNvSpPr>
            <p:nvPr/>
          </p:nvSpPr>
          <p:spPr bwMode="auto">
            <a:xfrm>
              <a:off x="1968" y="2400"/>
              <a:ext cx="76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58" name="Line 21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59" name="Line 23"/>
            <p:cNvSpPr>
              <a:spLocks noChangeShapeType="1"/>
            </p:cNvSpPr>
            <p:nvPr/>
          </p:nvSpPr>
          <p:spPr bwMode="auto">
            <a:xfrm>
              <a:off x="2112" y="2400"/>
              <a:ext cx="288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0" name="Line 24"/>
            <p:cNvSpPr>
              <a:spLocks noChangeShapeType="1"/>
            </p:cNvSpPr>
            <p:nvPr/>
          </p:nvSpPr>
          <p:spPr bwMode="auto">
            <a:xfrm flipV="1">
              <a:off x="2400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1" name="Line 26"/>
            <p:cNvSpPr>
              <a:spLocks noChangeShapeType="1"/>
            </p:cNvSpPr>
            <p:nvPr/>
          </p:nvSpPr>
          <p:spPr bwMode="auto">
            <a:xfrm flipH="1">
              <a:off x="1824" y="2400"/>
              <a:ext cx="576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Evaluation (Fitness)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Represents the requirements that the population should adapt to</a:t>
            </a:r>
          </a:p>
          <a:p>
            <a:pPr eaLnBrk="1" hangingPunct="1"/>
            <a:r>
              <a:rPr lang="en-GB" sz="2400" smtClean="0"/>
              <a:t>a.k.a. </a:t>
            </a:r>
            <a:r>
              <a:rPr lang="en-GB" sz="2400" i="1" smtClean="0"/>
              <a:t>quality</a:t>
            </a:r>
            <a:r>
              <a:rPr lang="en-GB" sz="2400" smtClean="0"/>
              <a:t> function or </a:t>
            </a:r>
            <a:r>
              <a:rPr lang="en-GB" sz="2400" i="1" smtClean="0"/>
              <a:t>objective</a:t>
            </a:r>
            <a:r>
              <a:rPr lang="en-GB" sz="2400" smtClean="0"/>
              <a:t> function</a:t>
            </a:r>
          </a:p>
          <a:p>
            <a:pPr eaLnBrk="1" hangingPunct="1"/>
            <a:r>
              <a:rPr lang="en-GB" sz="2400" smtClean="0"/>
              <a:t>Assigns a single real-valued fitness to each phenotype which forms the basis for selection</a:t>
            </a:r>
          </a:p>
          <a:p>
            <a:pPr lvl="1" eaLnBrk="1" hangingPunct="1"/>
            <a:r>
              <a:rPr lang="en-GB" smtClean="0"/>
              <a:t>So the more discrimination (different values) the better</a:t>
            </a:r>
          </a:p>
          <a:p>
            <a:pPr eaLnBrk="1" hangingPunct="1"/>
            <a:r>
              <a:rPr lang="en-GB" sz="2400" smtClean="0"/>
              <a:t>Typically we talk about fitness being maximised</a:t>
            </a:r>
          </a:p>
          <a:p>
            <a:pPr lvl="1" eaLnBrk="1" hangingPunct="1"/>
            <a:r>
              <a:rPr lang="en-GB" smtClean="0"/>
              <a:t>Some problems may be best posed as minimisation problems, but conversion is trivial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</p:spPr>
        <p:txBody>
          <a:bodyPr/>
          <a:lstStyle/>
          <a:p>
            <a:pPr eaLnBrk="1" hangingPunct="1"/>
            <a:r>
              <a:rPr lang="en-GB" smtClean="0"/>
              <a:t>Cycle crossover</a:t>
            </a: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7630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smtClean="0"/>
              <a:t>Basic idea</a:t>
            </a:r>
            <a:r>
              <a:rPr lang="en-GB" sz="240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Each allele comes from one parent </a:t>
            </a:r>
            <a:r>
              <a:rPr lang="en-GB" sz="2400" i="1" smtClean="0"/>
              <a:t>together with its position</a:t>
            </a:r>
            <a:r>
              <a:rPr lang="en-GB" sz="24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Informal procedure:</a:t>
            </a: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1. Make a cycle of alleles from P1 in the following way. 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(a) Start with the first allele of P1. 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(b) Look at the allele at the </a:t>
            </a:r>
            <a:r>
              <a:rPr lang="en-GB" sz="2000" i="1" smtClean="0"/>
              <a:t>same position</a:t>
            </a:r>
            <a:r>
              <a:rPr lang="en-GB" sz="2000" smtClean="0"/>
              <a:t> in P2.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(c) Go to the position with the </a:t>
            </a:r>
            <a:r>
              <a:rPr lang="en-GB" sz="2000" i="1" smtClean="0"/>
              <a:t>same allele</a:t>
            </a:r>
            <a:r>
              <a:rPr lang="en-GB" sz="2000" smtClean="0"/>
              <a:t> in P1. 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(d) Add this allele to the cycle.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(e) Repeat step b through d until you arrive at the first allele of P1.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2. Put the alleles of the cycle in the first child on the positions they have in the first parent.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3. Take next cycle from second parent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Cycle crossover example</a:t>
            </a:r>
            <a:endParaRPr lang="en-US" smtClean="0"/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pPr eaLnBrk="1" hangingPunct="1"/>
            <a:r>
              <a:rPr lang="en-GB" sz="2400" smtClean="0"/>
              <a:t>Step 1: identify cycles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Step 2: copy alternate cycles into offspring</a:t>
            </a:r>
          </a:p>
        </p:txBody>
      </p:sp>
      <p:grpSp>
        <p:nvGrpSpPr>
          <p:cNvPr id="55300" name="Group 17"/>
          <p:cNvGrpSpPr>
            <a:grpSpLocks/>
          </p:cNvGrpSpPr>
          <p:nvPr/>
        </p:nvGrpSpPr>
        <p:grpSpPr bwMode="auto">
          <a:xfrm>
            <a:off x="1090613" y="2757488"/>
            <a:ext cx="6962775" cy="3509962"/>
            <a:chOff x="687" y="1737"/>
            <a:chExt cx="4386" cy="2211"/>
          </a:xfrm>
        </p:grpSpPr>
        <p:pic>
          <p:nvPicPr>
            <p:cNvPr id="55301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7" y="1737"/>
              <a:ext cx="4386" cy="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2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3120"/>
              <a:ext cx="4140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4412" y="1762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4410" y="2378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Rectangle 13"/>
            <p:cNvSpPr>
              <a:spLocks noChangeArrowheads="1"/>
            </p:cNvSpPr>
            <p:nvPr/>
          </p:nvSpPr>
          <p:spPr bwMode="auto">
            <a:xfrm>
              <a:off x="1556" y="3146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Rectangle 14"/>
            <p:cNvSpPr>
              <a:spLocks noChangeArrowheads="1"/>
            </p:cNvSpPr>
            <p:nvPr/>
          </p:nvSpPr>
          <p:spPr bwMode="auto">
            <a:xfrm>
              <a:off x="4236" y="3142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Rectangle 15"/>
            <p:cNvSpPr>
              <a:spLocks noChangeArrowheads="1"/>
            </p:cNvSpPr>
            <p:nvPr/>
          </p:nvSpPr>
          <p:spPr bwMode="auto">
            <a:xfrm>
              <a:off x="1556" y="3770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Rectangle 16"/>
            <p:cNvSpPr>
              <a:spLocks noChangeArrowheads="1"/>
            </p:cNvSpPr>
            <p:nvPr/>
          </p:nvSpPr>
          <p:spPr bwMode="auto">
            <a:xfrm>
              <a:off x="4236" y="3770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Population Models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86300"/>
          </a:xfrm>
        </p:spPr>
        <p:txBody>
          <a:bodyPr/>
          <a:lstStyle/>
          <a:p>
            <a:pPr eaLnBrk="1" hangingPunct="1"/>
            <a:r>
              <a:rPr lang="en-GB" smtClean="0"/>
              <a:t>SGA uses a Generational model:</a:t>
            </a:r>
          </a:p>
          <a:p>
            <a:pPr lvl="1" eaLnBrk="1" hangingPunct="1"/>
            <a:r>
              <a:rPr lang="en-GB" smtClean="0"/>
              <a:t>each individual survives for exactly one generation</a:t>
            </a:r>
          </a:p>
          <a:p>
            <a:pPr lvl="1" eaLnBrk="1" hangingPunct="1"/>
            <a:r>
              <a:rPr lang="en-GB" smtClean="0"/>
              <a:t>the entire set of  parents is replaced by the offspring</a:t>
            </a:r>
          </a:p>
          <a:p>
            <a:pPr eaLnBrk="1" hangingPunct="1"/>
            <a:r>
              <a:rPr lang="en-GB" smtClean="0"/>
              <a:t>At the other end of the scale are Steady-State models:</a:t>
            </a:r>
          </a:p>
          <a:p>
            <a:pPr lvl="1" eaLnBrk="1" hangingPunct="1"/>
            <a:r>
              <a:rPr lang="en-GB" smtClean="0"/>
              <a:t> one offspring is generated per generation,</a:t>
            </a:r>
          </a:p>
          <a:p>
            <a:pPr lvl="1" eaLnBrk="1" hangingPunct="1"/>
            <a:r>
              <a:rPr lang="en-GB" smtClean="0"/>
              <a:t> one member of population replaced,</a:t>
            </a:r>
          </a:p>
          <a:p>
            <a:pPr eaLnBrk="1" hangingPunct="1"/>
            <a:r>
              <a:rPr lang="en-GB" smtClean="0"/>
              <a:t>Generation Gap </a:t>
            </a:r>
          </a:p>
          <a:p>
            <a:pPr lvl="1" eaLnBrk="1" hangingPunct="1"/>
            <a:r>
              <a:rPr lang="en-GB" smtClean="0"/>
              <a:t> the proportion of the population replaced</a:t>
            </a:r>
          </a:p>
          <a:p>
            <a:pPr lvl="1" eaLnBrk="1" hangingPunct="1"/>
            <a:r>
              <a:rPr lang="en-GB" smtClean="0"/>
              <a:t>1.0 for GGA,  1/</a:t>
            </a:r>
            <a:r>
              <a:rPr lang="en-US" smtClean="0"/>
              <a:t>pop_size</a:t>
            </a:r>
            <a:r>
              <a:rPr lang="en-GB" smtClean="0">
                <a:sym typeface="Symbol" pitchFamily="18" charset="2"/>
              </a:rPr>
              <a:t> for SSGA</a:t>
            </a:r>
            <a:endParaRPr lang="en-GB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Fitness Based Competition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724400"/>
          </a:xfrm>
        </p:spPr>
        <p:txBody>
          <a:bodyPr/>
          <a:lstStyle/>
          <a:p>
            <a:pPr eaLnBrk="1" hangingPunct="1"/>
            <a:r>
              <a:rPr lang="en-GB" smtClean="0"/>
              <a:t>Selection can occur in two places:</a:t>
            </a:r>
          </a:p>
          <a:p>
            <a:pPr lvl="1" eaLnBrk="1" hangingPunct="1"/>
            <a:r>
              <a:rPr lang="en-GB" smtClean="0"/>
              <a:t>Selection from current generation to take part in mating (parent selection) </a:t>
            </a:r>
          </a:p>
          <a:p>
            <a:pPr lvl="1" eaLnBrk="1" hangingPunct="1"/>
            <a:r>
              <a:rPr lang="en-GB" smtClean="0"/>
              <a:t>Selection from parents + offspring to go into next generation (survivor selection)</a:t>
            </a:r>
          </a:p>
          <a:p>
            <a:pPr eaLnBrk="1" hangingPunct="1"/>
            <a:r>
              <a:rPr lang="en-GB" smtClean="0"/>
              <a:t>Selection operators work on whole individual</a:t>
            </a:r>
          </a:p>
          <a:p>
            <a:pPr lvl="1" eaLnBrk="1" hangingPunct="1"/>
            <a:r>
              <a:rPr lang="en-GB" smtClean="0"/>
              <a:t>i.e. they are representation-independent</a:t>
            </a:r>
          </a:p>
          <a:p>
            <a:pPr eaLnBrk="1" hangingPunct="1"/>
            <a:r>
              <a:rPr lang="en-GB" smtClean="0"/>
              <a:t>Distinction between</a:t>
            </a:r>
            <a:r>
              <a:rPr lang="en-US" smtClean="0"/>
              <a:t> selection</a:t>
            </a:r>
            <a:endParaRPr lang="en-GB" smtClean="0"/>
          </a:p>
          <a:p>
            <a:pPr lvl="1" eaLnBrk="1" hangingPunct="1"/>
            <a:r>
              <a:rPr lang="en-GB" smtClean="0"/>
              <a:t>operator</a:t>
            </a:r>
            <a:r>
              <a:rPr lang="en-US" smtClean="0"/>
              <a:t>s</a:t>
            </a:r>
            <a:r>
              <a:rPr lang="en-GB" smtClean="0"/>
              <a:t>: define selection probabilities  </a:t>
            </a:r>
          </a:p>
          <a:p>
            <a:pPr lvl="1" eaLnBrk="1" hangingPunct="1"/>
            <a:r>
              <a:rPr lang="en-GB" smtClean="0"/>
              <a:t>algorithms: define how probabilities are implemented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Implementation example: SGA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75200"/>
          </a:xfrm>
        </p:spPr>
        <p:txBody>
          <a:bodyPr/>
          <a:lstStyle/>
          <a:p>
            <a:pPr eaLnBrk="1" hangingPunct="1"/>
            <a:r>
              <a:rPr lang="en-GB" smtClean="0"/>
              <a:t>Expected number of copies of an individual </a:t>
            </a:r>
            <a:r>
              <a:rPr lang="en-GB" i="1" smtClean="0"/>
              <a:t>i</a:t>
            </a:r>
            <a:r>
              <a:rPr lang="en-GB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 			 </a:t>
            </a:r>
            <a:r>
              <a:rPr lang="en-GB" i="1" smtClean="0"/>
              <a:t>E( n</a:t>
            </a:r>
            <a:r>
              <a:rPr lang="en-GB" i="1" baseline="-25000" smtClean="0"/>
              <a:t>i </a:t>
            </a:r>
            <a:r>
              <a:rPr lang="en-GB" i="1" smtClean="0"/>
              <a:t>) = </a:t>
            </a:r>
            <a:r>
              <a:rPr lang="en-GB" i="1" smtClean="0">
                <a:sym typeface="Symbol" pitchFamily="18" charset="2"/>
              </a:rPr>
              <a:t> </a:t>
            </a:r>
            <a:r>
              <a:rPr lang="en-GB" sz="2000" smtClean="0">
                <a:cs typeface="Arial" charset="0"/>
                <a:sym typeface="Symbol" pitchFamily="18" charset="2"/>
              </a:rPr>
              <a:t>•</a:t>
            </a:r>
            <a:r>
              <a:rPr lang="en-GB" i="1" smtClean="0">
                <a:sym typeface="Symbol" pitchFamily="18" charset="2"/>
              </a:rPr>
              <a:t> f(i)/ </a:t>
            </a:r>
            <a:r>
              <a:rPr lang="en-US" sz="2400" b="1" i="1" smtClean="0">
                <a:sym typeface="Symbol" pitchFamily="18" charset="2"/>
              </a:rPr>
              <a:t> </a:t>
            </a:r>
            <a:r>
              <a:rPr lang="en-US" sz="2400" i="1" smtClean="0">
                <a:sym typeface="Symbol" pitchFamily="18" charset="2"/>
              </a:rPr>
              <a:t>f</a:t>
            </a:r>
            <a:r>
              <a:rPr lang="en-US" sz="2400" b="1" i="1" smtClean="0">
                <a:sym typeface="Symbol" pitchFamily="18" charset="2"/>
              </a:rPr>
              <a:t></a:t>
            </a:r>
            <a:r>
              <a:rPr lang="en-US" sz="2400" smtClean="0">
                <a:sym typeface="Symbol" pitchFamily="18" charset="2"/>
              </a:rPr>
              <a:t> </a:t>
            </a:r>
            <a:endParaRPr lang="en-US" i="1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(</a:t>
            </a:r>
            <a:r>
              <a:rPr lang="en-GB" sz="2400" i="1" smtClean="0">
                <a:sym typeface="Symbol" pitchFamily="18" charset="2"/>
              </a:rPr>
              <a:t></a:t>
            </a:r>
            <a:r>
              <a:rPr lang="en-US" sz="2400" smtClean="0">
                <a:sym typeface="Symbol" pitchFamily="18" charset="2"/>
              </a:rPr>
              <a:t> = pop.size, f(i) = fitness of i, </a:t>
            </a:r>
            <a:r>
              <a:rPr lang="en-US" sz="2400" b="1" smtClean="0">
                <a:sym typeface="Symbol" pitchFamily="18" charset="2"/>
              </a:rPr>
              <a:t> </a:t>
            </a:r>
            <a:r>
              <a:rPr lang="en-US" sz="2400" smtClean="0">
                <a:sym typeface="Symbol" pitchFamily="18" charset="2"/>
              </a:rPr>
              <a:t>f</a:t>
            </a:r>
            <a:r>
              <a:rPr lang="en-US" sz="2400" b="1" smtClean="0">
                <a:sym typeface="Symbol" pitchFamily="18" charset="2"/>
              </a:rPr>
              <a:t></a:t>
            </a:r>
            <a:r>
              <a:rPr lang="en-US" sz="2400" smtClean="0">
                <a:sym typeface="Symbol" pitchFamily="18" charset="2"/>
              </a:rPr>
              <a:t> total fitness in pop.)</a:t>
            </a:r>
            <a:endParaRPr lang="en-GB" sz="2400" smtClean="0"/>
          </a:p>
          <a:p>
            <a:pPr eaLnBrk="1" hangingPunct="1"/>
            <a:r>
              <a:rPr lang="en-GB" smtClean="0"/>
              <a:t>Roulette wheel algorithm:</a:t>
            </a:r>
          </a:p>
          <a:p>
            <a:pPr lvl="1" eaLnBrk="1" hangingPunct="1"/>
            <a:r>
              <a:rPr lang="en-GB" smtClean="0"/>
              <a:t>Given a probability distribution, spin a 1-armed wheel </a:t>
            </a:r>
            <a:r>
              <a:rPr lang="en-GB" i="1" smtClean="0"/>
              <a:t>n</a:t>
            </a:r>
            <a:r>
              <a:rPr lang="en-GB" smtClean="0"/>
              <a:t> times to make </a:t>
            </a:r>
            <a:r>
              <a:rPr lang="en-GB" i="1" smtClean="0"/>
              <a:t>n</a:t>
            </a:r>
            <a:r>
              <a:rPr lang="en-GB" smtClean="0"/>
              <a:t> selections</a:t>
            </a:r>
          </a:p>
          <a:p>
            <a:pPr lvl="1" eaLnBrk="1" hangingPunct="1"/>
            <a:r>
              <a:rPr lang="en-GB" smtClean="0"/>
              <a:t>No guarantees on actual value of </a:t>
            </a:r>
            <a:r>
              <a:rPr lang="en-GB" i="1" smtClean="0"/>
              <a:t>n</a:t>
            </a:r>
            <a:r>
              <a:rPr lang="en-GB" i="1" baseline="-25000" smtClean="0"/>
              <a:t>i </a:t>
            </a:r>
            <a:endParaRPr lang="en-GB" smtClean="0"/>
          </a:p>
          <a:p>
            <a:pPr eaLnBrk="1" hangingPunct="1"/>
            <a:r>
              <a:rPr lang="en-GB" smtClean="0"/>
              <a:t>Baker’s SUS algorithm:</a:t>
            </a:r>
          </a:p>
          <a:p>
            <a:pPr lvl="1" eaLnBrk="1" hangingPunct="1"/>
            <a:r>
              <a:rPr lang="en-GB" i="1" smtClean="0"/>
              <a:t>n</a:t>
            </a:r>
            <a:r>
              <a:rPr lang="en-GB" smtClean="0"/>
              <a:t> evenly spaced arms on wheel and spin once</a:t>
            </a:r>
          </a:p>
          <a:p>
            <a:pPr lvl="1" eaLnBrk="1" hangingPunct="1"/>
            <a:r>
              <a:rPr lang="en-GB" smtClean="0"/>
              <a:t>Guarantees  </a:t>
            </a:r>
            <a:r>
              <a:rPr lang="en-GB" sz="2800" i="1" smtClean="0"/>
              <a:t>floor(E( n</a:t>
            </a:r>
            <a:r>
              <a:rPr lang="en-GB" sz="2800" i="1" baseline="-25000" smtClean="0"/>
              <a:t>i </a:t>
            </a:r>
            <a:r>
              <a:rPr lang="en-GB" sz="2800" i="1" smtClean="0"/>
              <a:t>) ) </a:t>
            </a:r>
            <a:r>
              <a:rPr lang="en-GB" sz="2800" smtClean="0">
                <a:sym typeface="Symbol" pitchFamily="18" charset="2"/>
              </a:rPr>
              <a:t></a:t>
            </a:r>
            <a:r>
              <a:rPr lang="en-GB" sz="2800" i="1" smtClean="0"/>
              <a:t> n</a:t>
            </a:r>
            <a:r>
              <a:rPr lang="en-GB" sz="2800" i="1" baseline="-25000" smtClean="0"/>
              <a:t>i</a:t>
            </a:r>
            <a:r>
              <a:rPr lang="en-GB" sz="2800" i="1" smtClean="0"/>
              <a:t> </a:t>
            </a:r>
            <a:r>
              <a:rPr lang="en-GB" sz="2800" smtClean="0">
                <a:sym typeface="Symbol" pitchFamily="18" charset="2"/>
              </a:rPr>
              <a:t></a:t>
            </a:r>
            <a:r>
              <a:rPr lang="en-GB" sz="2800" i="1" smtClean="0"/>
              <a:t> ceil(E( n</a:t>
            </a:r>
            <a:r>
              <a:rPr lang="en-GB" sz="2800" i="1" baseline="-25000" smtClean="0"/>
              <a:t>i </a:t>
            </a:r>
            <a:r>
              <a:rPr lang="en-GB" sz="2800" i="1" smtClean="0"/>
              <a:t>) 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87900"/>
          </a:xfrm>
        </p:spPr>
        <p:txBody>
          <a:bodyPr/>
          <a:lstStyle/>
          <a:p>
            <a:pPr eaLnBrk="1" hangingPunct="1"/>
            <a:r>
              <a:rPr lang="en-GB" smtClean="0"/>
              <a:t>Problems include</a:t>
            </a:r>
          </a:p>
          <a:p>
            <a:pPr lvl="1" eaLnBrk="1" hangingPunct="1"/>
            <a:r>
              <a:rPr lang="en-GB" smtClean="0"/>
              <a:t>One highly fit member can rapidly take over if rest of population is much less fit: Premature Convergence</a:t>
            </a:r>
          </a:p>
          <a:p>
            <a:pPr lvl="1" eaLnBrk="1" hangingPunct="1"/>
            <a:r>
              <a:rPr lang="en-GB" smtClean="0"/>
              <a:t>At end of runs when fitnesses are similar, lose selection pressure </a:t>
            </a:r>
          </a:p>
          <a:p>
            <a:pPr lvl="1" eaLnBrk="1" hangingPunct="1"/>
            <a:r>
              <a:rPr lang="en-GB" smtClean="0"/>
              <a:t>Highly susceptible to function transposition</a:t>
            </a:r>
          </a:p>
          <a:p>
            <a:pPr eaLnBrk="1" hangingPunct="1"/>
            <a:r>
              <a:rPr lang="en-GB" smtClean="0"/>
              <a:t>Scaling can fix last two problems</a:t>
            </a:r>
          </a:p>
          <a:p>
            <a:pPr lvl="1" eaLnBrk="1" hangingPunct="1"/>
            <a:r>
              <a:rPr lang="en-GB" smtClean="0"/>
              <a:t>Windowing: </a:t>
            </a:r>
            <a:r>
              <a:rPr lang="en-GB" i="1" smtClean="0"/>
              <a:t>f’(i) = f(i) - </a:t>
            </a:r>
            <a:r>
              <a:rPr lang="en-GB" i="1" smtClean="0">
                <a:sym typeface="Symbol" pitchFamily="18" charset="2"/>
              </a:rPr>
              <a:t> </a:t>
            </a:r>
            <a:r>
              <a:rPr lang="en-GB" i="1" baseline="30000" smtClean="0">
                <a:sym typeface="Symbol" pitchFamily="18" charset="2"/>
              </a:rPr>
              <a:t>t </a:t>
            </a:r>
            <a:r>
              <a:rPr lang="en-GB" i="1" smtClean="0">
                <a:sym typeface="Symbol" pitchFamily="18" charset="2"/>
              </a:rPr>
              <a:t> </a:t>
            </a:r>
          </a:p>
          <a:p>
            <a:pPr lvl="2" eaLnBrk="1" hangingPunct="1"/>
            <a:r>
              <a:rPr lang="en-GB" smtClean="0">
                <a:sym typeface="Symbol" pitchFamily="18" charset="2"/>
              </a:rPr>
              <a:t>where</a:t>
            </a:r>
            <a:r>
              <a:rPr lang="en-GB" i="1" smtClean="0">
                <a:sym typeface="Symbol" pitchFamily="18" charset="2"/>
              </a:rPr>
              <a:t>  </a:t>
            </a:r>
            <a:r>
              <a:rPr lang="en-GB" smtClean="0">
                <a:sym typeface="Symbol" pitchFamily="18" charset="2"/>
              </a:rPr>
              <a:t>is worst fitness in this 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GB" smtClean="0">
                <a:sym typeface="Symbol" pitchFamily="18" charset="2"/>
              </a:rPr>
              <a:t>last n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GB" smtClean="0">
                <a:sym typeface="Symbol" pitchFamily="18" charset="2"/>
              </a:rPr>
              <a:t> generations</a:t>
            </a:r>
          </a:p>
          <a:p>
            <a:pPr lvl="1" eaLnBrk="1" hangingPunct="1"/>
            <a:r>
              <a:rPr lang="en-GB" smtClean="0">
                <a:sym typeface="Symbol" pitchFamily="18" charset="2"/>
              </a:rPr>
              <a:t>Sigma Scaling: </a:t>
            </a:r>
            <a:r>
              <a:rPr lang="en-GB" i="1" smtClean="0">
                <a:sym typeface="Symbol" pitchFamily="18" charset="2"/>
              </a:rPr>
              <a:t>f’(i) = max</a:t>
            </a:r>
            <a:r>
              <a:rPr lang="en-GB" smtClean="0">
                <a:sym typeface="Symbol" pitchFamily="18" charset="2"/>
              </a:rPr>
              <a:t>(</a:t>
            </a:r>
            <a:r>
              <a:rPr lang="en-GB" i="1" smtClean="0">
                <a:sym typeface="Symbol" pitchFamily="18" charset="2"/>
              </a:rPr>
              <a:t> f(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GB" i="1" smtClean="0">
                <a:sym typeface="Symbol" pitchFamily="18" charset="2"/>
              </a:rPr>
              <a:t>) – </a:t>
            </a:r>
            <a:r>
              <a:rPr lang="en-GB" smtClean="0">
                <a:sym typeface="Symbol" pitchFamily="18" charset="2"/>
              </a:rPr>
              <a:t>(</a:t>
            </a:r>
            <a:r>
              <a:rPr lang="en-GB" i="1" smtClean="0">
                <a:sym typeface="Symbol" pitchFamily="18" charset="2"/>
              </a:rPr>
              <a:t>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GB" i="1" smtClean="0">
                <a:sym typeface="Symbol" pitchFamily="18" charset="2"/>
              </a:rPr>
              <a:t>f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GB" i="1" smtClean="0">
                <a:sym typeface="Symbol" pitchFamily="18" charset="2"/>
              </a:rPr>
              <a:t> - c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GB" sz="1800" smtClean="0">
                <a:cs typeface="Arial" charset="0"/>
                <a:sym typeface="Symbol" pitchFamily="18" charset="2"/>
              </a:rPr>
              <a:t>•</a:t>
            </a:r>
            <a:r>
              <a:rPr lang="en-GB" i="1" smtClean="0">
                <a:sym typeface="Symbol" pitchFamily="18" charset="2"/>
              </a:rPr>
              <a:t> </a:t>
            </a:r>
            <a:r>
              <a:rPr lang="en-GB" i="1" baseline="-25000" smtClean="0">
                <a:sym typeface="Symbol" pitchFamily="18" charset="2"/>
              </a:rPr>
              <a:t>f </a:t>
            </a:r>
            <a:r>
              <a:rPr lang="en-GB" smtClean="0">
                <a:sym typeface="Symbol" pitchFamily="18" charset="2"/>
              </a:rPr>
              <a:t>)</a:t>
            </a:r>
            <a:r>
              <a:rPr lang="en-GB" i="1" smtClean="0">
                <a:sym typeface="Symbol" pitchFamily="18" charset="2"/>
              </a:rPr>
              <a:t>, 0.0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GB" smtClean="0">
                <a:sym typeface="Symbol" pitchFamily="18" charset="2"/>
              </a:rPr>
              <a:t>where </a:t>
            </a:r>
            <a:r>
              <a:rPr lang="en-GB" i="1" smtClean="0">
                <a:sym typeface="Symbol" pitchFamily="18" charset="2"/>
              </a:rPr>
              <a:t>c</a:t>
            </a:r>
            <a:r>
              <a:rPr lang="en-GB" smtClean="0">
                <a:sym typeface="Symbol" pitchFamily="18" charset="2"/>
              </a:rPr>
              <a:t> is a constant, usually 2.0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18400" cy="685800"/>
          </a:xfrm>
        </p:spPr>
        <p:txBody>
          <a:bodyPr/>
          <a:lstStyle/>
          <a:p>
            <a:pPr eaLnBrk="1" hangingPunct="1"/>
            <a:r>
              <a:rPr lang="en-GB" smtClean="0"/>
              <a:t>Fitness-Proportionate Selection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 transposition for FPS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650" y="2178050"/>
            <a:ext cx="5143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Rank – Based Selection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Attempt to remove problems of FPS by basing selection probabilities on </a:t>
            </a:r>
            <a:r>
              <a:rPr lang="en-GB" i="1" smtClean="0"/>
              <a:t>relative</a:t>
            </a:r>
            <a:r>
              <a:rPr lang="en-GB" smtClean="0"/>
              <a:t> rather than </a:t>
            </a:r>
            <a:r>
              <a:rPr lang="en-GB" i="1" smtClean="0"/>
              <a:t>absolute</a:t>
            </a:r>
            <a:r>
              <a:rPr lang="en-GB" smtClean="0"/>
              <a:t> fitness</a:t>
            </a:r>
          </a:p>
          <a:p>
            <a:pPr eaLnBrk="1" hangingPunct="1"/>
            <a:r>
              <a:rPr lang="en-GB" smtClean="0"/>
              <a:t>Rank population according to fitness and then base selection probabilities on rank where fittest has rank </a:t>
            </a:r>
            <a:r>
              <a:rPr lang="en-GB" i="1" smtClean="0">
                <a:sym typeface="Symbol" pitchFamily="18" charset="2"/>
              </a:rPr>
              <a:t> </a:t>
            </a:r>
            <a:r>
              <a:rPr lang="en-GB" smtClean="0">
                <a:sym typeface="Symbol" pitchFamily="18" charset="2"/>
              </a:rPr>
              <a:t>and worst rank 1</a:t>
            </a:r>
            <a:endParaRPr lang="en-GB" smtClean="0"/>
          </a:p>
          <a:p>
            <a:pPr eaLnBrk="1" hangingPunct="1"/>
            <a:r>
              <a:rPr lang="en-GB" smtClean="0"/>
              <a:t>This imposes a sorting overhead on the algorithm, but this is usually negligible compared to the </a:t>
            </a:r>
            <a:r>
              <a:rPr lang="en-US" smtClean="0"/>
              <a:t>fitness </a:t>
            </a:r>
            <a:r>
              <a:rPr lang="en-GB" smtClean="0"/>
              <a:t>evaluation time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Ranking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3644900"/>
            <a:ext cx="82423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Parameterised by factor </a:t>
            </a:r>
            <a:r>
              <a:rPr lang="en-GB" sz="2400" i="1" smtClean="0"/>
              <a:t>s: </a:t>
            </a:r>
            <a:r>
              <a:rPr lang="en-GB" sz="2400" smtClean="0"/>
              <a:t>1.0 &lt; </a:t>
            </a:r>
            <a:r>
              <a:rPr lang="en-GB" sz="2400" i="1" smtClean="0"/>
              <a:t>s</a:t>
            </a:r>
            <a:r>
              <a:rPr lang="en-GB" sz="2400" smtClean="0"/>
              <a:t> </a:t>
            </a:r>
            <a:r>
              <a:rPr lang="en-GB" sz="2400" smtClean="0">
                <a:sym typeface="Symbol" pitchFamily="18" charset="2"/>
              </a:rPr>
              <a:t> 2.0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measures advantage of best individual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in GGA this is the number of children allotted to it</a:t>
            </a:r>
            <a:r>
              <a:rPr lang="en-GB" sz="2000" smtClean="0"/>
              <a:t> 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66763" y="2133600"/>
          <a:ext cx="7950200" cy="731838"/>
        </p:xfrm>
        <a:graphic>
          <a:graphicData uri="http://schemas.openxmlformats.org/presentationml/2006/ole">
            <p:oleObj spid="_x0000_s1026" name="Equation" r:id="rId3" imgW="29844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Exponential Ranking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54400"/>
            <a:ext cx="8001000" cy="2641600"/>
          </a:xfrm>
        </p:spPr>
        <p:txBody>
          <a:bodyPr/>
          <a:lstStyle/>
          <a:p>
            <a:pPr eaLnBrk="1" hangingPunct="1"/>
            <a:r>
              <a:rPr lang="en-GB" smtClean="0"/>
              <a:t>Linear Ranking is limited to selection pressure</a:t>
            </a:r>
          </a:p>
          <a:p>
            <a:pPr eaLnBrk="1" hangingPunct="1"/>
            <a:r>
              <a:rPr lang="en-GB" smtClean="0"/>
              <a:t>Exponential Ranking can allocate more than 2 copies to fittest individual</a:t>
            </a:r>
          </a:p>
          <a:p>
            <a:pPr eaLnBrk="1" hangingPunct="1"/>
            <a:r>
              <a:rPr lang="en-GB" smtClean="0"/>
              <a:t>Normalize constant factor </a:t>
            </a:r>
            <a:r>
              <a:rPr lang="en-GB" i="1" smtClean="0"/>
              <a:t>c</a:t>
            </a:r>
            <a:r>
              <a:rPr lang="en-GB" smtClean="0"/>
              <a:t> according to population size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0" y="1960563"/>
            <a:ext cx="37338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Population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Holds (representations of) possible solutions</a:t>
            </a:r>
          </a:p>
          <a:p>
            <a:pPr eaLnBrk="1" hangingPunct="1"/>
            <a:r>
              <a:rPr lang="en-GB" sz="2400" smtClean="0"/>
              <a:t>Usually has a fixed size and is a </a:t>
            </a:r>
            <a:r>
              <a:rPr lang="en-GB" sz="2400" i="1" smtClean="0"/>
              <a:t>multi-set</a:t>
            </a:r>
            <a:r>
              <a:rPr lang="en-GB" sz="2400" smtClean="0"/>
              <a:t> of genotypes</a:t>
            </a:r>
          </a:p>
          <a:p>
            <a:pPr eaLnBrk="1" hangingPunct="1"/>
            <a:r>
              <a:rPr lang="en-GB" sz="2400" smtClean="0"/>
              <a:t>Selection operators usually take whole population into account i.e.</a:t>
            </a:r>
            <a:r>
              <a:rPr lang="en-US" sz="2400" smtClean="0"/>
              <a:t>,</a:t>
            </a:r>
            <a:r>
              <a:rPr lang="en-GB" sz="2400" smtClean="0"/>
              <a:t> reproductive probabilities are </a:t>
            </a:r>
            <a:r>
              <a:rPr lang="en-GB" sz="2400" i="1" smtClean="0"/>
              <a:t>relative</a:t>
            </a:r>
            <a:r>
              <a:rPr lang="en-GB" sz="2400" smtClean="0"/>
              <a:t> to </a:t>
            </a:r>
            <a:r>
              <a:rPr lang="en-GB" sz="2400" i="1" smtClean="0"/>
              <a:t>current</a:t>
            </a:r>
            <a:r>
              <a:rPr lang="en-GB" sz="2400" smtClean="0"/>
              <a:t> generation</a:t>
            </a:r>
          </a:p>
          <a:p>
            <a:pPr eaLnBrk="1" hangingPunct="1"/>
            <a:r>
              <a:rPr lang="en-GB" sz="2400" smtClean="0">
                <a:solidFill>
                  <a:srgbClr val="FF0000"/>
                </a:solidFill>
              </a:rPr>
              <a:t>Diversity</a:t>
            </a:r>
            <a:r>
              <a:rPr lang="en-GB" sz="2400" smtClean="0"/>
              <a:t>  of a population refers to the number of different fitnesses / phenotypes / genotypes present (note not the same thing)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Tournament Selection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All methods above rely on global population statistics</a:t>
            </a:r>
          </a:p>
          <a:p>
            <a:pPr lvl="1" eaLnBrk="1" hangingPunct="1"/>
            <a:r>
              <a:rPr lang="en-GB" smtClean="0"/>
              <a:t>Could be a bottleneck esp. on parallel machines</a:t>
            </a:r>
          </a:p>
          <a:p>
            <a:pPr lvl="1" eaLnBrk="1" hangingPunct="1"/>
            <a:r>
              <a:rPr lang="en-GB" smtClean="0"/>
              <a:t>Relies on presence of external fitness function which might not exist: e.g. evolving game players</a:t>
            </a:r>
          </a:p>
          <a:p>
            <a:pPr eaLnBrk="1" hangingPunct="1"/>
            <a:r>
              <a:rPr lang="en-GB" smtClean="0"/>
              <a:t> Informal Procedure:</a:t>
            </a:r>
          </a:p>
          <a:p>
            <a:pPr lvl="1" eaLnBrk="1" hangingPunct="1"/>
            <a:r>
              <a:rPr lang="en-US" smtClean="0"/>
              <a:t>P</a:t>
            </a:r>
            <a:r>
              <a:rPr lang="en-GB" smtClean="0"/>
              <a:t>ick </a:t>
            </a:r>
            <a:r>
              <a:rPr lang="en-GB" i="1" smtClean="0"/>
              <a:t>k</a:t>
            </a:r>
            <a:r>
              <a:rPr lang="en-GB" smtClean="0"/>
              <a:t> members  at random then select the best of these</a:t>
            </a:r>
          </a:p>
          <a:p>
            <a:pPr lvl="1" eaLnBrk="1" hangingPunct="1"/>
            <a:r>
              <a:rPr lang="en-GB" smtClean="0"/>
              <a:t>Repeat to select more </a:t>
            </a:r>
            <a:r>
              <a:rPr lang="en-US" smtClean="0"/>
              <a:t>individual</a:t>
            </a:r>
            <a:r>
              <a:rPr lang="en-GB" smtClean="0"/>
              <a:t>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Tournament Selection 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7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mtClean="0"/>
              <a:t>Probability of selecting </a:t>
            </a:r>
            <a:r>
              <a:rPr lang="en-US" i="1" smtClean="0"/>
              <a:t>i</a:t>
            </a:r>
            <a:r>
              <a:rPr lang="en-GB" smtClean="0"/>
              <a:t>  will depend 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Rank of </a:t>
            </a:r>
            <a:r>
              <a:rPr lang="en-GB" i="1" smtClean="0"/>
              <a:t>i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Size of sample </a:t>
            </a:r>
            <a:r>
              <a:rPr lang="en-GB" i="1" smtClean="0"/>
              <a:t>k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 higher</a:t>
            </a:r>
            <a:r>
              <a:rPr lang="en-GB" i="1" smtClean="0"/>
              <a:t> k </a:t>
            </a:r>
            <a:r>
              <a:rPr lang="en-GB" smtClean="0"/>
              <a:t>increases selection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Whether contestants are picked with replacement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Picking without replacement increases selection pressure</a:t>
            </a:r>
          </a:p>
          <a:p>
            <a:pPr lvl="1" eaLnBrk="1" hangingPunct="1"/>
            <a:r>
              <a:rPr lang="en-GB" smtClean="0"/>
              <a:t>Whether fittest contestant always wins (deterministic) or this happens with probability </a:t>
            </a:r>
            <a:r>
              <a:rPr lang="en-GB" i="1" smtClean="0"/>
              <a:t>p</a:t>
            </a:r>
          </a:p>
          <a:p>
            <a:pPr eaLnBrk="1" hangingPunct="1">
              <a:lnSpc>
                <a:spcPct val="130000"/>
              </a:lnSpc>
            </a:pPr>
            <a:r>
              <a:rPr lang="en-GB" sz="2400" smtClean="0"/>
              <a:t>For </a:t>
            </a:r>
            <a:r>
              <a:rPr lang="en-GB" sz="2400" i="1" smtClean="0"/>
              <a:t>k</a:t>
            </a:r>
            <a:r>
              <a:rPr lang="en-GB" sz="2400" smtClean="0"/>
              <a:t> = 2, time for fittest individual to take over population is the same as linear ranking with </a:t>
            </a:r>
            <a:r>
              <a:rPr lang="en-GB" sz="2400" i="1" smtClean="0"/>
              <a:t>s = </a:t>
            </a:r>
            <a:r>
              <a:rPr lang="en-GB" sz="2400" smtClean="0"/>
              <a:t>2 </a:t>
            </a:r>
            <a:r>
              <a:rPr lang="en-GB" sz="2000" smtClean="0">
                <a:cs typeface="Arial" charset="0"/>
                <a:sym typeface="Symbol" pitchFamily="18" charset="2"/>
              </a:rPr>
              <a:t>•</a:t>
            </a:r>
            <a:r>
              <a:rPr lang="en-GB" i="1" smtClean="0">
                <a:sym typeface="Symbol" pitchFamily="18" charset="2"/>
              </a:rPr>
              <a:t> </a:t>
            </a:r>
            <a:r>
              <a:rPr lang="en-GB" sz="2400" i="1" smtClean="0"/>
              <a:t>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Survivor Selection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Most of methods above used for parent selection</a:t>
            </a:r>
          </a:p>
          <a:p>
            <a:pPr eaLnBrk="1" hangingPunct="1"/>
            <a:r>
              <a:rPr lang="en-GB" smtClean="0"/>
              <a:t>Survivor selection can be divided into two approaches:</a:t>
            </a:r>
          </a:p>
          <a:p>
            <a:pPr lvl="1" eaLnBrk="1" hangingPunct="1"/>
            <a:r>
              <a:rPr lang="en-GB" smtClean="0"/>
              <a:t>Age-Based Selection</a:t>
            </a:r>
          </a:p>
          <a:p>
            <a:pPr lvl="2" eaLnBrk="1" hangingPunct="1"/>
            <a:r>
              <a:rPr lang="en-GB" smtClean="0"/>
              <a:t>e.g. SGA</a:t>
            </a:r>
          </a:p>
          <a:p>
            <a:pPr lvl="2" eaLnBrk="1" hangingPunct="1"/>
            <a:r>
              <a:rPr lang="en-GB" smtClean="0"/>
              <a:t>In SSGA can implement as “delete-random” (not recommended) or as first-in-first-out (a.k.a. delete-oldest) </a:t>
            </a:r>
          </a:p>
          <a:p>
            <a:pPr lvl="1" eaLnBrk="1" hangingPunct="1"/>
            <a:r>
              <a:rPr lang="en-GB" smtClean="0"/>
              <a:t>Fitness-Based Selection</a:t>
            </a:r>
          </a:p>
          <a:p>
            <a:pPr lvl="2" eaLnBrk="1" hangingPunct="1"/>
            <a:r>
              <a:rPr lang="en-GB" smtClean="0"/>
              <a:t>Using one of the methods above or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Two Special Cases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60900"/>
          </a:xfrm>
        </p:spPr>
        <p:txBody>
          <a:bodyPr/>
          <a:lstStyle/>
          <a:p>
            <a:pPr eaLnBrk="1" hangingPunct="1"/>
            <a:r>
              <a:rPr lang="en-GB" smtClean="0"/>
              <a:t>Elitism</a:t>
            </a:r>
          </a:p>
          <a:p>
            <a:pPr lvl="1" eaLnBrk="1" hangingPunct="1"/>
            <a:r>
              <a:rPr lang="en-GB" smtClean="0"/>
              <a:t>Widely used in both population models (GGA, SSGA)</a:t>
            </a:r>
          </a:p>
          <a:p>
            <a:pPr lvl="1" eaLnBrk="1" hangingPunct="1"/>
            <a:r>
              <a:rPr lang="en-GB" smtClean="0"/>
              <a:t>Always keep at least one copy of the fittest solution so far</a:t>
            </a:r>
          </a:p>
          <a:p>
            <a:pPr eaLnBrk="1" hangingPunct="1"/>
            <a:r>
              <a:rPr lang="en-GB" smtClean="0"/>
              <a:t>GENITOR: a</a:t>
            </a:r>
            <a:r>
              <a:rPr lang="en-US" smtClean="0"/>
              <a:t>.</a:t>
            </a:r>
            <a:r>
              <a:rPr lang="en-GB" smtClean="0"/>
              <a:t>k</a:t>
            </a:r>
            <a:r>
              <a:rPr lang="en-US" smtClean="0"/>
              <a:t>.</a:t>
            </a:r>
            <a:r>
              <a:rPr lang="en-GB" smtClean="0"/>
              <a:t>a</a:t>
            </a:r>
            <a:r>
              <a:rPr lang="en-US" smtClean="0"/>
              <a:t>.</a:t>
            </a:r>
            <a:r>
              <a:rPr lang="en-GB" smtClean="0"/>
              <a:t> “delete-worst”</a:t>
            </a:r>
          </a:p>
          <a:p>
            <a:pPr lvl="1" eaLnBrk="1" hangingPunct="1"/>
            <a:r>
              <a:rPr lang="en-GB" smtClean="0"/>
              <a:t>From Whitley’s original Steady-State algorithm (he also used linear ranki</a:t>
            </a:r>
            <a:r>
              <a:rPr lang="en-US" smtClean="0"/>
              <a:t>n</a:t>
            </a:r>
            <a:r>
              <a:rPr lang="en-GB" smtClean="0"/>
              <a:t>g for parent selection)</a:t>
            </a:r>
          </a:p>
          <a:p>
            <a:pPr lvl="1" eaLnBrk="1" hangingPunct="1"/>
            <a:r>
              <a:rPr lang="en-GB" smtClean="0"/>
              <a:t>Rapid takeover : use with large populations or “no duplicates” policy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Parent Selection Mechanism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Assigns variable probabilities of individuals acting as parents depending on their fitnesses</a:t>
            </a:r>
          </a:p>
          <a:p>
            <a:pPr eaLnBrk="1" hangingPunct="1"/>
            <a:r>
              <a:rPr lang="en-GB" sz="2400" smtClean="0"/>
              <a:t>Usually probabilistic</a:t>
            </a:r>
          </a:p>
          <a:p>
            <a:pPr lvl="1" eaLnBrk="1" hangingPunct="1"/>
            <a:r>
              <a:rPr lang="en-GB" smtClean="0"/>
              <a:t>high quality solutions more likely to become parents than low quality</a:t>
            </a:r>
          </a:p>
          <a:p>
            <a:pPr lvl="1" eaLnBrk="1" hangingPunct="1"/>
            <a:r>
              <a:rPr lang="en-GB" smtClean="0"/>
              <a:t>but not guaranteed</a:t>
            </a:r>
          </a:p>
          <a:p>
            <a:pPr lvl="1" eaLnBrk="1" hangingPunct="1"/>
            <a:r>
              <a:rPr lang="en-US" smtClean="0"/>
              <a:t>even</a:t>
            </a:r>
            <a:r>
              <a:rPr lang="en-GB" smtClean="0"/>
              <a:t> worst in current population usually has non-zero probability of becoming a parent</a:t>
            </a:r>
          </a:p>
          <a:p>
            <a:pPr eaLnBrk="1" hangingPunct="1"/>
            <a:r>
              <a:rPr lang="en-GB" sz="2400" smtClean="0"/>
              <a:t>This </a:t>
            </a:r>
            <a:r>
              <a:rPr lang="en-GB" sz="2400" i="1" smtClean="0"/>
              <a:t>stochastic</a:t>
            </a:r>
            <a:r>
              <a:rPr lang="en-GB" sz="2400" smtClean="0"/>
              <a:t> nature can aid escape from local optima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Variation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Role is to generate new candidate solutions </a:t>
            </a:r>
          </a:p>
          <a:p>
            <a:pPr eaLnBrk="1" hangingPunct="1"/>
            <a:r>
              <a:rPr lang="en-GB" sz="2400" smtClean="0"/>
              <a:t>Usually divided into two types according to their </a:t>
            </a:r>
            <a:r>
              <a:rPr lang="en-GB" sz="2400" smtClean="0">
                <a:solidFill>
                  <a:srgbClr val="FF0000"/>
                </a:solidFill>
              </a:rPr>
              <a:t>arity </a:t>
            </a:r>
            <a:r>
              <a:rPr lang="en-GB" sz="2400" smtClean="0"/>
              <a:t>(number of inputs):</a:t>
            </a:r>
          </a:p>
          <a:p>
            <a:pPr lvl="1" eaLnBrk="1" hangingPunct="1"/>
            <a:r>
              <a:rPr lang="en-GB" sz="2000" smtClean="0"/>
              <a:t>Arity 1 : mutation operators</a:t>
            </a:r>
          </a:p>
          <a:p>
            <a:pPr lvl="1" eaLnBrk="1" hangingPunct="1"/>
            <a:r>
              <a:rPr lang="en-GB" sz="2000" smtClean="0"/>
              <a:t>Arity &gt;1 : Recombination operators</a:t>
            </a:r>
          </a:p>
          <a:p>
            <a:pPr lvl="1" eaLnBrk="1" hangingPunct="1"/>
            <a:r>
              <a:rPr lang="en-GB" sz="2000" smtClean="0"/>
              <a:t>Arity = 2 typically called </a:t>
            </a:r>
            <a:r>
              <a:rPr lang="en-GB" sz="2000" smtClean="0">
                <a:solidFill>
                  <a:srgbClr val="FF0000"/>
                </a:solidFill>
              </a:rPr>
              <a:t>crossover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Mutation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Acts on one genotype and delivers another</a:t>
            </a:r>
          </a:p>
          <a:p>
            <a:pPr eaLnBrk="1" hangingPunct="1"/>
            <a:r>
              <a:rPr lang="en-GB" sz="2400" smtClean="0"/>
              <a:t>Element of randomness is essential and differentiates it from other unary heuristic operators</a:t>
            </a:r>
          </a:p>
          <a:p>
            <a:pPr eaLnBrk="1" hangingPunct="1"/>
            <a:r>
              <a:rPr lang="en-GB" sz="2400" smtClean="0"/>
              <a:t>Importance ascribed  depends on representation and dialect:</a:t>
            </a:r>
          </a:p>
          <a:p>
            <a:pPr lvl="1" eaLnBrk="1" hangingPunct="1"/>
            <a:r>
              <a:rPr lang="en-GB" sz="2000" smtClean="0"/>
              <a:t>Binary GAs – background operator responsible for preserving and introducing diversity</a:t>
            </a:r>
          </a:p>
          <a:p>
            <a:pPr lvl="1" eaLnBrk="1" hangingPunct="1"/>
            <a:r>
              <a:rPr lang="en-GB" sz="2000" smtClean="0"/>
              <a:t>EP for FSM’s/ continuous variables – only search operator</a:t>
            </a:r>
            <a:endParaRPr lang="en-US" sz="2000" smtClean="0"/>
          </a:p>
          <a:p>
            <a:pPr lvl="1" eaLnBrk="1" hangingPunct="1"/>
            <a:r>
              <a:rPr lang="en-US" sz="2000" smtClean="0"/>
              <a:t>GP </a:t>
            </a:r>
            <a:r>
              <a:rPr lang="en-GB" sz="2000" smtClean="0"/>
              <a:t>–</a:t>
            </a:r>
            <a:r>
              <a:rPr lang="en-US" sz="2000" smtClean="0"/>
              <a:t> hardly used</a:t>
            </a:r>
            <a:endParaRPr lang="en-GB" sz="2000" smtClean="0"/>
          </a:p>
          <a:p>
            <a:pPr eaLnBrk="1" hangingPunct="1"/>
            <a:r>
              <a:rPr lang="en-GB" sz="2400" smtClean="0"/>
              <a:t>May guarantee connectedness of search space and hence convergence proofs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Designs\Zandsteen.pot</Template>
  <TotalTime>1794</TotalTime>
  <Words>2934</Words>
  <Application>Microsoft PowerPoint</Application>
  <PresentationFormat>On-screen Show (4:3)</PresentationFormat>
  <Paragraphs>481</Paragraphs>
  <Slides>63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Times New Roman</vt:lpstr>
      <vt:lpstr>Arial</vt:lpstr>
      <vt:lpstr>Wingdings</vt:lpstr>
      <vt:lpstr>Symbol</vt:lpstr>
      <vt:lpstr>Capsules</vt:lpstr>
      <vt:lpstr>Microsoft Equation 3.0</vt:lpstr>
      <vt:lpstr>Genetic Algorithms </vt:lpstr>
      <vt:lpstr>General Scheme of GAs</vt:lpstr>
      <vt:lpstr>Pseudo-code for typical GA</vt:lpstr>
      <vt:lpstr>Representations</vt:lpstr>
      <vt:lpstr>Evaluation (Fitness) Function</vt:lpstr>
      <vt:lpstr>Population</vt:lpstr>
      <vt:lpstr>Parent Selection Mechanism</vt:lpstr>
      <vt:lpstr>Variation Operators</vt:lpstr>
      <vt:lpstr>Mutation</vt:lpstr>
      <vt:lpstr>Recombination</vt:lpstr>
      <vt:lpstr>Survivor Selection</vt:lpstr>
      <vt:lpstr>Initialization / Termination</vt:lpstr>
      <vt:lpstr>Slide 13</vt:lpstr>
      <vt:lpstr>The 8 queens problem: representation</vt:lpstr>
      <vt:lpstr>Slide 15</vt:lpstr>
      <vt:lpstr>Slide 16</vt:lpstr>
      <vt:lpstr>Slide 17</vt:lpstr>
      <vt:lpstr>Slide 18</vt:lpstr>
      <vt:lpstr>8 Queens Problem: summary</vt:lpstr>
      <vt:lpstr>GA Quick Overview</vt:lpstr>
      <vt:lpstr>Genetic algorithms</vt:lpstr>
      <vt:lpstr>SGA technical summary tableau</vt:lpstr>
      <vt:lpstr>Representation</vt:lpstr>
      <vt:lpstr>SGA reproduction cycle</vt:lpstr>
      <vt:lpstr>SGA operators: 1-point crossover</vt:lpstr>
      <vt:lpstr>SGA operators: mutation</vt:lpstr>
      <vt:lpstr>SGA operators: Selection</vt:lpstr>
      <vt:lpstr>An example after Goldberg ‘89 (1)</vt:lpstr>
      <vt:lpstr>x2 example: selection</vt:lpstr>
      <vt:lpstr>X2 example: crossover</vt:lpstr>
      <vt:lpstr>X2 example: mutation</vt:lpstr>
      <vt:lpstr>The simple GA</vt:lpstr>
      <vt:lpstr>Alternative Crossover Operators</vt:lpstr>
      <vt:lpstr>n-point crossover</vt:lpstr>
      <vt:lpstr>Uniform crossover</vt:lpstr>
      <vt:lpstr>Other representations</vt:lpstr>
      <vt:lpstr>Integer representations</vt:lpstr>
      <vt:lpstr>Permutation Representations</vt:lpstr>
      <vt:lpstr>Permutation representation: TSP example</vt:lpstr>
      <vt:lpstr>Mutation operators for permutations</vt:lpstr>
      <vt:lpstr>Insert Mutation for permutations</vt:lpstr>
      <vt:lpstr>Swap mutation for permutations</vt:lpstr>
      <vt:lpstr>Inversion mutation for permutations</vt:lpstr>
      <vt:lpstr>Scramble mutation for permutations</vt:lpstr>
      <vt:lpstr>Crossover operators for permutations</vt:lpstr>
      <vt:lpstr>Order crossover</vt:lpstr>
      <vt:lpstr>Order crossover example</vt:lpstr>
      <vt:lpstr>Partially Mapped Crossover (PMX)</vt:lpstr>
      <vt:lpstr>PMX  example</vt:lpstr>
      <vt:lpstr>Cycle crossover</vt:lpstr>
      <vt:lpstr>Cycle crossover example</vt:lpstr>
      <vt:lpstr>Population Models</vt:lpstr>
      <vt:lpstr>Fitness Based Competition</vt:lpstr>
      <vt:lpstr>Implementation example: SGA</vt:lpstr>
      <vt:lpstr>Fitness-Proportionate Selection</vt:lpstr>
      <vt:lpstr>Function transposition for FPS</vt:lpstr>
      <vt:lpstr>Rank – Based Selection</vt:lpstr>
      <vt:lpstr>Linear Ranking</vt:lpstr>
      <vt:lpstr>Exponential Ranking</vt:lpstr>
      <vt:lpstr>Tournament Selection</vt:lpstr>
      <vt:lpstr>Tournament Selection 2</vt:lpstr>
      <vt:lpstr>Survivor Selection</vt:lpstr>
      <vt:lpstr>Two Special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J.E. Smith</dc:creator>
  <cp:lastModifiedBy>Mark Floryan</cp:lastModifiedBy>
  <cp:revision>458</cp:revision>
  <dcterms:created xsi:type="dcterms:W3CDTF">2003-09-15T00:40:34Z</dcterms:created>
  <dcterms:modified xsi:type="dcterms:W3CDTF">2014-04-19T18:30:31Z</dcterms:modified>
</cp:coreProperties>
</file>