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642" r:id="rId2"/>
    <p:sldId id="638" r:id="rId3"/>
    <p:sldId id="640" r:id="rId4"/>
    <p:sldId id="617" r:id="rId5"/>
    <p:sldId id="645" r:id="rId6"/>
    <p:sldId id="449" r:id="rId7"/>
    <p:sldId id="452" r:id="rId8"/>
    <p:sldId id="453" r:id="rId9"/>
    <p:sldId id="533" r:id="rId10"/>
    <p:sldId id="651" r:id="rId11"/>
    <p:sldId id="652" r:id="rId12"/>
    <p:sldId id="487" r:id="rId13"/>
    <p:sldId id="657" r:id="rId14"/>
    <p:sldId id="659" r:id="rId15"/>
    <p:sldId id="660" r:id="rId16"/>
    <p:sldId id="534" r:id="rId17"/>
    <p:sldId id="535" r:id="rId18"/>
    <p:sldId id="653" r:id="rId19"/>
    <p:sldId id="328" r:id="rId20"/>
    <p:sldId id="662" r:id="rId21"/>
    <p:sldId id="256" r:id="rId22"/>
    <p:sldId id="309" r:id="rId23"/>
    <p:sldId id="306" r:id="rId24"/>
    <p:sldId id="386" r:id="rId25"/>
    <p:sldId id="313" r:id="rId26"/>
    <p:sldId id="476" r:id="rId27"/>
    <p:sldId id="621" r:id="rId28"/>
    <p:sldId id="588" r:id="rId29"/>
    <p:sldId id="665" r:id="rId30"/>
    <p:sldId id="622" r:id="rId31"/>
    <p:sldId id="601" r:id="rId32"/>
    <p:sldId id="602" r:id="rId33"/>
    <p:sldId id="603" r:id="rId34"/>
    <p:sldId id="604" r:id="rId35"/>
    <p:sldId id="605" r:id="rId36"/>
    <p:sldId id="664" r:id="rId37"/>
    <p:sldId id="606" r:id="rId38"/>
    <p:sldId id="607" r:id="rId39"/>
    <p:sldId id="608" r:id="rId40"/>
    <p:sldId id="609" r:id="rId41"/>
    <p:sldId id="610" r:id="rId42"/>
    <p:sldId id="63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38"/>
            <p14:sldId id="640"/>
            <p14:sldId id="617"/>
            <p14:sldId id="645"/>
            <p14:sldId id="449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53"/>
            <p14:sldId id="328"/>
            <p14:sldId id="662"/>
            <p14:sldId id="256"/>
            <p14:sldId id="309"/>
            <p14:sldId id="306"/>
            <p14:sldId id="386"/>
            <p14:sldId id="313"/>
            <p14:sldId id="476"/>
            <p14:sldId id="621"/>
            <p14:sldId id="588"/>
            <p14:sldId id="665"/>
            <p14:sldId id="622"/>
            <p14:sldId id="601"/>
            <p14:sldId id="602"/>
            <p14:sldId id="603"/>
            <p14:sldId id="604"/>
            <p14:sldId id="605"/>
            <p14:sldId id="664"/>
            <p14:sldId id="606"/>
            <p14:sldId id="607"/>
            <p14:sldId id="608"/>
            <p14:sldId id="609"/>
            <p14:sldId id="610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02"/>
    <p:restoredTop sz="92925" autoAdjust="0"/>
  </p:normalViewPr>
  <p:slideViewPr>
    <p:cSldViewPr>
      <p:cViewPr varScale="1">
        <p:scale>
          <a:sx n="91" d="100"/>
          <a:sy n="91" d="100"/>
        </p:scale>
        <p:origin x="216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A(BC) vs. (AB)C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Relationship Id="rId9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Module 3:</a:t>
            </a:r>
            <a:br>
              <a:rPr lang="en-US" dirty="0"/>
            </a:br>
            <a:r>
              <a:rPr lang="en-US" dirty="0"/>
              <a:t>Dynamic Programming</a:t>
            </a:r>
          </a:p>
          <a:p>
            <a:r>
              <a:rPr lang="en-US" dirty="0"/>
              <a:t>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r>
              <a:rPr lang="en-US" dirty="0"/>
              <a:t>Dynamic Programming not a good solution for problems that have the </a:t>
            </a:r>
            <a:r>
              <a:rPr lang="en-US" b="1" dirty="0">
                <a:solidFill>
                  <a:srgbClr val="0070C0"/>
                </a:solidFill>
              </a:rPr>
              <a:t>greedy-choice property:</a:t>
            </a:r>
          </a:p>
          <a:p>
            <a:pPr lvl="1"/>
            <a:r>
              <a:rPr lang="en-US" dirty="0"/>
              <a:t>We can assemble a globally-optimal solution for the current by making a locally-optimal choice, without considering results from subproblems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01499"/>
              </p:ext>
            </p:extLst>
          </p:nvPr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706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16341"/>
              </p:ext>
            </p:extLst>
          </p:nvPr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9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30691"/>
              </p:ext>
            </p:extLst>
          </p:nvPr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010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83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Proving a Greedy Algorithm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fractional knapsack, we can prove greedy choice of </a:t>
            </a:r>
            <a:r>
              <a:rPr lang="en-US" dirty="0">
                <a:ea typeface="ＭＳ Ｐゴシック" charset="0"/>
              </a:rPr>
              <a:t>p</a:t>
            </a:r>
            <a:r>
              <a:rPr lang="en-US" baseline="-25000" dirty="0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</a:rPr>
              <a:t>/</a:t>
            </a:r>
            <a:r>
              <a:rPr lang="en-US" dirty="0" err="1">
                <a:ea typeface="ＭＳ Ｐゴシック" charset="0"/>
              </a:rPr>
              <a:t>w</a:t>
            </a:r>
            <a:r>
              <a:rPr lang="en-US" baseline="-25000" dirty="0" err="1">
                <a:ea typeface="ＭＳ Ｐゴシック" charset="0"/>
              </a:rPr>
              <a:t>i</a:t>
            </a:r>
            <a:r>
              <a:rPr lang="en-US" dirty="0"/>
              <a:t> leads to optimal solution</a:t>
            </a:r>
          </a:p>
          <a:p>
            <a:r>
              <a:rPr lang="en-US" dirty="0"/>
              <a:t>In general, given a greedy algorithm, how do approach such a proof?</a:t>
            </a:r>
          </a:p>
          <a:p>
            <a:r>
              <a:rPr lang="en-US" dirty="0"/>
              <a:t>Recall we’ve done this for Dijkstra’s SP and Prim’s MST</a:t>
            </a:r>
          </a:p>
          <a:p>
            <a:r>
              <a:rPr lang="en-US" dirty="0"/>
              <a:t>We can compare the solution our algorithm finds with an optimal solution</a:t>
            </a:r>
          </a:p>
          <a:p>
            <a:pPr lvl="1"/>
            <a:r>
              <a:rPr lang="en-US" dirty="0"/>
              <a:t>Show they’re the same</a:t>
            </a:r>
          </a:p>
          <a:p>
            <a:pPr lvl="1"/>
            <a:r>
              <a:rPr lang="en-US" dirty="0"/>
              <a:t>Or, assume they’re not and show a contradiction</a:t>
            </a:r>
          </a:p>
          <a:p>
            <a:pPr lvl="1"/>
            <a:r>
              <a:rPr lang="en-US" dirty="0"/>
              <a:t>Remember </a:t>
            </a:r>
            <a:r>
              <a:rPr lang="en-US" i="1" dirty="0"/>
              <a:t>exchange argument </a:t>
            </a:r>
            <a:r>
              <a:rPr lang="en-US" dirty="0"/>
              <a:t>for Dijkstra’s or for Prim’s?</a:t>
            </a:r>
          </a:p>
        </p:txBody>
      </p:sp>
    </p:spTree>
    <p:extLst>
      <p:ext uri="{BB962C8B-B14F-4D97-AF65-F5344CB8AC3E}">
        <p14:creationId xmlns:p14="http://schemas.microsoft.com/office/powerpoint/2010/main" val="346682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1941"/>
              </p:ext>
            </p:extLst>
          </p:nvPr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9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⋅</m:t>
                    </m:r>
                  </m:oMath>
                </a14:m>
                <a:r>
                  <a:rPr lang="en-US" sz="2400" i="1" dirty="0"/>
                  <a:t>c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elements in the result that we need to compute</a:t>
                </a:r>
              </a:p>
              <a:p>
                <a:r>
                  <a:rPr lang="en-US" sz="2400" i="1" dirty="0"/>
                  <a:t>c</a:t>
                </a:r>
                <a:r>
                  <a:rPr lang="en-US" sz="2400" i="1" baseline="-25000" dirty="0"/>
                  <a:t>1</a:t>
                </a:r>
                <a:r>
                  <a:rPr lang="en-US" sz="2400" dirty="0"/>
                  <a:t> scalar multiplications per element in result</a:t>
                </a:r>
              </a:p>
              <a:p>
                <a:r>
                  <a:rPr lang="en-US" sz="2400" dirty="0"/>
                  <a:t>Total cost: </a:t>
                </a:r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So the answer is…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  <a:blipFill>
                <a:blip r:embed="rId2"/>
                <a:stretch>
                  <a:fillRect l="-1079" t="-3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765122" y="2792138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9224" y="3045639"/>
            <a:ext cx="1350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7185" y="2497433"/>
            <a:ext cx="1732629" cy="1422660"/>
            <a:chOff x="-462215" y="1485585"/>
            <a:chExt cx="1732629" cy="1422660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400" b="0" dirty="0"/>
                    <a:t>=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9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c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c</a:t>
                </a:r>
                <a:r>
                  <a:rPr lang="en-US" sz="24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blipFill>
                <a:blip r:embed="rId6"/>
                <a:stretch>
                  <a:fillRect l="-975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049625" y="144780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scalar multiplications are required to multiply</a:t>
            </a:r>
            <a:br>
              <a:rPr lang="en-US" sz="2800" dirty="0"/>
            </a:br>
            <a:r>
              <a:rPr lang="en-US" sz="2800" dirty="0"/>
              <a:t>matrices A and B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66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Useful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greedy choice property </a:t>
            </a:r>
            <a:r>
              <a:rPr lang="en-US" dirty="0"/>
              <a:t>doesn’t hold for the problem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</a:t>
            </a:r>
            <a:r>
              <a:rPr lang="en-US" i="1" dirty="0"/>
              <a:t>brute-force methods</a:t>
            </a:r>
            <a:r>
              <a:rPr lang="en-US" dirty="0"/>
              <a:t> or recursive approaches that  solve the same sub-problems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07812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sub-problems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  <a:p>
            <a:pPr lvl="1"/>
            <a:r>
              <a:rPr lang="en-US" dirty="0"/>
              <a:t>True for knapsack</a:t>
            </a:r>
          </a:p>
        </p:txBody>
      </p:sp>
    </p:spTree>
    <p:extLst>
      <p:ext uri="{BB962C8B-B14F-4D97-AF65-F5344CB8AC3E}">
        <p14:creationId xmlns:p14="http://schemas.microsoft.com/office/powerpoint/2010/main" val="509187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Works “bottom-up”</a:t>
            </a:r>
          </a:p>
          <a:p>
            <a:pPr lvl="1"/>
            <a:r>
              <a:rPr lang="en-US" dirty="0"/>
              <a:t>Finds solutions to small sub-problems first</a:t>
            </a:r>
          </a:p>
          <a:p>
            <a:pPr lvl="1"/>
            <a:r>
              <a:rPr lang="en-US" dirty="0"/>
              <a:t>Stores them</a:t>
            </a:r>
          </a:p>
          <a:p>
            <a:pPr lvl="1"/>
            <a:r>
              <a:rPr lang="en-US" dirty="0"/>
              <a:t>Combines them somehow to find a solution to a slightly larger sub-problem</a:t>
            </a:r>
          </a:p>
          <a:p>
            <a:r>
              <a:rPr lang="en-US" dirty="0"/>
              <a:t>Comparison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  <a:p>
            <a:r>
              <a:rPr lang="en-US" dirty="0"/>
              <a:t>DP is good when sub-problems overlap, when they’re not independent</a:t>
            </a:r>
          </a:p>
          <a:p>
            <a:pPr lvl="1"/>
            <a:r>
              <a:rPr lang="en-US" dirty="0"/>
              <a:t>No need to repeat the calculation to solve them</a:t>
            </a:r>
          </a:p>
          <a:p>
            <a:pPr lvl="1"/>
            <a:r>
              <a:rPr lang="en-US" dirty="0"/>
              <a:t>Dynamic programming has stored them, so doesn’t repeat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5374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Recognize what the sub-problems are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recursive structure of the problem in terms of its sub-problems</a:t>
            </a:r>
          </a:p>
          <a:p>
            <a:pPr marL="914400" lvl="1" indent="-514350"/>
            <a:r>
              <a:rPr lang="en-US" dirty="0"/>
              <a:t>At the top level, what is the “last thing” done?</a:t>
            </a:r>
          </a:p>
          <a:p>
            <a:pPr marL="914400" lvl="1" indent="-514350"/>
            <a:r>
              <a:rPr lang="en-US" dirty="0"/>
              <a:t>This helps you see a recursive solution for any generic sub-problem in terms of smaller sub-problems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algorithm that loops through data structure solving each sub-problem one at a time</a:t>
            </a:r>
          </a:p>
          <a:p>
            <a:pPr marL="914400" lvl="1" indent="-514350"/>
            <a:r>
              <a:rPr lang="en-US" dirty="0"/>
              <a:t>Bottom-up: from smallest sub-problems, to next largest, …, to 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527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Log cutting (first example, uses list data structure)</a:t>
            </a:r>
          </a:p>
          <a:p>
            <a:r>
              <a:rPr lang="en-US" dirty="0"/>
              <a:t>0/1 knapsack problem</a:t>
            </a:r>
          </a:p>
          <a:p>
            <a:r>
              <a:rPr lang="en-US" dirty="0"/>
              <a:t>Coin changing with “non-standard”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Multiplying a sequence of matrices</a:t>
            </a:r>
          </a:p>
          <a:p>
            <a:pPr lvl="1"/>
            <a:r>
              <a:rPr lang="en-US" dirty="0"/>
              <a:t>Can do in various orders: (AB)C vs. A(BC)</a:t>
            </a:r>
          </a:p>
          <a:p>
            <a:pPr lvl="1"/>
            <a:r>
              <a:rPr lang="en-US" dirty="0"/>
              <a:t>Pick order that does fewest number of scalar multiplications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ones we might not get to: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Constructing 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8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Find the best way to cut the log to maximize our profit.</a:t>
                </a:r>
              </a:p>
              <a:p>
                <a:r>
                  <a:rPr lang="en-US" sz="2400" dirty="0"/>
                  <a:t>     (Imagine we can sell each piece of the log at price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blipFill>
                <a:blip r:embed="rId3"/>
                <a:stretch>
                  <a:fillRect l="-103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recursively.  (Using memorization – we’ll do later!)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9BB9C3A-5030-284A-BF75-60313905338F}"/>
              </a:ext>
            </a:extLst>
          </p:cNvPr>
          <p:cNvSpPr/>
          <p:nvPr/>
        </p:nvSpPr>
        <p:spPr>
          <a:xfrm>
            <a:off x="8484896" y="2528482"/>
            <a:ext cx="3498116" cy="156966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So for a given value of </a:t>
            </a:r>
            <a:r>
              <a:rPr lang="en-US" sz="2400" i="1" dirty="0">
                <a:solidFill>
                  <a:srgbClr val="FF33CC"/>
                </a:solidFill>
              </a:rPr>
              <a:t>n</a:t>
            </a:r>
            <a:r>
              <a:rPr lang="en-US" sz="2400" dirty="0">
                <a:solidFill>
                  <a:srgbClr val="FF33CC"/>
                </a:solidFill>
              </a:rPr>
              <a:t>, to find </a:t>
            </a:r>
            <a:r>
              <a:rPr lang="en-US" sz="2400" i="1" dirty="0">
                <a:solidFill>
                  <a:srgbClr val="FF33CC"/>
                </a:solidFill>
              </a:rPr>
              <a:t>Cut(n)</a:t>
            </a:r>
            <a:r>
              <a:rPr lang="en-US" sz="2400" dirty="0">
                <a:solidFill>
                  <a:srgbClr val="FF33CC"/>
                </a:solidFill>
              </a:rPr>
              <a:t>, we need sub-problem solutions for </a:t>
            </a:r>
            <a:r>
              <a:rPr lang="en-US" sz="2400" i="1" dirty="0">
                <a:solidFill>
                  <a:srgbClr val="FF33CC"/>
                </a:solidFill>
              </a:rPr>
              <a:t>Cut(n-1)</a:t>
            </a:r>
            <a:r>
              <a:rPr lang="en-US" sz="2400" dirty="0">
                <a:solidFill>
                  <a:srgbClr val="FF33CC"/>
                </a:solidFill>
              </a:rPr>
              <a:t> down to </a:t>
            </a:r>
            <a:r>
              <a:rPr lang="en-US" sz="2400" i="1" dirty="0">
                <a:solidFill>
                  <a:srgbClr val="FF33CC"/>
                </a:solidFill>
              </a:rPr>
              <a:t>Cut(0)</a:t>
            </a:r>
            <a:r>
              <a:rPr lang="en-US" sz="2400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63B83-B373-E841-921F-C3E9BB2F9811}"/>
              </a:ext>
            </a:extLst>
          </p:cNvPr>
          <p:cNvSpPr/>
          <p:nvPr/>
        </p:nvSpPr>
        <p:spPr>
          <a:xfrm>
            <a:off x="8882674" y="4359390"/>
            <a:ext cx="3100338" cy="1200329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What’s the problem with a top-down recursive approach?</a:t>
            </a:r>
          </a:p>
        </p:txBody>
      </p:sp>
    </p:spTree>
    <p:extLst>
      <p:ext uri="{BB962C8B-B14F-4D97-AF65-F5344CB8AC3E}">
        <p14:creationId xmlns:p14="http://schemas.microsoft.com/office/powerpoint/2010/main" val="23479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1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CDC-3940-C24A-A79D-FCA9D9F2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432C-BF63-4B44-9E2F-F2B6FC89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E750B-5E68-F343-9D59-3C8B32F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Trickier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pair of matrices, remember it’s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Calculate this cost for multiplying one pair of matrices</a:t>
                </a:r>
              </a:p>
              <a:p>
                <a:r>
                  <a:rPr lang="en-US" dirty="0"/>
                  <a:t>You need to multiply that result with the 3</a:t>
                </a:r>
                <a:r>
                  <a:rPr lang="en-US" baseline="30000" dirty="0"/>
                  <a:t>rd</a:t>
                </a:r>
                <a:r>
                  <a:rPr lang="en-US" dirty="0"/>
                  <a:t> matrix, too, so there’s a cost for that</a:t>
                </a:r>
              </a:p>
              <a:p>
                <a:r>
                  <a:rPr lang="en-US" dirty="0"/>
                  <a:t>Total cost is the sum of these two costs</a:t>
                </a:r>
              </a:p>
              <a:p>
                <a:r>
                  <a:rPr lang="en-US" dirty="0"/>
                  <a:t>So the answer is…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5)+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914359" y="2542395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1357" y="2814761"/>
            <a:ext cx="943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122" y="2348890"/>
            <a:ext cx="1057684" cy="1321459"/>
            <a:chOff x="71698" y="1586786"/>
            <a:chExt cx="1057684" cy="1321459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blipFill>
                <a:blip r:embed="rId7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188578" y="135287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What’s the smallest number of scalar multiplications required</a:t>
            </a:r>
            <a:br>
              <a:rPr lang="en-US" sz="2400" dirty="0"/>
            </a:br>
            <a:r>
              <a:rPr lang="en-US" sz="2400" dirty="0"/>
              <a:t>to calculate the matrix product ABC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AF484B-57B6-0742-B3EE-38FD2F483FEB}"/>
              </a:ext>
            </a:extLst>
          </p:cNvPr>
          <p:cNvSpPr/>
          <p:nvPr/>
        </p:nvSpPr>
        <p:spPr>
          <a:xfrm rot="5400000">
            <a:off x="6788102" y="2714156"/>
            <a:ext cx="1211955" cy="94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/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/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blipFill>
                <a:blip r:embed="rId1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/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/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32CE33-0CA7-BD4D-8DC4-901124F479BC}"/>
              </a:ext>
            </a:extLst>
          </p:cNvPr>
          <p:cNvSpPr txBox="1">
            <a:spLocks/>
          </p:cNvSpPr>
          <p:nvPr/>
        </p:nvSpPr>
        <p:spPr>
          <a:xfrm>
            <a:off x="7303868" y="5667017"/>
            <a:ext cx="4168442" cy="8187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Nope!  The answer is 64.</a:t>
            </a:r>
            <a:br>
              <a:rPr lang="en-US" sz="2400" dirty="0"/>
            </a:br>
            <a:r>
              <a:rPr lang="en-US" sz="2400" dirty="0"/>
              <a:t>Think about how this might be!</a:t>
            </a:r>
          </a:p>
        </p:txBody>
      </p:sp>
    </p:spTree>
    <p:extLst>
      <p:ext uri="{BB962C8B-B14F-4D97-AF65-F5344CB8AC3E}">
        <p14:creationId xmlns:p14="http://schemas.microsoft.com/office/powerpoint/2010/main" val="20569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B076C6-CEBD-0845-8204-962DC1CEA5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DAC17F-379B-7F40-A309-4A5550FBEAF2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70270-49D5-3645-B535-7CDB0FC35A25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231C5F-E9C1-9346-9DA9-61E7DBC99286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4A742D-7213-614E-90C0-624AF0DA0665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5804AF-1A37-7340-AD3C-22FA2D3EEAFE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385890-9011-F04F-8B40-264B1F3E2972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246EE-7D00-4C47-94D0-08688185F51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43963B-C616-1F48-B4FB-A85CD14A3171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E68CB-4811-8040-8060-AA4FDBC3B49B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6E9A-82E6-014D-B423-0433C527E88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7F17D-B34A-B747-82E3-FD3E71779991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9929F-ADC6-6942-958C-C0A411FC209B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0588D-F259-1343-B7EA-3D1C31944A22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1684B3-52F8-C94D-82C1-511E3069B10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8BEB3-2D5F-9943-896B-207FFD464104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8BA6C9-0DFD-3F41-AEEC-2B912727CD61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89C99-D259-4E48-B821-B9B53BF45F63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F5026F-7E89-3D44-9E53-B59C8BD505A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46F40B-3C56-5F42-B9AF-340A69D6D5FB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5D82D1-0603-7046-99B0-510EBD73C37E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90E9A-6774-FC42-B8A0-26BCB41D0F8E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B6D3E-1F69-694D-AE6B-392A0932506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07CDAB-3EAB-2749-9BE1-EE5CDBE1BB3E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319491-EF4E-504A-9F4A-CFB33D79C854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7CF9A-55FA-8145-AC98-15528B0F5353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EB8258-5E26-194A-B94C-7D76E541C2EB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994-9E8D-6A40-BF7F-6E48466404AB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E31AE8-E2E4-9E45-B8A5-535CA41EC993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5E715E-91B7-0B45-B506-EE744ECFDD34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F4D00C-9AFA-5747-8435-B8C1BC02F34C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99AC11-7D65-BC4B-8BDC-4C7AC61C6A05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8FDF7-74E5-6642-9F9E-24B42608FD8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B3B91-FB9D-764F-998C-107D9A41BAC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03C0C-7FF1-F740-BFE2-86157BC9B9C0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3FB51-55DF-314F-9813-DB93D6333666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667260-6D54-254D-8888-9C2CF74BADEF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8DE3B-0BBB-D048-9AE7-5AC67AE6FC9F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849E74-05D5-5445-902C-4AC15D6691C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EA95E-67B7-6448-AF69-C4FBFC95166D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5D2E9C-B5CE-134E-A949-163801FA5F61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EBD19E-B59B-2341-8C2B-2E0EEB978141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F0D51D-0C03-9649-9F49-0B6830AF5260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842C60-6992-0C45-8FE8-66A3DEDA056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D7357-2EA5-EF4E-A2EC-A41545B546C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411C2-EB03-FB4B-B628-B41C814D3F5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94E887-71CE-1243-B423-C99EC38DA8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F3AB4-DF18-2645-B7EA-AE6F72E4816D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32551D-5366-CB40-BEBF-572A0B44899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D1DAC-88B5-CE4F-B321-218FDB1209A5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16F5B-F06E-FB4C-A3B1-EC140EE03464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B9AF50-1AB1-0B47-B442-EB38C1A55E67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0565E-0AA3-6F47-9EA5-24D11C69D50E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D7F6AA-C979-1440-B30E-83ECC89D449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99283E-A0A7-DC4C-AA26-90A9002BC7FB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F4F257-ABBE-1248-9685-75D5F3EF3527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D13F43-89D1-8641-B55A-07B06A4DD7B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3ABF2C-F78D-D143-973E-BB62D0E888E5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C82796-A278-C842-ABA7-A730C2BEF4B0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4A7874-5971-2B4C-B4DD-A57351890A64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7DFB34-5EFA-0A41-BB67-90AD85374ED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0A07B7-D7BD-BD42-AED3-384ABC3BB7A9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57F22-EC32-CE40-B80E-221F028A70CC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E7001-5101-274B-AFF5-8ECDC298C279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A8829-5B85-C547-8796-A088D2E67912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C0D7C0-59A3-724C-9C9D-E93A737BC6D6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46115-AAA3-0D48-840B-51ADD6D3A47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6625C6-EFC3-B149-B73E-FB5EBCDC65B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8022F4-BA81-B841-8FC2-874BEE9893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FE2F01-A21D-A546-9577-2CC8175B68DC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DFE4D4-BADA-4F49-852C-54E647B11196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B76A3-22FE-4745-A7C0-80A40F3B1B60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CF26BC-579F-A842-9764-3A260055A598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93181D-2C3E-864D-8C12-9A4BC1E1920E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513F1B-2A80-9F42-99C0-4462ADAD3C2A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F08366-0848-4F4D-A1CE-34428477954B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DF61F-1009-D647-A32A-687449F194D3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88E8CC-0AE9-EA48-A329-67FB37BB689E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173F9F-A5DB-344B-B556-F698290BBCFF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1ED657-8896-FB49-A8D8-B5375426E65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1A1C2D-B7C6-BD49-BC7E-BF4C1F4CE20B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E48E43-1D84-B74D-9E66-66B5F995ECD7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307612-2164-8B43-A4D3-0A37997F1A15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F9443C-E203-1C40-898C-225D7977BA7D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A6A3B-A46E-FC47-A231-0389069F23AC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CB7293-2B39-D944-8045-9B9740730500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707127-7071-4D4B-84AA-DA3AABCC50A7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1AC11D-5937-A94E-B84B-A6E72733FC74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711DCC-4AC9-7E4E-8D42-9696E2852C34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DD8F8-2BFE-8A48-88FE-D42781DD6325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93B41-0C47-F34E-A153-4585938D37EA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AA6B6C-A5C8-D744-9472-D70933C9E28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E62-58F1-E344-AF4E-EDEDAFEF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E307-493E-3340-80CC-4549E01A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596534-D0E9-284B-B392-F76E86E91298}"/>
              </a:ext>
            </a:extLst>
          </p:cNvPr>
          <p:cNvGrpSpPr/>
          <p:nvPr/>
        </p:nvGrpSpPr>
        <p:grpSpPr>
          <a:xfrm>
            <a:off x="1315303" y="1594366"/>
            <a:ext cx="5008199" cy="852626"/>
            <a:chOff x="1315303" y="1594366"/>
            <a:chExt cx="5008199" cy="8526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AF9339-55B3-4D4D-A5FC-D9340EE5C19E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CE019E-A3CD-BA48-9491-E49431C228E4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12AACB-1D39-7B46-8B6F-A9B16E44F123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454C38-BBAA-DE48-8B52-98287FBF66F9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8B4E6E-EA84-EC49-9304-91B8794B7010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8A8B21-99B3-2445-AC38-BC0CB2760A29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3B2EB7-3583-0C43-BADA-9B8FF293F5A5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3C4E31-A5F8-834E-836A-0F074B676EA8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847253-01C4-1E48-8A97-44E022F444CE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DC317E-795F-F54E-90C1-BC828EC28D9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3190C6-D260-C34B-A3AA-6F9C6A4B0567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F58970-0065-A640-8C9F-D5309108049E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BE074F-8EBD-784A-AEF6-ADB068E5001B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CBC040-4735-D441-9F6D-B8F73EF5DB10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7B5585-A54B-FB49-B492-897B5996448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A2230A-633A-6A4F-B9D7-48C506FBE8E9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A14451-5666-CA4D-85F7-BF7FAAAA2B55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CF2E73-C792-1C45-ACF2-A70F5BC8DD1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07CC39-C999-E04D-98C7-A56627DFEB6D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145C0-3E62-9B45-B737-35922BFAC903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C48866-B3B8-1D4F-98EF-BEE9A31D9F52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9CCEC9-F1D8-DF4E-9B5B-ECF93A1BEC89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948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15, Dynamic Programming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do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pPr lvl="1"/>
            <a:r>
              <a:rPr lang="en-US" dirty="0"/>
              <a:t>Later Section 16.1, Activity Selection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4302"/>
              </p:ext>
            </p:extLst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Choices[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Choices[n]=2,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Choices[n-Choices[n]]= Choices[5-2]= Choices[3]=3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3 is on Dynamic Programming and the Greedy Approach</a:t>
            </a:r>
          </a:p>
          <a:p>
            <a:r>
              <a:rPr lang="en-US" dirty="0"/>
              <a:t>This term we’re doing something unusual: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We’ll introduce these </a:t>
            </a:r>
            <a:r>
              <a:rPr lang="en-US" b="1" i="1" dirty="0">
                <a:solidFill>
                  <a:srgbClr val="0070C0"/>
                </a:solidFill>
              </a:rPr>
              <a:t>together</a:t>
            </a:r>
            <a:r>
              <a:rPr lang="en-US" b="1" dirty="0">
                <a:solidFill>
                  <a:srgbClr val="0070C0"/>
                </a:solidFill>
              </a:rPr>
              <a:t>, not in sequence</a:t>
            </a:r>
          </a:p>
          <a:p>
            <a:pPr lvl="1"/>
            <a:r>
              <a:rPr lang="en-US" dirty="0"/>
              <a:t>They have a lot in common</a:t>
            </a:r>
          </a:p>
          <a:p>
            <a:pPr lvl="1"/>
            <a:r>
              <a:rPr lang="en-US" dirty="0"/>
              <a:t>Goal:  teach you enough about both early enough so you can work on HWs on both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6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Both DP and Greedy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40783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 #1: 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7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8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03339"/>
              </p:ext>
            </p:extLst>
          </p:nvPr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898773"/>
              </p:ext>
            </p:extLst>
          </p:nvPr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147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15450</TotalTime>
  <Words>3540</Words>
  <Application>Microsoft Macintosh PowerPoint</Application>
  <PresentationFormat>Widescreen</PresentationFormat>
  <Paragraphs>742</Paragraphs>
  <Slides>42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Cambria Math</vt:lpstr>
      <vt:lpstr>Helvetica Neue</vt:lpstr>
      <vt:lpstr>Helvetica Neue Thin</vt:lpstr>
      <vt:lpstr>Monotype Sorts</vt:lpstr>
      <vt:lpstr>Tahoma</vt:lpstr>
      <vt:lpstr>Times New Roman</vt:lpstr>
      <vt:lpstr>CS4102-SlimGray</vt:lpstr>
      <vt:lpstr>Equation</vt:lpstr>
      <vt:lpstr>CS4102 Algorithms Spring 2021 – Floryan and Horton</vt:lpstr>
      <vt:lpstr>Motivating Example</vt:lpstr>
      <vt:lpstr>Trickier Question</vt:lpstr>
      <vt:lpstr>CLRS Readings</vt:lpstr>
      <vt:lpstr>Dynamic Programming and Greedy Approach</vt:lpstr>
      <vt:lpstr>Optimization Problems</vt:lpstr>
      <vt:lpstr>Example #1: 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Proving a Greedy Algorithm Correct</vt:lpstr>
      <vt:lpstr>0/1 knapsack</vt:lpstr>
      <vt:lpstr>Dynamic Programming</vt:lpstr>
      <vt:lpstr>Dynamic programming</vt:lpstr>
      <vt:lpstr>Optimal Substructure Property</vt:lpstr>
      <vt:lpstr>Dynamic Programming</vt:lpstr>
      <vt:lpstr>Process for Dynamic Programming</vt:lpstr>
      <vt:lpstr>Problems Solved with Dyn. Prog.</vt:lpstr>
      <vt:lpstr>Log Cutting</vt:lpstr>
      <vt:lpstr>Dynamic Programming</vt:lpstr>
      <vt:lpstr>1. Identify Recursive Structure</vt:lpstr>
      <vt:lpstr>PowerPoint Presentation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PowerPoint Presentation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1268</cp:revision>
  <dcterms:created xsi:type="dcterms:W3CDTF">2017-08-21T20:54:06Z</dcterms:created>
  <dcterms:modified xsi:type="dcterms:W3CDTF">2021-03-21T04:01:59Z</dcterms:modified>
</cp:coreProperties>
</file>