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42" r:id="rId2"/>
    <p:sldId id="638" r:id="rId3"/>
    <p:sldId id="640" r:id="rId4"/>
    <p:sldId id="617" r:id="rId5"/>
    <p:sldId id="645" r:id="rId6"/>
    <p:sldId id="449" r:id="rId7"/>
    <p:sldId id="452" r:id="rId8"/>
    <p:sldId id="453" r:id="rId9"/>
    <p:sldId id="533" r:id="rId10"/>
    <p:sldId id="651" r:id="rId11"/>
    <p:sldId id="652" r:id="rId12"/>
    <p:sldId id="487" r:id="rId13"/>
    <p:sldId id="657" r:id="rId14"/>
    <p:sldId id="659" r:id="rId15"/>
    <p:sldId id="660" r:id="rId16"/>
    <p:sldId id="534" r:id="rId17"/>
    <p:sldId id="535" r:id="rId18"/>
    <p:sldId id="653" r:id="rId19"/>
    <p:sldId id="328" r:id="rId20"/>
    <p:sldId id="662" r:id="rId21"/>
    <p:sldId id="256" r:id="rId22"/>
    <p:sldId id="309" r:id="rId23"/>
    <p:sldId id="306" r:id="rId24"/>
    <p:sldId id="386" r:id="rId25"/>
    <p:sldId id="313" r:id="rId26"/>
    <p:sldId id="476" r:id="rId27"/>
    <p:sldId id="621" r:id="rId28"/>
    <p:sldId id="588" r:id="rId29"/>
    <p:sldId id="665" r:id="rId30"/>
    <p:sldId id="622" r:id="rId31"/>
    <p:sldId id="601" r:id="rId32"/>
    <p:sldId id="602" r:id="rId33"/>
    <p:sldId id="603" r:id="rId34"/>
    <p:sldId id="604" r:id="rId35"/>
    <p:sldId id="605" r:id="rId36"/>
    <p:sldId id="664" r:id="rId37"/>
    <p:sldId id="606" r:id="rId38"/>
    <p:sldId id="607" r:id="rId39"/>
    <p:sldId id="608" r:id="rId40"/>
    <p:sldId id="609" r:id="rId41"/>
    <p:sldId id="610" r:id="rId42"/>
    <p:sldId id="63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38"/>
            <p14:sldId id="640"/>
            <p14:sldId id="617"/>
            <p14:sldId id="645"/>
            <p14:sldId id="449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53"/>
            <p14:sldId id="328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65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02"/>
    <p:restoredTop sz="92925" autoAdjust="0"/>
  </p:normalViewPr>
  <p:slideViewPr>
    <p:cSldViewPr>
      <p:cViewPr varScale="1">
        <p:scale>
          <a:sx n="91" d="100"/>
          <a:sy n="91" d="100"/>
        </p:scale>
        <p:origin x="216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3: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01499"/>
              </p:ext>
            </p:extLst>
          </p:nvPr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0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16341"/>
              </p:ext>
            </p:extLst>
          </p:nvPr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30691"/>
              </p:ext>
            </p:extLst>
          </p:nvPr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profit-to-value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10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8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Proving a Greedy Algorithm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fractional knapsack, we can prove greedy choice of </a:t>
            </a: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dirty="0" err="1">
                <a:ea typeface="ＭＳ Ｐゴシック" charset="0"/>
              </a:rPr>
              <a:t>w</a:t>
            </a:r>
            <a:r>
              <a:rPr lang="en-US" baseline="-25000" dirty="0" err="1">
                <a:ea typeface="ＭＳ Ｐゴシック" charset="0"/>
              </a:rPr>
              <a:t>i</a:t>
            </a:r>
            <a:r>
              <a:rPr lang="en-US" dirty="0"/>
              <a:t> leads to optimal solution</a:t>
            </a:r>
          </a:p>
          <a:p>
            <a:r>
              <a:rPr lang="en-US" dirty="0"/>
              <a:t>In general, given a greedy algorithm, how do approach such a proof?</a:t>
            </a:r>
          </a:p>
          <a:p>
            <a:r>
              <a:rPr lang="en-US" dirty="0"/>
              <a:t>Recall we’ve done this for Dijkstra’s SP and Prim’s MST</a:t>
            </a:r>
          </a:p>
          <a:p>
            <a:r>
              <a:rPr lang="en-US" dirty="0"/>
              <a:t>We can compare the solution our algorithm finds with an optimal solution</a:t>
            </a:r>
          </a:p>
          <a:p>
            <a:pPr lvl="1"/>
            <a:r>
              <a:rPr lang="en-US" dirty="0"/>
              <a:t>Show they’re the same</a:t>
            </a:r>
          </a:p>
          <a:p>
            <a:pPr lvl="1"/>
            <a:r>
              <a:rPr lang="en-US" dirty="0"/>
              <a:t>Or, assume they’re not and show a contradiction</a:t>
            </a:r>
          </a:p>
          <a:p>
            <a:pPr lvl="1"/>
            <a:r>
              <a:rPr lang="en-US" dirty="0"/>
              <a:t>Remember </a:t>
            </a:r>
            <a:r>
              <a:rPr lang="en-US" i="1" dirty="0"/>
              <a:t>exchange argument </a:t>
            </a:r>
            <a:r>
              <a:rPr lang="en-US" dirty="0"/>
              <a:t>for Dijkstra’s or for Prim’s?</a:t>
            </a:r>
          </a:p>
        </p:txBody>
      </p:sp>
    </p:spTree>
    <p:extLst>
      <p:ext uri="{BB962C8B-B14F-4D97-AF65-F5344CB8AC3E}">
        <p14:creationId xmlns:p14="http://schemas.microsoft.com/office/powerpoint/2010/main" val="346682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941"/>
              </p:ext>
            </p:extLst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9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Good when sub-problems do not overlap, when they’re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DC-3940-C24A-A79D-FCA9D9F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432C-BF63-4B44-9E2F-F2B6FC89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750B-5E68-F343-9D59-3C8B32F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3 is on Dynamic Programming and the Greedy Approach</a:t>
            </a:r>
          </a:p>
          <a:p>
            <a:r>
              <a:rPr lang="en-US" dirty="0"/>
              <a:t>This term we’re doing something unusual: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We’ll introduce these </a:t>
            </a:r>
            <a:r>
              <a:rPr lang="en-US" b="1" i="1" dirty="0">
                <a:solidFill>
                  <a:srgbClr val="0070C0"/>
                </a:solidFill>
              </a:rPr>
              <a:t>together</a:t>
            </a:r>
            <a:r>
              <a:rPr lang="en-US" b="1" dirty="0">
                <a:solidFill>
                  <a:srgbClr val="0070C0"/>
                </a:solidFill>
              </a:rPr>
              <a:t>, not in sequence</a:t>
            </a:r>
          </a:p>
          <a:p>
            <a:pPr lvl="1"/>
            <a:r>
              <a:rPr lang="en-US" dirty="0"/>
              <a:t>They have a lot in common</a:t>
            </a:r>
          </a:p>
          <a:p>
            <a:pPr lvl="1"/>
            <a:r>
              <a:rPr lang="en-US" dirty="0"/>
              <a:t>Goal:  teach you enough about both early enough so you can work on HWs on both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6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#1: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03339"/>
              </p:ext>
            </p:extLst>
          </p:nvPr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98773"/>
              </p:ext>
            </p:extLst>
          </p:nvPr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147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15431</TotalTime>
  <Words>3540</Words>
  <Application>Microsoft Macintosh PowerPoint</Application>
  <PresentationFormat>Widescreen</PresentationFormat>
  <Paragraphs>742</Paragraphs>
  <Slides>42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Helvetica Neue</vt:lpstr>
      <vt:lpstr>Helvetica Neue Thin</vt:lpstr>
      <vt:lpstr>Monotype Sorts</vt:lpstr>
      <vt:lpstr>Tahoma</vt:lpstr>
      <vt:lpstr>Times New Roman</vt:lpstr>
      <vt:lpstr>CS4102-SlimGray</vt:lpstr>
      <vt:lpstr>Equation</vt:lpstr>
      <vt:lpstr>CS4102 Algorithms Spring 2021 – Floryan and Horton</vt:lpstr>
      <vt:lpstr>Motivating Example</vt:lpstr>
      <vt:lpstr>Trickier Question</vt:lpstr>
      <vt:lpstr>CLRS Readings</vt:lpstr>
      <vt:lpstr>Dynamic Programming and Greedy Approach</vt:lpstr>
      <vt:lpstr>Optimization Problems</vt:lpstr>
      <vt:lpstr>Example #1: 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Proving a Greedy Algorithm Correct</vt:lpstr>
      <vt:lpstr>0/1 knapsack</vt:lpstr>
      <vt:lpstr>Dynamic Programming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PowerPoint Presentation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1266</cp:revision>
  <dcterms:created xsi:type="dcterms:W3CDTF">2017-08-21T20:54:06Z</dcterms:created>
  <dcterms:modified xsi:type="dcterms:W3CDTF">2021-03-21T03:42:55Z</dcterms:modified>
</cp:coreProperties>
</file>