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3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0"/>
  </p:notesMasterIdLst>
  <p:handoutMasterIdLst>
    <p:handoutMasterId r:id="rId31"/>
  </p:handoutMasterIdLst>
  <p:sldIdLst>
    <p:sldId id="377" r:id="rId2"/>
    <p:sldId id="517" r:id="rId3"/>
    <p:sldId id="457" r:id="rId4"/>
    <p:sldId id="428" r:id="rId5"/>
    <p:sldId id="429" r:id="rId6"/>
    <p:sldId id="430" r:id="rId7"/>
    <p:sldId id="432" r:id="rId8"/>
    <p:sldId id="459" r:id="rId9"/>
    <p:sldId id="328" r:id="rId10"/>
    <p:sldId id="518" r:id="rId11"/>
    <p:sldId id="510" r:id="rId12"/>
    <p:sldId id="415" r:id="rId13"/>
    <p:sldId id="416" r:id="rId14"/>
    <p:sldId id="417" r:id="rId15"/>
    <p:sldId id="516" r:id="rId16"/>
    <p:sldId id="446" r:id="rId17"/>
    <p:sldId id="447" r:id="rId18"/>
    <p:sldId id="452" r:id="rId19"/>
    <p:sldId id="440" r:id="rId20"/>
    <p:sldId id="519" r:id="rId21"/>
    <p:sldId id="443" r:id="rId22"/>
    <p:sldId id="522" r:id="rId23"/>
    <p:sldId id="521" r:id="rId24"/>
    <p:sldId id="520" r:id="rId25"/>
    <p:sldId id="524" r:id="rId26"/>
    <p:sldId id="444" r:id="rId27"/>
    <p:sldId id="458" r:id="rId28"/>
    <p:sldId id="410" r:id="rId29"/>
  </p:sldIdLst>
  <p:sldSz cx="9144000" cy="6858000" type="screen4x3"/>
  <p:notesSz cx="7315200" cy="96012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1"/>
    <p:restoredTop sz="94598"/>
  </p:normalViewPr>
  <p:slideViewPr>
    <p:cSldViewPr>
      <p:cViewPr varScale="1">
        <p:scale>
          <a:sx n="161" d="100"/>
          <a:sy n="161" d="100"/>
        </p:scale>
        <p:origin x="10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21196"/>
          </a:xfrm>
          <a:noFill/>
          <a:ln/>
        </p:spPr>
        <p:txBody>
          <a:bodyPr/>
          <a:lstStyle/>
          <a:p>
            <a:pPr eaLnBrk="1" hangingPunct="1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79B5F-A22B-4049-B456-587BD3D575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 u is in the tree, v is not AND </a:t>
            </a:r>
          </a:p>
          <a:p>
            <a:pPr eaLnBrk="1" hangingPunct="1"/>
            <a:r>
              <a:rPr lang="en-US"/>
              <a:t>	where the edge weight is the smallest of all edges (where u is in the tree and v is not).</a:t>
            </a:r>
          </a:p>
        </p:txBody>
      </p:sp>
    </p:spTree>
    <p:extLst>
      <p:ext uri="{BB962C8B-B14F-4D97-AF65-F5344CB8AC3E}">
        <p14:creationId xmlns:p14="http://schemas.microsoft.com/office/powerpoint/2010/main" val="332155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B3A84-340F-4C09-91DC-CFCF1045DE19}" type="slidenum">
              <a:rPr lang="en-US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8" Type="http://schemas.openxmlformats.org/officeDocument/2006/relationships/tags" Target="../tags/tag88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9" Type="http://schemas.openxmlformats.org/officeDocument/2006/relationships/tags" Target="../tags/tag151.xml"/><Relationship Id="rId21" Type="http://schemas.openxmlformats.org/officeDocument/2006/relationships/tags" Target="../tags/tag133.xml"/><Relationship Id="rId34" Type="http://schemas.openxmlformats.org/officeDocument/2006/relationships/tags" Target="../tags/tag146.xml"/><Relationship Id="rId42" Type="http://schemas.openxmlformats.org/officeDocument/2006/relationships/tags" Target="../tags/tag154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9" Type="http://schemas.openxmlformats.org/officeDocument/2006/relationships/tags" Target="../tags/tag141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44.xml"/><Relationship Id="rId37" Type="http://schemas.openxmlformats.org/officeDocument/2006/relationships/tags" Target="../tags/tag149.xml"/><Relationship Id="rId40" Type="http://schemas.openxmlformats.org/officeDocument/2006/relationships/tags" Target="../tags/tag152.xml"/><Relationship Id="rId45" Type="http://schemas.openxmlformats.org/officeDocument/2006/relationships/tags" Target="../tags/tag157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tags" Target="../tags/tag148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tags" Target="../tags/tag143.xml"/><Relationship Id="rId44" Type="http://schemas.openxmlformats.org/officeDocument/2006/relationships/tags" Target="../tags/tag156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42.xml"/><Relationship Id="rId35" Type="http://schemas.openxmlformats.org/officeDocument/2006/relationships/tags" Target="../tags/tag147.xml"/><Relationship Id="rId43" Type="http://schemas.openxmlformats.org/officeDocument/2006/relationships/tags" Target="../tags/tag155.xml"/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tags" Target="../tags/tag145.xml"/><Relationship Id="rId38" Type="http://schemas.openxmlformats.org/officeDocument/2006/relationships/tags" Target="../tags/tag150.xml"/><Relationship Id="rId46" Type="http://schemas.openxmlformats.org/officeDocument/2006/relationships/slideLayout" Target="../slideLayouts/slideLayout7.xml"/><Relationship Id="rId20" Type="http://schemas.openxmlformats.org/officeDocument/2006/relationships/tags" Target="../tags/tag132.xml"/><Relationship Id="rId41" Type="http://schemas.openxmlformats.org/officeDocument/2006/relationships/tags" Target="../tags/tag1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4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tags" Target="../tags/tag46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tags" Target="../tags/tag48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8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 – Dijkstra’s, Prim’s, Indirect Heaps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Priority Queue implementation?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extract min from PQ: O(log(V))</a:t>
            </a:r>
          </a:p>
          <a:p>
            <a:pPr lvl="1"/>
            <a:r>
              <a:rPr lang="en-US" dirty="0"/>
              <a:t>But called V times total, so O(V*log(V))</a:t>
            </a:r>
          </a:p>
          <a:p>
            <a:pPr lvl="1"/>
            <a:endParaRPr lang="en-US" dirty="0"/>
          </a:p>
          <a:p>
            <a:r>
              <a:rPr lang="en-US" dirty="0"/>
              <a:t>Inner loop:</a:t>
            </a:r>
          </a:p>
          <a:p>
            <a:pPr lvl="1"/>
            <a:r>
              <a:rPr lang="en-US" dirty="0"/>
              <a:t>runs E times like before but….</a:t>
            </a:r>
          </a:p>
          <a:p>
            <a:pPr lvl="1"/>
            <a:r>
              <a:rPr lang="en-US" dirty="0"/>
              <a:t>Each edge could force a </a:t>
            </a:r>
            <a:r>
              <a:rPr lang="en-US" dirty="0" err="1"/>
              <a:t>PQ.decreaseKey</a:t>
            </a:r>
            <a:r>
              <a:rPr lang="en-US" dirty="0"/>
              <a:t>() call, runtime??</a:t>
            </a:r>
          </a:p>
          <a:p>
            <a:pPr lvl="1"/>
            <a:r>
              <a:rPr lang="en-US" dirty="0"/>
              <a:t>Naïve </a:t>
            </a:r>
            <a:r>
              <a:rPr lang="en-US" dirty="0" err="1"/>
              <a:t>decreaseKey</a:t>
            </a:r>
            <a:r>
              <a:rPr lang="en-US" dirty="0"/>
              <a:t>() is linear time: O(V), total of O(E*V)</a:t>
            </a:r>
          </a:p>
          <a:p>
            <a:pPr lvl="1"/>
            <a:endParaRPr lang="en-US" dirty="0"/>
          </a:p>
          <a:p>
            <a:r>
              <a:rPr lang="en-US" dirty="0"/>
              <a:t>So, total is O(V*log(V) + E*V). Is this better??</a:t>
            </a:r>
          </a:p>
        </p:txBody>
      </p:sp>
    </p:spTree>
    <p:extLst>
      <p:ext uri="{BB962C8B-B14F-4D97-AF65-F5344CB8AC3E}">
        <p14:creationId xmlns:p14="http://schemas.microsoft.com/office/powerpoint/2010/main" val="288143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Idea</a:t>
            </a:r>
            <a:r>
              <a:rPr lang="en-US"/>
              <a:t>: Grow a tree by adding an edge from the “known” vertices to the “unknown” vertices.  Pick the edge with the smallest weight.</a:t>
            </a:r>
          </a:p>
        </p:txBody>
      </p:sp>
      <p:sp>
        <p:nvSpPr>
          <p:cNvPr id="6554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3429000"/>
            <a:ext cx="5805488" cy="2400300"/>
          </a:xfrm>
          <a:custGeom>
            <a:avLst/>
            <a:gdLst>
              <a:gd name="T0" fmla="*/ 2147483647 w 2743"/>
              <a:gd name="T1" fmla="*/ 2147483647 h 1099"/>
              <a:gd name="T2" fmla="*/ 2147483647 w 2743"/>
              <a:gd name="T3" fmla="*/ 2147483647 h 1099"/>
              <a:gd name="T4" fmla="*/ 2147483647 w 2743"/>
              <a:gd name="T5" fmla="*/ 2147483647 h 1099"/>
              <a:gd name="T6" fmla="*/ 2147483647 w 2743"/>
              <a:gd name="T7" fmla="*/ 2147483647 h 1099"/>
              <a:gd name="T8" fmla="*/ 2147483647 w 2743"/>
              <a:gd name="T9" fmla="*/ 2147483647 h 1099"/>
              <a:gd name="T10" fmla="*/ 2147483647 w 2743"/>
              <a:gd name="T11" fmla="*/ 2147483647 h 1099"/>
              <a:gd name="T12" fmla="*/ 2147483647 w 2743"/>
              <a:gd name="T13" fmla="*/ 2147483647 h 1099"/>
              <a:gd name="T14" fmla="*/ 2147483647 w 2743"/>
              <a:gd name="T15" fmla="*/ 2147483647 h 1099"/>
              <a:gd name="T16" fmla="*/ 2147483647 w 2743"/>
              <a:gd name="T17" fmla="*/ 2147483647 h 1099"/>
              <a:gd name="T18" fmla="*/ 2147483647 w 2743"/>
              <a:gd name="T19" fmla="*/ 2147483647 h 1099"/>
              <a:gd name="T20" fmla="*/ 2147483647 w 2743"/>
              <a:gd name="T21" fmla="*/ 2147483647 h 1099"/>
              <a:gd name="T22" fmla="*/ 2147483647 w 2743"/>
              <a:gd name="T23" fmla="*/ 2147483647 h 1099"/>
              <a:gd name="T24" fmla="*/ 2147483647 w 2743"/>
              <a:gd name="T25" fmla="*/ 2147483647 h 1099"/>
              <a:gd name="T26" fmla="*/ 2147483647 w 2743"/>
              <a:gd name="T27" fmla="*/ 2147483647 h 1099"/>
              <a:gd name="T28" fmla="*/ 2147483647 w 2743"/>
              <a:gd name="T29" fmla="*/ 2147483647 h 1099"/>
              <a:gd name="T30" fmla="*/ 2147483647 w 2743"/>
              <a:gd name="T31" fmla="*/ 2147483647 h 1099"/>
              <a:gd name="T32" fmla="*/ 2147483647 w 2743"/>
              <a:gd name="T33" fmla="*/ 2147483647 h 1099"/>
              <a:gd name="T34" fmla="*/ 2147483647 w 2743"/>
              <a:gd name="T35" fmla="*/ 2147483647 h 1099"/>
              <a:gd name="T36" fmla="*/ 2147483647 w 2743"/>
              <a:gd name="T37" fmla="*/ 2147483647 h 1099"/>
              <a:gd name="T38" fmla="*/ 2147483647 w 2743"/>
              <a:gd name="T39" fmla="*/ 2147483647 h 1099"/>
              <a:gd name="T40" fmla="*/ 2147483647 w 2743"/>
              <a:gd name="T41" fmla="*/ 2147483647 h 1099"/>
              <a:gd name="T42" fmla="*/ 2147483647 w 2743"/>
              <a:gd name="T43" fmla="*/ 2147483647 h 1099"/>
              <a:gd name="T44" fmla="*/ 2147483647 w 2743"/>
              <a:gd name="T45" fmla="*/ 2147483647 h 1099"/>
              <a:gd name="T46" fmla="*/ 2147483647 w 2743"/>
              <a:gd name="T47" fmla="*/ 2147483647 h 1099"/>
              <a:gd name="T48" fmla="*/ 2147483647 w 2743"/>
              <a:gd name="T49" fmla="*/ 2147483647 h 1099"/>
              <a:gd name="T50" fmla="*/ 2147483647 w 2743"/>
              <a:gd name="T51" fmla="*/ 2147483647 h 1099"/>
              <a:gd name="T52" fmla="*/ 2147483647 w 2743"/>
              <a:gd name="T53" fmla="*/ 2147483647 h 1099"/>
              <a:gd name="T54" fmla="*/ 2147483647 w 2743"/>
              <a:gd name="T55" fmla="*/ 2147483647 h 1099"/>
              <a:gd name="T56" fmla="*/ 2147483647 w 2743"/>
              <a:gd name="T57" fmla="*/ 2147483647 h 1099"/>
              <a:gd name="T58" fmla="*/ 2147483647 w 2743"/>
              <a:gd name="T59" fmla="*/ 2147483647 h 1099"/>
              <a:gd name="T60" fmla="*/ 2147483647 w 2743"/>
              <a:gd name="T61" fmla="*/ 0 h 1099"/>
              <a:gd name="T62" fmla="*/ 2147483647 w 2743"/>
              <a:gd name="T63" fmla="*/ 2147483647 h 1099"/>
              <a:gd name="T64" fmla="*/ 2147483647 w 2743"/>
              <a:gd name="T65" fmla="*/ 2147483647 h 10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43"/>
              <a:gd name="T100" fmla="*/ 0 h 1099"/>
              <a:gd name="T101" fmla="*/ 2743 w 2743"/>
              <a:gd name="T102" fmla="*/ 1099 h 10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43" h="1099">
                <a:moveTo>
                  <a:pt x="1364" y="118"/>
                </a:moveTo>
                <a:cubicBezTo>
                  <a:pt x="1298" y="181"/>
                  <a:pt x="1176" y="207"/>
                  <a:pt x="1086" y="224"/>
                </a:cubicBezTo>
                <a:cubicBezTo>
                  <a:pt x="890" y="217"/>
                  <a:pt x="705" y="193"/>
                  <a:pt x="510" y="182"/>
                </a:cubicBezTo>
                <a:cubicBezTo>
                  <a:pt x="432" y="185"/>
                  <a:pt x="354" y="187"/>
                  <a:pt x="276" y="192"/>
                </a:cubicBezTo>
                <a:cubicBezTo>
                  <a:pt x="254" y="194"/>
                  <a:pt x="233" y="198"/>
                  <a:pt x="212" y="203"/>
                </a:cubicBezTo>
                <a:cubicBezTo>
                  <a:pt x="190" y="208"/>
                  <a:pt x="148" y="224"/>
                  <a:pt x="148" y="224"/>
                </a:cubicBezTo>
                <a:cubicBezTo>
                  <a:pt x="102" y="270"/>
                  <a:pt x="85" y="330"/>
                  <a:pt x="41" y="374"/>
                </a:cubicBezTo>
                <a:cubicBezTo>
                  <a:pt x="15" y="452"/>
                  <a:pt x="26" y="416"/>
                  <a:pt x="9" y="480"/>
                </a:cubicBezTo>
                <a:cubicBezTo>
                  <a:pt x="14" y="530"/>
                  <a:pt x="0" y="590"/>
                  <a:pt x="30" y="630"/>
                </a:cubicBezTo>
                <a:cubicBezTo>
                  <a:pt x="168" y="814"/>
                  <a:pt x="507" y="772"/>
                  <a:pt x="692" y="779"/>
                </a:cubicBezTo>
                <a:cubicBezTo>
                  <a:pt x="774" y="800"/>
                  <a:pt x="835" y="861"/>
                  <a:pt x="905" y="907"/>
                </a:cubicBezTo>
                <a:cubicBezTo>
                  <a:pt x="936" y="954"/>
                  <a:pt x="994" y="978"/>
                  <a:pt x="1044" y="1003"/>
                </a:cubicBezTo>
                <a:cubicBezTo>
                  <a:pt x="1143" y="1052"/>
                  <a:pt x="1200" y="1048"/>
                  <a:pt x="1310" y="1067"/>
                </a:cubicBezTo>
                <a:cubicBezTo>
                  <a:pt x="1385" y="1080"/>
                  <a:pt x="1458" y="1090"/>
                  <a:pt x="1534" y="1099"/>
                </a:cubicBezTo>
                <a:cubicBezTo>
                  <a:pt x="1587" y="1095"/>
                  <a:pt x="1641" y="1094"/>
                  <a:pt x="1694" y="1088"/>
                </a:cubicBezTo>
                <a:cubicBezTo>
                  <a:pt x="1722" y="1085"/>
                  <a:pt x="1744" y="1066"/>
                  <a:pt x="1769" y="1056"/>
                </a:cubicBezTo>
                <a:cubicBezTo>
                  <a:pt x="1860" y="1019"/>
                  <a:pt x="1947" y="978"/>
                  <a:pt x="2036" y="939"/>
                </a:cubicBezTo>
                <a:cubicBezTo>
                  <a:pt x="2103" y="910"/>
                  <a:pt x="2117" y="918"/>
                  <a:pt x="2196" y="907"/>
                </a:cubicBezTo>
                <a:cubicBezTo>
                  <a:pt x="2239" y="901"/>
                  <a:pt x="2324" y="886"/>
                  <a:pt x="2324" y="886"/>
                </a:cubicBezTo>
                <a:cubicBezTo>
                  <a:pt x="2359" y="862"/>
                  <a:pt x="2393" y="862"/>
                  <a:pt x="2430" y="843"/>
                </a:cubicBezTo>
                <a:cubicBezTo>
                  <a:pt x="2487" y="815"/>
                  <a:pt x="2539" y="777"/>
                  <a:pt x="2601" y="758"/>
                </a:cubicBezTo>
                <a:cubicBezTo>
                  <a:pt x="2639" y="718"/>
                  <a:pt x="2694" y="693"/>
                  <a:pt x="2718" y="640"/>
                </a:cubicBezTo>
                <a:cubicBezTo>
                  <a:pt x="2727" y="619"/>
                  <a:pt x="2740" y="576"/>
                  <a:pt x="2740" y="576"/>
                </a:cubicBezTo>
                <a:cubicBezTo>
                  <a:pt x="2727" y="416"/>
                  <a:pt x="2743" y="482"/>
                  <a:pt x="2708" y="374"/>
                </a:cubicBezTo>
                <a:cubicBezTo>
                  <a:pt x="2683" y="299"/>
                  <a:pt x="2588" y="244"/>
                  <a:pt x="2537" y="192"/>
                </a:cubicBezTo>
                <a:cubicBezTo>
                  <a:pt x="2521" y="176"/>
                  <a:pt x="2494" y="178"/>
                  <a:pt x="2473" y="171"/>
                </a:cubicBezTo>
                <a:cubicBezTo>
                  <a:pt x="2434" y="158"/>
                  <a:pt x="2451" y="141"/>
                  <a:pt x="2409" y="139"/>
                </a:cubicBezTo>
                <a:cubicBezTo>
                  <a:pt x="2288" y="132"/>
                  <a:pt x="2167" y="132"/>
                  <a:pt x="2046" y="128"/>
                </a:cubicBezTo>
                <a:cubicBezTo>
                  <a:pt x="1941" y="116"/>
                  <a:pt x="1848" y="87"/>
                  <a:pt x="1748" y="54"/>
                </a:cubicBezTo>
                <a:cubicBezTo>
                  <a:pt x="1646" y="21"/>
                  <a:pt x="1791" y="70"/>
                  <a:pt x="1684" y="22"/>
                </a:cubicBezTo>
                <a:cubicBezTo>
                  <a:pt x="1663" y="13"/>
                  <a:pt x="1620" y="0"/>
                  <a:pt x="1620" y="0"/>
                </a:cubicBezTo>
                <a:cubicBezTo>
                  <a:pt x="1568" y="11"/>
                  <a:pt x="1520" y="26"/>
                  <a:pt x="1470" y="43"/>
                </a:cubicBezTo>
                <a:cubicBezTo>
                  <a:pt x="1441" y="53"/>
                  <a:pt x="1399" y="100"/>
                  <a:pt x="1364" y="11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32000" y="3429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554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42862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60800" y="49149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64000" y="41719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68800" y="45720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48006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5200" y="42291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548" name="AutoShape 12"/>
          <p:cNvCxnSpPr>
            <a:cxnSpLocks noChangeShapeType="1"/>
            <a:stCxn id="65542" idx="6"/>
            <a:endCxn id="65544" idx="3"/>
          </p:cNvCxnSpPr>
          <p:nvPr>
            <p:custDataLst>
              <p:tags r:id="rId11"/>
            </p:custDataLst>
          </p:nvPr>
        </p:nvCxnSpPr>
        <p:spPr bwMode="auto">
          <a:xfrm flipV="1">
            <a:off x="3556000" y="4268788"/>
            <a:ext cx="538163" cy="746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9" name="AutoShape 13"/>
          <p:cNvCxnSpPr>
            <a:cxnSpLocks noChangeShapeType="1"/>
            <a:stCxn id="65544" idx="5"/>
            <a:endCxn id="65547" idx="2"/>
          </p:cNvCxnSpPr>
          <p:nvPr>
            <p:custDataLst>
              <p:tags r:id="rId12"/>
            </p:custDataLst>
          </p:nvPr>
        </p:nvCxnSpPr>
        <p:spPr bwMode="auto">
          <a:xfrm>
            <a:off x="4237038" y="4268788"/>
            <a:ext cx="538162" cy="174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0" name="AutoShape 14"/>
          <p:cNvCxnSpPr>
            <a:cxnSpLocks noChangeShapeType="1"/>
            <a:stCxn id="65545" idx="7"/>
            <a:endCxn id="65547" idx="5"/>
          </p:cNvCxnSpPr>
          <p:nvPr>
            <p:custDataLst>
              <p:tags r:id="rId13"/>
            </p:custDataLst>
          </p:nvPr>
        </p:nvCxnSpPr>
        <p:spPr bwMode="auto">
          <a:xfrm flipV="1">
            <a:off x="4541838" y="4325938"/>
            <a:ext cx="406400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1" name="AutoShape 15"/>
          <p:cNvCxnSpPr>
            <a:cxnSpLocks noChangeShapeType="1"/>
            <a:stCxn id="65546" idx="0"/>
            <a:endCxn id="65545" idx="5"/>
          </p:cNvCxnSpPr>
          <p:nvPr>
            <p:custDataLst>
              <p:tags r:id="rId14"/>
            </p:custDataLst>
          </p:nvPr>
        </p:nvCxnSpPr>
        <p:spPr bwMode="auto">
          <a:xfrm flipH="1" flipV="1">
            <a:off x="4541838" y="4668838"/>
            <a:ext cx="436562" cy="1317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2" name="AutoShape 16"/>
          <p:cNvCxnSpPr>
            <a:cxnSpLocks noChangeShapeType="1"/>
            <a:stCxn id="65547" idx="6"/>
            <a:endCxn id="65554" idx="2"/>
          </p:cNvCxnSpPr>
          <p:nvPr>
            <p:custDataLst>
              <p:tags r:id="rId15"/>
            </p:custDataLst>
          </p:nvPr>
        </p:nvCxnSpPr>
        <p:spPr bwMode="auto">
          <a:xfrm>
            <a:off x="4978400" y="4286250"/>
            <a:ext cx="914400" cy="57150"/>
          </a:xfrm>
          <a:prstGeom prst="straightConnector1">
            <a:avLst/>
          </a:prstGeom>
          <a:noFill/>
          <a:ln w="31750">
            <a:solidFill>
              <a:srgbClr val="339933"/>
            </a:solidFill>
            <a:round/>
            <a:headEnd/>
            <a:tailEnd/>
          </a:ln>
        </p:spPr>
      </p:cxnSp>
      <p:cxnSp>
        <p:nvCxnSpPr>
          <p:cNvPr id="65553" name="AutoShape 17"/>
          <p:cNvCxnSpPr>
            <a:cxnSpLocks noChangeShapeType="1"/>
            <a:stCxn id="65543" idx="7"/>
            <a:endCxn id="65545" idx="3"/>
          </p:cNvCxnSpPr>
          <p:nvPr>
            <p:custDataLst>
              <p:tags r:id="rId16"/>
            </p:custDataLst>
          </p:nvPr>
        </p:nvCxnSpPr>
        <p:spPr bwMode="auto">
          <a:xfrm flipV="1">
            <a:off x="4033838" y="4668838"/>
            <a:ext cx="365125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4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92800" y="42862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Freeform 19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035300" y="4048125"/>
            <a:ext cx="2432050" cy="1108075"/>
          </a:xfrm>
          <a:custGeom>
            <a:avLst/>
            <a:gdLst>
              <a:gd name="T0" fmla="*/ 2147483647 w 1149"/>
              <a:gd name="T1" fmla="*/ 2147483647 h 931"/>
              <a:gd name="T2" fmla="*/ 2147483647 w 1149"/>
              <a:gd name="T3" fmla="*/ 2147483647 h 931"/>
              <a:gd name="T4" fmla="*/ 2147483647 w 1149"/>
              <a:gd name="T5" fmla="*/ 2147483647 h 931"/>
              <a:gd name="T6" fmla="*/ 2147483647 w 1149"/>
              <a:gd name="T7" fmla="*/ 2147483647 h 931"/>
              <a:gd name="T8" fmla="*/ 2147483647 w 1149"/>
              <a:gd name="T9" fmla="*/ 2147483647 h 931"/>
              <a:gd name="T10" fmla="*/ 2147483647 w 1149"/>
              <a:gd name="T11" fmla="*/ 2147483647 h 931"/>
              <a:gd name="T12" fmla="*/ 2147483647 w 1149"/>
              <a:gd name="T13" fmla="*/ 2147483647 h 931"/>
              <a:gd name="T14" fmla="*/ 2147483647 w 1149"/>
              <a:gd name="T15" fmla="*/ 2147483647 h 931"/>
              <a:gd name="T16" fmla="*/ 2147483647 w 1149"/>
              <a:gd name="T17" fmla="*/ 2147483647 h 931"/>
              <a:gd name="T18" fmla="*/ 2147483647 w 1149"/>
              <a:gd name="T19" fmla="*/ 2147483647 h 931"/>
              <a:gd name="T20" fmla="*/ 2147483647 w 1149"/>
              <a:gd name="T21" fmla="*/ 2147483647 h 931"/>
              <a:gd name="T22" fmla="*/ 2147483647 w 1149"/>
              <a:gd name="T23" fmla="*/ 2147483647 h 931"/>
              <a:gd name="T24" fmla="*/ 2147483647 w 1149"/>
              <a:gd name="T25" fmla="*/ 2147483647 h 931"/>
              <a:gd name="T26" fmla="*/ 2147483647 w 1149"/>
              <a:gd name="T27" fmla="*/ 2147483647 h 931"/>
              <a:gd name="T28" fmla="*/ 2147483647 w 1149"/>
              <a:gd name="T29" fmla="*/ 2147483647 h 931"/>
              <a:gd name="T30" fmla="*/ 2147483647 w 1149"/>
              <a:gd name="T31" fmla="*/ 2147483647 h 931"/>
              <a:gd name="T32" fmla="*/ 2147483647 w 1149"/>
              <a:gd name="T33" fmla="*/ 2147483647 h 931"/>
              <a:gd name="T34" fmla="*/ 2147483647 w 1149"/>
              <a:gd name="T35" fmla="*/ 2147483647 h 931"/>
              <a:gd name="T36" fmla="*/ 2147483647 w 1149"/>
              <a:gd name="T37" fmla="*/ 2147483647 h 931"/>
              <a:gd name="T38" fmla="*/ 2147483647 w 1149"/>
              <a:gd name="T39" fmla="*/ 2147483647 h 931"/>
              <a:gd name="T40" fmla="*/ 2147483647 w 1149"/>
              <a:gd name="T41" fmla="*/ 2147483647 h 931"/>
              <a:gd name="T42" fmla="*/ 2147483647 w 1149"/>
              <a:gd name="T43" fmla="*/ 2147483647 h 931"/>
              <a:gd name="T44" fmla="*/ 2147483647 w 1149"/>
              <a:gd name="T45" fmla="*/ 2147483647 h 931"/>
              <a:gd name="T46" fmla="*/ 2147483647 w 1149"/>
              <a:gd name="T47" fmla="*/ 2147483647 h 931"/>
              <a:gd name="T48" fmla="*/ 2147483647 w 1149"/>
              <a:gd name="T49" fmla="*/ 2147483647 h 931"/>
              <a:gd name="T50" fmla="*/ 2147483647 w 1149"/>
              <a:gd name="T51" fmla="*/ 2147483647 h 931"/>
              <a:gd name="T52" fmla="*/ 2147483647 w 1149"/>
              <a:gd name="T53" fmla="*/ 2147483647 h 931"/>
              <a:gd name="T54" fmla="*/ 2147483647 w 1149"/>
              <a:gd name="T55" fmla="*/ 2147483647 h 931"/>
              <a:gd name="T56" fmla="*/ 2147483647 w 1149"/>
              <a:gd name="T57" fmla="*/ 2147483647 h 931"/>
              <a:gd name="T58" fmla="*/ 2147483647 w 1149"/>
              <a:gd name="T59" fmla="*/ 2147483647 h 931"/>
              <a:gd name="T60" fmla="*/ 2147483647 w 1149"/>
              <a:gd name="T61" fmla="*/ 2147483647 h 931"/>
              <a:gd name="T62" fmla="*/ 2147483647 w 1149"/>
              <a:gd name="T63" fmla="*/ 2147483647 h 931"/>
              <a:gd name="T64" fmla="*/ 2147483647 w 1149"/>
              <a:gd name="T65" fmla="*/ 2147483647 h 931"/>
              <a:gd name="T66" fmla="*/ 2147483647 w 1149"/>
              <a:gd name="T67" fmla="*/ 2147483647 h 931"/>
              <a:gd name="T68" fmla="*/ 2147483647 w 1149"/>
              <a:gd name="T69" fmla="*/ 2147483647 h 931"/>
              <a:gd name="T70" fmla="*/ 2147483647 w 1149"/>
              <a:gd name="T71" fmla="*/ 2147483647 h 9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49"/>
              <a:gd name="T109" fmla="*/ 0 h 931"/>
              <a:gd name="T110" fmla="*/ 1149 w 1149"/>
              <a:gd name="T111" fmla="*/ 931 h 931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49" h="931">
                <a:moveTo>
                  <a:pt x="433" y="67"/>
                </a:moveTo>
                <a:cubicBezTo>
                  <a:pt x="454" y="0"/>
                  <a:pt x="457" y="26"/>
                  <a:pt x="326" y="45"/>
                </a:cubicBezTo>
                <a:cubicBezTo>
                  <a:pt x="275" y="52"/>
                  <a:pt x="186" y="62"/>
                  <a:pt x="134" y="88"/>
                </a:cubicBezTo>
                <a:cubicBezTo>
                  <a:pt x="93" y="109"/>
                  <a:pt x="66" y="148"/>
                  <a:pt x="27" y="173"/>
                </a:cubicBezTo>
                <a:cubicBezTo>
                  <a:pt x="2" y="250"/>
                  <a:pt x="0" y="222"/>
                  <a:pt x="17" y="301"/>
                </a:cubicBezTo>
                <a:cubicBezTo>
                  <a:pt x="19" y="312"/>
                  <a:pt x="18" y="326"/>
                  <a:pt x="27" y="333"/>
                </a:cubicBezTo>
                <a:cubicBezTo>
                  <a:pt x="45" y="346"/>
                  <a:pt x="70" y="348"/>
                  <a:pt x="91" y="355"/>
                </a:cubicBezTo>
                <a:cubicBezTo>
                  <a:pt x="102" y="359"/>
                  <a:pt x="123" y="365"/>
                  <a:pt x="123" y="365"/>
                </a:cubicBezTo>
                <a:cubicBezTo>
                  <a:pt x="346" y="357"/>
                  <a:pt x="337" y="369"/>
                  <a:pt x="475" y="333"/>
                </a:cubicBezTo>
                <a:cubicBezTo>
                  <a:pt x="525" y="337"/>
                  <a:pt x="578" y="326"/>
                  <a:pt x="625" y="344"/>
                </a:cubicBezTo>
                <a:cubicBezTo>
                  <a:pt x="639" y="349"/>
                  <a:pt x="618" y="373"/>
                  <a:pt x="614" y="387"/>
                </a:cubicBezTo>
                <a:cubicBezTo>
                  <a:pt x="602" y="429"/>
                  <a:pt x="611" y="416"/>
                  <a:pt x="571" y="429"/>
                </a:cubicBezTo>
                <a:cubicBezTo>
                  <a:pt x="508" y="495"/>
                  <a:pt x="398" y="522"/>
                  <a:pt x="347" y="600"/>
                </a:cubicBezTo>
                <a:cubicBezTo>
                  <a:pt x="328" y="629"/>
                  <a:pt x="308" y="664"/>
                  <a:pt x="294" y="696"/>
                </a:cubicBezTo>
                <a:cubicBezTo>
                  <a:pt x="285" y="717"/>
                  <a:pt x="273" y="760"/>
                  <a:pt x="273" y="760"/>
                </a:cubicBezTo>
                <a:cubicBezTo>
                  <a:pt x="282" y="881"/>
                  <a:pt x="251" y="906"/>
                  <a:pt x="347" y="931"/>
                </a:cubicBezTo>
                <a:cubicBezTo>
                  <a:pt x="444" y="906"/>
                  <a:pt x="405" y="918"/>
                  <a:pt x="465" y="899"/>
                </a:cubicBezTo>
                <a:cubicBezTo>
                  <a:pt x="504" y="858"/>
                  <a:pt x="489" y="849"/>
                  <a:pt x="550" y="835"/>
                </a:cubicBezTo>
                <a:cubicBezTo>
                  <a:pt x="583" y="802"/>
                  <a:pt x="608" y="764"/>
                  <a:pt x="646" y="739"/>
                </a:cubicBezTo>
                <a:cubicBezTo>
                  <a:pt x="650" y="728"/>
                  <a:pt x="649" y="715"/>
                  <a:pt x="657" y="707"/>
                </a:cubicBezTo>
                <a:cubicBezTo>
                  <a:pt x="687" y="677"/>
                  <a:pt x="729" y="712"/>
                  <a:pt x="753" y="728"/>
                </a:cubicBezTo>
                <a:cubicBezTo>
                  <a:pt x="818" y="827"/>
                  <a:pt x="905" y="844"/>
                  <a:pt x="1009" y="877"/>
                </a:cubicBezTo>
                <a:cubicBezTo>
                  <a:pt x="1123" y="840"/>
                  <a:pt x="1047" y="884"/>
                  <a:pt x="1083" y="824"/>
                </a:cubicBezTo>
                <a:cubicBezTo>
                  <a:pt x="1088" y="815"/>
                  <a:pt x="1098" y="810"/>
                  <a:pt x="1105" y="803"/>
                </a:cubicBezTo>
                <a:cubicBezTo>
                  <a:pt x="1122" y="728"/>
                  <a:pt x="1134" y="643"/>
                  <a:pt x="1083" y="579"/>
                </a:cubicBezTo>
                <a:cubicBezTo>
                  <a:pt x="1051" y="539"/>
                  <a:pt x="1014" y="531"/>
                  <a:pt x="966" y="515"/>
                </a:cubicBezTo>
                <a:cubicBezTo>
                  <a:pt x="955" y="511"/>
                  <a:pt x="934" y="504"/>
                  <a:pt x="934" y="504"/>
                </a:cubicBezTo>
                <a:cubicBezTo>
                  <a:pt x="899" y="451"/>
                  <a:pt x="915" y="409"/>
                  <a:pt x="966" y="376"/>
                </a:cubicBezTo>
                <a:cubicBezTo>
                  <a:pt x="990" y="340"/>
                  <a:pt x="1000" y="326"/>
                  <a:pt x="1041" y="312"/>
                </a:cubicBezTo>
                <a:cubicBezTo>
                  <a:pt x="1063" y="279"/>
                  <a:pt x="1088" y="265"/>
                  <a:pt x="1115" y="237"/>
                </a:cubicBezTo>
                <a:cubicBezTo>
                  <a:pt x="1132" y="187"/>
                  <a:pt x="1149" y="177"/>
                  <a:pt x="1126" y="131"/>
                </a:cubicBezTo>
                <a:cubicBezTo>
                  <a:pt x="1103" y="84"/>
                  <a:pt x="978" y="73"/>
                  <a:pt x="934" y="67"/>
                </a:cubicBezTo>
                <a:cubicBezTo>
                  <a:pt x="902" y="63"/>
                  <a:pt x="870" y="59"/>
                  <a:pt x="838" y="56"/>
                </a:cubicBezTo>
                <a:cubicBezTo>
                  <a:pt x="788" y="52"/>
                  <a:pt x="739" y="49"/>
                  <a:pt x="689" y="45"/>
                </a:cubicBezTo>
                <a:cubicBezTo>
                  <a:pt x="628" y="35"/>
                  <a:pt x="568" y="23"/>
                  <a:pt x="507" y="13"/>
                </a:cubicBezTo>
                <a:cubicBezTo>
                  <a:pt x="467" y="19"/>
                  <a:pt x="378" y="12"/>
                  <a:pt x="433" y="67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92800" y="3943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9933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6963" y="5575300"/>
            <a:ext cx="1076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known</a:t>
            </a:r>
          </a:p>
        </p:txBody>
      </p:sp>
      <p:sp>
        <p:nvSpPr>
          <p:cNvPr id="65558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5384800" y="5086350"/>
            <a:ext cx="812800" cy="571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 for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where:</a:t>
            </a:r>
          </a:p>
          <a:p>
            <a:pPr lvl="1" eaLnBrk="1" hangingPunct="1"/>
            <a:r>
              <a:rPr lang="en-US"/>
              <a:t>u is in the tree, v is not AND </a:t>
            </a:r>
          </a:p>
          <a:p>
            <a:pPr lvl="1" eaLnBrk="1" hangingPunct="1"/>
            <a:r>
              <a:rPr lang="en-US"/>
              <a:t>where the edge weight is the smallest of all edges (where u is in the tree and v is not).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163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8" name="Text Box 81"/>
          <p:cNvSpPr txBox="1">
            <a:spLocks noChangeArrowheads="1"/>
          </p:cNvSpPr>
          <p:nvPr/>
        </p:nvSpPr>
        <p:spPr bwMode="auto">
          <a:xfrm>
            <a:off x="5943600" y="304800"/>
            <a:ext cx="2743200" cy="2717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v1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v4}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v2}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v3}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v7}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v6}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v5}</a:t>
            </a:r>
          </a:p>
        </p:txBody>
      </p:sp>
      <p:sp>
        <p:nvSpPr>
          <p:cNvPr id="105554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5486400" y="3810000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5555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670560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cxnSp>
        <p:nvCxnSpPr>
          <p:cNvPr id="105556" name="AutoShape 8"/>
          <p:cNvCxnSpPr>
            <a:cxnSpLocks noChangeShapeType="1"/>
            <a:stCxn id="105554" idx="6"/>
            <a:endCxn id="105555" idx="1"/>
          </p:cNvCxnSpPr>
          <p:nvPr>
            <p:custDataLst>
              <p:tags r:id="rId35"/>
            </p:custDataLst>
          </p:nvPr>
        </p:nvCxnSpPr>
        <p:spPr bwMode="auto">
          <a:xfrm>
            <a:off x="6032500" y="4057650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7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3694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cxnSp>
        <p:nvCxnSpPr>
          <p:cNvPr id="105558" name="AutoShape 18"/>
          <p:cNvCxnSpPr>
            <a:cxnSpLocks noChangeShapeType="1"/>
            <a:stCxn id="105557" idx="2"/>
            <a:endCxn id="105554" idx="6"/>
          </p:cNvCxnSpPr>
          <p:nvPr>
            <p:custDataLst>
              <p:tags r:id="rId37"/>
            </p:custDataLst>
          </p:nvPr>
        </p:nvCxnSpPr>
        <p:spPr bwMode="auto">
          <a:xfrm flipH="1">
            <a:off x="6032500" y="3943350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9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511175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cxnSp>
        <p:nvCxnSpPr>
          <p:cNvPr id="105560" name="AutoShape 17"/>
          <p:cNvCxnSpPr>
            <a:cxnSpLocks noChangeShapeType="1"/>
            <a:stCxn id="105559" idx="6"/>
            <a:endCxn id="105555" idx="2"/>
          </p:cNvCxnSpPr>
          <p:nvPr>
            <p:custDataLst>
              <p:tags r:id="rId39"/>
            </p:custDataLst>
          </p:nvPr>
        </p:nvCxnSpPr>
        <p:spPr bwMode="auto">
          <a:xfrm>
            <a:off x="5657850" y="4821238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1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7467600" y="5599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105562" name="AutoShape 9"/>
          <p:cNvCxnSpPr>
            <a:cxnSpLocks noChangeShapeType="1"/>
            <a:stCxn id="105555" idx="5"/>
            <a:endCxn id="105561" idx="1"/>
          </p:cNvCxnSpPr>
          <p:nvPr>
            <p:custDataLst>
              <p:tags r:id="rId41"/>
            </p:custDataLst>
          </p:nvPr>
        </p:nvCxnSpPr>
        <p:spPr bwMode="auto">
          <a:xfrm>
            <a:off x="7154863" y="5014913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4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5949950" y="57912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105565" name="AutoShape 11"/>
          <p:cNvCxnSpPr>
            <a:cxnSpLocks noChangeShapeType="1"/>
            <a:stCxn id="105561" idx="7"/>
            <a:endCxn id="105567" idx="3"/>
          </p:cNvCxnSpPr>
          <p:nvPr>
            <p:custDataLst>
              <p:tags r:id="rId43"/>
            </p:custDataLst>
          </p:nvPr>
        </p:nvCxnSpPr>
        <p:spPr bwMode="auto">
          <a:xfrm flipV="1">
            <a:off x="7916863" y="4938713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566" name="AutoShape 11"/>
          <p:cNvCxnSpPr>
            <a:cxnSpLocks noChangeShapeType="1"/>
            <a:stCxn id="105564" idx="6"/>
            <a:endCxn id="105561" idx="3"/>
          </p:cNvCxnSpPr>
          <p:nvPr>
            <p:custDataLst>
              <p:tags r:id="rId44"/>
            </p:custDataLst>
          </p:nvPr>
        </p:nvCxnSpPr>
        <p:spPr bwMode="auto">
          <a:xfrm>
            <a:off x="6496050" y="6040438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7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8229600" y="44958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7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8" grpId="0"/>
      <p:bldP spid="105554" grpId="0" animBg="1"/>
      <p:bldP spid="105555" grpId="0" animBg="1"/>
      <p:bldP spid="105557" grpId="0" animBg="1"/>
      <p:bldP spid="105559" grpId="0" animBg="1"/>
      <p:bldP spid="105561" grpId="0" animBg="1"/>
      <p:bldP spid="105564" grpId="0" animBg="1"/>
      <p:bldP spid="1055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Prim’s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Greedy strategy:</a:t>
            </a:r>
          </a:p>
          <a:p>
            <a:pPr lvl="1"/>
            <a:r>
              <a:rPr lang="en-US" sz="2400" dirty="0"/>
              <a:t>Choose some start vertex as current-tree</a:t>
            </a:r>
          </a:p>
          <a:p>
            <a:pPr lvl="1"/>
            <a:r>
              <a:rPr lang="en-US" sz="2400" dirty="0"/>
              <a:t>Greedy rule: Add edge from graph to current-tree that</a:t>
            </a:r>
          </a:p>
          <a:p>
            <a:pPr lvl="2"/>
            <a:r>
              <a:rPr lang="en-US" sz="2200" dirty="0"/>
              <a:t>has the lowest weight of edges that…</a:t>
            </a:r>
          </a:p>
          <a:p>
            <a:pPr lvl="2"/>
            <a:r>
              <a:rPr lang="en-US" sz="2200" dirty="0"/>
              <a:t>have one vertex in the tree and one not in the tree.</a:t>
            </a:r>
          </a:p>
          <a:p>
            <a:r>
              <a:rPr lang="en-US" sz="2800" dirty="0"/>
              <a:t>Thus builds-up one tree by adding a new edge to it</a:t>
            </a:r>
          </a:p>
          <a:p>
            <a:r>
              <a:rPr lang="en-US" sz="2800" dirty="0"/>
              <a:t>Can this lead to an infeasible solution?</a:t>
            </a:r>
            <a:br>
              <a:rPr lang="en-US" sz="2800" dirty="0"/>
            </a:br>
            <a:r>
              <a:rPr lang="en-US" sz="2800" dirty="0"/>
              <a:t>(Tell me why not.)</a:t>
            </a:r>
          </a:p>
          <a:p>
            <a:r>
              <a:rPr lang="en-US" sz="2800" dirty="0"/>
              <a:t>Is it optimal? (Yes. Need a proof.)</a:t>
            </a:r>
          </a:p>
        </p:txBody>
      </p:sp>
    </p:spTree>
    <p:extLst>
      <p:ext uri="{BB962C8B-B14F-4D97-AF65-F5344CB8AC3E}">
        <p14:creationId xmlns:p14="http://schemas.microsoft.com/office/powerpoint/2010/main" val="23128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Tracking Edges for Prim’s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Candidates edges:  edge from a tree-node to a non-tree node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Since we’ll choose smallest, keep only one candidate edge for each non-tree node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But, may need to make sure we always have the smallest edge for each non-tree node</a:t>
            </a:r>
          </a:p>
          <a:p>
            <a:pPr>
              <a:lnSpc>
                <a:spcPct val="90000"/>
              </a:lnSpc>
            </a:pPr>
            <a:r>
              <a:rPr lang="en-US" sz="2800"/>
              <a:t>Fringe-nodes: non-trees nodes adjacent to the tree</a:t>
            </a:r>
          </a:p>
          <a:p>
            <a:pPr>
              <a:lnSpc>
                <a:spcPct val="90000"/>
              </a:lnSpc>
            </a:pPr>
            <a:r>
              <a:rPr lang="en-US" sz="2800"/>
              <a:t>Need data structure to hold fringe-nodes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Priority queue, ordered by min-edge weight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May need to update priorities!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0381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(w)){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05763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of 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86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Looks VERY similar to Dijkstra’s doesn’t it!!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Outer loop extracts from PQ total of V times</a:t>
            </a:r>
          </a:p>
          <a:p>
            <a:pPr lvl="1"/>
            <a:r>
              <a:rPr lang="en-US" dirty="0">
                <a:sym typeface="Symbol" pitchFamily="18" charset="2"/>
              </a:rPr>
              <a:t>O(V*log(V))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Inner loop runs E times total, but calls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pPr lvl="1"/>
            <a:r>
              <a:rPr lang="en-US" dirty="0">
                <a:sym typeface="Symbol" pitchFamily="18" charset="2"/>
              </a:rPr>
              <a:t>If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 is naïve and linear (V), then</a:t>
            </a:r>
          </a:p>
          <a:p>
            <a:pPr lvl="1"/>
            <a:r>
              <a:rPr lang="en-US" dirty="0">
                <a:sym typeface="Symbol" pitchFamily="18" charset="2"/>
              </a:rPr>
              <a:t>O(E*V)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Total: O(V*log(V) + E*V)</a:t>
            </a:r>
          </a:p>
        </p:txBody>
      </p:sp>
    </p:spTree>
    <p:extLst>
      <p:ext uri="{BB962C8B-B14F-4D97-AF65-F5344CB8AC3E}">
        <p14:creationId xmlns:p14="http://schemas.microsoft.com/office/powerpoint/2010/main" val="210456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 + naïve runtime</a:t>
            </a:r>
          </a:p>
          <a:p>
            <a:pPr lvl="1"/>
            <a:r>
              <a:rPr lang="en-US" dirty="0"/>
              <a:t>Review!!</a:t>
            </a:r>
          </a:p>
          <a:p>
            <a:r>
              <a:rPr lang="en-US" dirty="0"/>
              <a:t>Prim’s algorithm + naïve runtime</a:t>
            </a:r>
          </a:p>
          <a:p>
            <a:pPr lvl="1"/>
            <a:r>
              <a:rPr lang="en-US" dirty="0"/>
              <a:t>Also Review!!!</a:t>
            </a:r>
          </a:p>
          <a:p>
            <a:r>
              <a:rPr lang="en-US" dirty="0"/>
              <a:t>Why these two algorithms? Turns out they are VERY similar</a:t>
            </a:r>
          </a:p>
          <a:p>
            <a:r>
              <a:rPr lang="en-US" dirty="0"/>
              <a:t>Indirect Heaps</a:t>
            </a:r>
          </a:p>
          <a:p>
            <a:pPr lvl="1"/>
            <a:r>
              <a:rPr lang="en-US" dirty="0"/>
              <a:t>A new data structure that makes both algorithms above more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5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Both Dijkstra and Prim have same structure, and suffer from a naïve, slow implementation of </a:t>
            </a:r>
            <a:r>
              <a:rPr lang="en-US" dirty="0" err="1"/>
              <a:t>decreaseKey</a:t>
            </a:r>
            <a:r>
              <a:rPr lang="en-US" dirty="0"/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Let’s compare the code real fast, and then introduce the </a:t>
            </a:r>
            <a:r>
              <a:rPr lang="en-US" b="1" i="1" dirty="0">
                <a:sym typeface="Symbol" pitchFamily="18" charset="2"/>
              </a:rPr>
              <a:t>Indirect Heap</a:t>
            </a:r>
          </a:p>
        </p:txBody>
      </p:sp>
    </p:spTree>
    <p:extLst>
      <p:ext uri="{BB962C8B-B14F-4D97-AF65-F5344CB8AC3E}">
        <p14:creationId xmlns:p14="http://schemas.microsoft.com/office/powerpoint/2010/main" val="2920895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90517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60994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Example of naïve approach first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525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4557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Cost of Dijkstra’s and Prim’s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</a:t>
            </a:r>
            <a:r>
              <a:rPr lang="en-US" b="1" i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makes bolded V become log(V)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New Cost: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E*log(V)) = O(E*log(V))</a:t>
            </a:r>
          </a:p>
          <a:p>
            <a:pPr lvl="2"/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7208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Dijkstra’s and Prim’s</a:t>
            </a:r>
          </a:p>
          <a:p>
            <a:pPr lvl="1"/>
            <a:r>
              <a:rPr lang="en-US" dirty="0"/>
              <a:t>Almost same algorithm but solve different problems!!</a:t>
            </a:r>
          </a:p>
          <a:p>
            <a:endParaRPr lang="en-US" dirty="0"/>
          </a:p>
          <a:p>
            <a:r>
              <a:rPr lang="en-US" dirty="0"/>
              <a:t>Review of Naïve runtime analysis</a:t>
            </a:r>
          </a:p>
          <a:p>
            <a:endParaRPr lang="en-US" dirty="0"/>
          </a:p>
          <a:p>
            <a:r>
              <a:rPr lang="en-US" dirty="0"/>
              <a:t>Indirect heap and better runtime for each algorithm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</a:rPr>
              <a:t>Dijkstra’s algorithm</a:t>
            </a:r>
            <a:r>
              <a:rPr lang="en-US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/>
              <a:t>Greedy</a:t>
            </a:r>
            <a:r>
              <a:rPr lang="en-US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4610100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592263" y="4768850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795838" y="4794250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1600" y="5181600"/>
            <a:ext cx="1144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known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27200" y="529590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86400" y="5410200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V -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unknown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673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70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73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673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470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470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6686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Initialize each vertex’s distance as infinity</a:t>
            </a:r>
          </a:p>
          <a:p>
            <a:r>
              <a:rPr lang="en-US" dirty="0"/>
              <a:t>Start at a given vertex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Update </a:t>
            </a:r>
            <a:r>
              <a:rPr lang="en-US" i="1" dirty="0" err="1"/>
              <a:t>s</a:t>
            </a:r>
            <a:r>
              <a:rPr lang="en-US" dirty="0" err="1"/>
              <a:t>’s</a:t>
            </a:r>
            <a:r>
              <a:rPr lang="en-US" dirty="0"/>
              <a:t> distance to be 0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Pick the next unknown vertex with the shortest distance to be the next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If no more vertices are unknown, terminate loop</a:t>
            </a:r>
          </a:p>
          <a:p>
            <a:pPr lvl="1"/>
            <a:r>
              <a:rPr lang="en-US" dirty="0"/>
              <a:t>Mark </a:t>
            </a:r>
            <a:r>
              <a:rPr lang="en-US" i="1" dirty="0"/>
              <a:t>v</a:t>
            </a:r>
            <a:r>
              <a:rPr lang="en-US" dirty="0"/>
              <a:t> as known</a:t>
            </a:r>
          </a:p>
          <a:p>
            <a:pPr lvl="1"/>
            <a:r>
              <a:rPr lang="en-US" dirty="0"/>
              <a:t>For each edge from </a:t>
            </a:r>
            <a:r>
              <a:rPr lang="en-US" i="1" dirty="0"/>
              <a:t>v</a:t>
            </a:r>
            <a:r>
              <a:rPr lang="en-US" dirty="0"/>
              <a:t> to adjacent unknown vertices </a:t>
            </a:r>
            <a:r>
              <a:rPr lang="en-US" i="1" dirty="0"/>
              <a:t>w</a:t>
            </a:r>
          </a:p>
          <a:p>
            <a:pPr lvl="2"/>
            <a:r>
              <a:rPr lang="en-US" dirty="0"/>
              <a:t>If the total distance to </a:t>
            </a:r>
            <a:r>
              <a:rPr lang="en-US" i="1" dirty="0"/>
              <a:t>w</a:t>
            </a:r>
            <a:r>
              <a:rPr lang="en-US" dirty="0"/>
              <a:t> is less than the current distance to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Update </a:t>
            </a:r>
            <a:r>
              <a:rPr lang="en-US" i="1" dirty="0" err="1"/>
              <a:t>w</a:t>
            </a:r>
            <a:r>
              <a:rPr lang="en-US" dirty="0" err="1"/>
              <a:t>’s</a:t>
            </a:r>
            <a:r>
              <a:rPr lang="en-US" dirty="0"/>
              <a:t> distance and the path to </a:t>
            </a:r>
            <a:r>
              <a:rPr lang="en-US" i="1" dirty="0"/>
              <a:t>w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9468021"/>
              </p:ext>
            </p:extLst>
          </p:nvPr>
        </p:nvGraphicFramePr>
        <p:xfrm>
          <a:off x="152400" y="2619374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71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95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void Graph::dijkstra(Vertex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s.dist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while (there exist unknown vertices, find the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    unknown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v.known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if (!w.known)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if (v.dist + Cost_VW &lt; w.dist){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     w.dist = v.dist + Cost_VW;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w.path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69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Naïve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simple scan using an array: O(v)</a:t>
            </a:r>
          </a:p>
          <a:p>
            <a:r>
              <a:rPr lang="en-US" dirty="0"/>
              <a:t>Total running time:</a:t>
            </a:r>
          </a:p>
          <a:p>
            <a:pPr lvl="1"/>
            <a:r>
              <a:rPr lang="en-US" dirty="0"/>
              <a:t>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2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454196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43367</TotalTime>
  <Words>1738</Words>
  <Application>Microsoft Macintosh PowerPoint</Application>
  <PresentationFormat>On-screen Show (4:3)</PresentationFormat>
  <Paragraphs>319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ＭＳ Ｐゴシック</vt:lpstr>
      <vt:lpstr>Arial</vt:lpstr>
      <vt:lpstr>Bookman Old Style</vt:lpstr>
      <vt:lpstr>Courier New</vt:lpstr>
      <vt:lpstr>Gill Sans MT</vt:lpstr>
      <vt:lpstr>Monotype Sorts</vt:lpstr>
      <vt:lpstr>Symbol</vt:lpstr>
      <vt:lpstr>Times New Roman</vt:lpstr>
      <vt:lpstr>Wingdings</vt:lpstr>
      <vt:lpstr>Wingdings 3</vt:lpstr>
      <vt:lpstr>Origin</vt:lpstr>
      <vt:lpstr>Graphs – Dijkstra’s, Prim’s, Indirect Heaps</vt:lpstr>
      <vt:lpstr>Topics</vt:lpstr>
      <vt:lpstr>Dijkstra’s Algorithm</vt:lpstr>
      <vt:lpstr>Weighted Shortest Path</vt:lpstr>
      <vt:lpstr>Dijkstra’s algorithm</vt:lpstr>
      <vt:lpstr> </vt:lpstr>
      <vt:lpstr>PowerPoint Presentation</vt:lpstr>
      <vt:lpstr>Naïve Analysis</vt:lpstr>
      <vt:lpstr>Dijkstra' Algorithm</vt:lpstr>
      <vt:lpstr>Analysis of Priority Queue implementation?</vt:lpstr>
      <vt:lpstr>Prim’s Algorithm</vt:lpstr>
      <vt:lpstr>Prim’s algorithm</vt:lpstr>
      <vt:lpstr>Prim’s Algorithm for MST</vt:lpstr>
      <vt:lpstr>MST</vt:lpstr>
      <vt:lpstr>MST</vt:lpstr>
      <vt:lpstr>Prim’s MST Algorithm</vt:lpstr>
      <vt:lpstr>Tracking Edges for Prim’s MST</vt:lpstr>
      <vt:lpstr>Prim’s Algorithm</vt:lpstr>
      <vt:lpstr>Cost of Prim’s Algorithm</vt:lpstr>
      <vt:lpstr>Indirect Heaps</vt:lpstr>
      <vt:lpstr>Compare</vt:lpstr>
      <vt:lpstr>Dijkstra' Algorithm</vt:lpstr>
      <vt:lpstr>Prim’s Algorithm</vt:lpstr>
      <vt:lpstr>Better PQ Implementations</vt:lpstr>
      <vt:lpstr>Better PQ Implementations</vt:lpstr>
      <vt:lpstr>Better PQ Implementations (2)</vt:lpstr>
      <vt:lpstr>Summary</vt:lpstr>
      <vt:lpstr>What Did We Learn?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931</cp:revision>
  <cp:lastPrinted>2010-03-04T14:04:20Z</cp:lastPrinted>
  <dcterms:created xsi:type="dcterms:W3CDTF">2010-03-16T00:09:25Z</dcterms:created>
  <dcterms:modified xsi:type="dcterms:W3CDTF">2021-03-14T19:51:42Z</dcterms:modified>
</cp:coreProperties>
</file>