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16"/>
  </p:notesMasterIdLst>
  <p:handoutMasterIdLst>
    <p:handoutMasterId r:id="rId17"/>
  </p:handoutMasterIdLst>
  <p:sldIdLst>
    <p:sldId id="377" r:id="rId2"/>
    <p:sldId id="379" r:id="rId3"/>
    <p:sldId id="460" r:id="rId4"/>
    <p:sldId id="462" r:id="rId5"/>
    <p:sldId id="463" r:id="rId6"/>
    <p:sldId id="466" r:id="rId7"/>
    <p:sldId id="465" r:id="rId8"/>
    <p:sldId id="467" r:id="rId9"/>
    <p:sldId id="468" r:id="rId10"/>
    <p:sldId id="469" r:id="rId11"/>
    <p:sldId id="470" r:id="rId12"/>
    <p:sldId id="471" r:id="rId13"/>
    <p:sldId id="472" r:id="rId14"/>
    <p:sldId id="473" r:id="rId15"/>
  </p:sldIdLst>
  <p:sldSz cx="12192000" cy="6858000"/>
  <p:notesSz cx="7315200" cy="9601200"/>
  <p:custDataLst>
    <p:tags r:id="rId1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63"/>
    <p:restoredTop sz="94655"/>
  </p:normalViewPr>
  <p:slideViewPr>
    <p:cSldViewPr>
      <p:cViewPr varScale="1">
        <p:scale>
          <a:sx n="163" d="100"/>
          <a:sy n="163" d="100"/>
        </p:scale>
        <p:origin x="264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9" d="100"/>
        <a:sy n="309" d="100"/>
      </p:scale>
      <p:origin x="0" y="59144"/>
    </p:cViewPr>
  </p:sorterViewPr>
  <p:notesViewPr>
    <p:cSldViewPr>
      <p:cViewPr>
        <p:scale>
          <a:sx n="75" d="100"/>
          <a:sy n="75" d="100"/>
        </p:scale>
        <p:origin x="-702" y="18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F938F3DB-F048-4E51-8B18-39EB386926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07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D8A87F0-E8A0-44C1-8726-39E7C149C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24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2752725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4191000"/>
            <a:ext cx="9144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206500" y="25146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33" name="Rectangle 32"/>
          <p:cNvSpPr/>
          <p:nvPr/>
        </p:nvSpPr>
        <p:spPr>
          <a:xfrm>
            <a:off x="1219200" y="4114800"/>
            <a:ext cx="97536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22" name="Rectangle 21"/>
          <p:cNvSpPr/>
          <p:nvPr/>
        </p:nvSpPr>
        <p:spPr>
          <a:xfrm>
            <a:off x="1206500" y="25146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32" name="Rectangle 31"/>
          <p:cNvSpPr/>
          <p:nvPr/>
        </p:nvSpPr>
        <p:spPr>
          <a:xfrm>
            <a:off x="1219200" y="4114800"/>
            <a:ext cx="3048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1097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371600"/>
            <a:ext cx="540173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12934" y="1371600"/>
            <a:ext cx="5401733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12934" y="4076700"/>
            <a:ext cx="5401733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7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7.png"/><Relationship Id="rId4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8.png"/><Relationship Id="rId4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9.png"/><Relationship Id="rId4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10.png"/><Relationship Id="rId4" Type="http://schemas.openxmlformats.org/officeDocument/2006/relationships/tags" Target="../tags/tag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11.png"/><Relationship Id="rId4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4.png"/><Relationship Id="rId4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40.png"/><Relationship Id="rId4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5.png"/><Relationship Id="rId4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6.png"/><Relationship Id="rId4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Graphs – Basic Review and BFS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Tom Horton, Mark </a:t>
            </a:r>
            <a:r>
              <a:rPr lang="en-US" dirty="0" err="1"/>
              <a:t>Floryan</a:t>
            </a:r>
            <a:endParaRPr lang="en-US" dirty="0"/>
          </a:p>
          <a:p>
            <a:r>
              <a:rPr lang="en-US" dirty="0"/>
              <a:t>CLRS Chapter 22.1 and 22.2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So…at some point during execution. The node u is popped off the queue and the edge e=(</a:t>
                </a:r>
                <a:r>
                  <a:rPr lang="en-US" dirty="0" err="1"/>
                  <a:t>u,v</a:t>
                </a:r>
                <a:r>
                  <a:rPr lang="en-US" dirty="0"/>
                  <a:t>) is followed and node v is processed. Three cases: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Case 1: v is white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Case 2: v is gray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Case 3: v is black</a:t>
                </a: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900" r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232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Case 1: v is white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If v is white, algorithm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(line 15).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Contradiction! above formula shows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95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Case 2: v is gray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if v is gray, then v is currently on the queue.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v was turned gray by dequeuing some other node w, setting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Order on queue: w, then u, then v, Lemma 2 gives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So: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		^^Contradiction!</a:t>
                </a: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298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Case 3: v is black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if v is black, then v was previously on queue ahead of u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queue distance values monotonically increasing,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(Lemma 2)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Thus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	          ^^Contradiction!!</a:t>
                </a: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175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Finishing out the proof!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If BFS is wrong then either: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US" dirty="0"/>
                  <a:t>No! By Lemma 1</a:t>
                </a:r>
              </a:p>
              <a:p>
                <a:pPr marL="0" indent="0" algn="ctr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 algn="ctr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US" dirty="0"/>
                  <a:t>No! By proof by contradiction</a:t>
                </a:r>
              </a:p>
              <a:p>
                <a:pPr marL="0" indent="0" algn="ctr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US" dirty="0"/>
                  <a:t>Thus,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900" t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176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Lemmas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Breadth-first search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234B73-B3CC-FC4E-B315-5A438F029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864" y="1182793"/>
            <a:ext cx="3711195" cy="5556250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CF6AAD52-B078-9444-B951-343621F36106}"/>
              </a:ext>
            </a:extLst>
          </p:cNvPr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6019800" y="2514600"/>
            <a:ext cx="5562600" cy="2133600"/>
          </a:xfrm>
        </p:spPr>
        <p:txBody>
          <a:bodyPr/>
          <a:lstStyle/>
          <a:p>
            <a:r>
              <a:rPr lang="en-US" dirty="0"/>
              <a:t>Vertices here have some properties:</a:t>
            </a:r>
          </a:p>
          <a:p>
            <a:pPr lvl="1"/>
            <a:r>
              <a:rPr lang="en-US" i="1" dirty="0"/>
              <a:t>color = white/gray/black</a:t>
            </a:r>
          </a:p>
          <a:p>
            <a:pPr lvl="1"/>
            <a:r>
              <a:rPr lang="en-US" i="1" dirty="0"/>
              <a:t>d = distance from start node</a:t>
            </a:r>
          </a:p>
          <a:p>
            <a:pPr lvl="1"/>
            <a:r>
              <a:rPr lang="en-US" i="1" dirty="0"/>
              <a:t>pi = node through which d is achieved</a:t>
            </a:r>
          </a:p>
        </p:txBody>
      </p:sp>
    </p:spTree>
    <p:extLst>
      <p:ext uri="{BB962C8B-B14F-4D97-AF65-F5344CB8AC3E}">
        <p14:creationId xmlns:p14="http://schemas.microsoft.com/office/powerpoint/2010/main" val="2974148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Reminder: Lemma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Let G = (V,E) be a directed or undirected graph, and suppose BFS is run on G from a given source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Then upon termination, for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the value </a:t>
                </a:r>
                <a:r>
                  <a:rPr lang="en-US" dirty="0" err="1"/>
                  <a:t>v.d</a:t>
                </a:r>
                <a:r>
                  <a:rPr lang="en-US" dirty="0"/>
                  <a:t> computed by BFS satisfies: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𝜹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				</a:t>
                </a: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1042" r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766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Reminder: Lemma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Suppose during BFS execution, the Queue contains vertices {v1,v2,….</a:t>
                </a:r>
                <a:r>
                  <a:rPr lang="en-US" dirty="0" err="1"/>
                  <a:t>vn</a:t>
                </a:r>
                <a:r>
                  <a:rPr lang="en-US" dirty="0"/>
                  <a:t>} where v1 is at head of queue and </a:t>
                </a:r>
                <a:r>
                  <a:rPr lang="en-US" dirty="0" err="1"/>
                  <a:t>vn</a:t>
                </a:r>
                <a:r>
                  <a:rPr lang="en-US" dirty="0"/>
                  <a:t> is at tail of queue. Then: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i="1" dirty="0"/>
                  <a:t>Key part to remember here is that queue distances are always non-decreasing!!</a:t>
                </a: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1042" r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4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of BFS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70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Claim:</a:t>
                </a:r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Let G=(V,E) be a directed or undirected graph, and suppose that BFS is run on G from a given source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. Then, during its execution, BFS discovers every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b="0" dirty="0"/>
                  <a:t> that is reachable from s, and upon termination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lvl="1">
                  <a:lnSpc>
                    <a:spcPct val="9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450" t="-1795" r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82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Proof by Contradiction:</a:t>
                </a:r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Assume that BFS does NOT work.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Then…there MUST exist at least one node v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There might be more, but let v be such a node with the smallest </a:t>
                </a:r>
                <a:r>
                  <a:rPr lang="en-US" dirty="0" err="1"/>
                  <a:t>v.d</a:t>
                </a:r>
                <a:r>
                  <a:rPr lang="en-US" dirty="0"/>
                  <a:t> value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Meaning the ”first one” that BFS incorrectly calculates.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This is a good choice because we can assume all nodes with smaller d value were computed correctly! Nice! </a:t>
                </a: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450" t="-1795" r="-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025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So, this incorrectly calculated node v has the following property:</a:t>
                </a:r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450" t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34F221-FC68-0342-B5ED-24305040114F}"/>
              </a:ext>
            </a:extLst>
          </p:cNvPr>
          <p:cNvSpPr txBox="1"/>
          <p:nvPr/>
        </p:nvSpPr>
        <p:spPr>
          <a:xfrm>
            <a:off x="816864" y="4419600"/>
            <a:ext cx="2890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Because of Lemma 1!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1680AE-8B0F-9A4B-B6E3-A69BAF9CFFC1}"/>
              </a:ext>
            </a:extLst>
          </p:cNvPr>
          <p:cNvCxnSpPr>
            <a:stCxn id="3" idx="0"/>
          </p:cNvCxnSpPr>
          <p:nvPr/>
        </p:nvCxnSpPr>
        <p:spPr>
          <a:xfrm flipV="1">
            <a:off x="2262132" y="2667000"/>
            <a:ext cx="1700268" cy="175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7AF4D2-4CDC-9A40-9EB4-01D4E8C78B04}"/>
              </a:ext>
            </a:extLst>
          </p:cNvPr>
          <p:cNvSpPr txBox="1"/>
          <p:nvPr/>
        </p:nvSpPr>
        <p:spPr>
          <a:xfrm>
            <a:off x="4574532" y="4343400"/>
            <a:ext cx="21483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definition of</a:t>
            </a:r>
          </a:p>
          <a:p>
            <a:r>
              <a:rPr lang="en-US" dirty="0"/>
              <a:t>optimal path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E59B45-CC20-F049-93E8-2102ACB19F79}"/>
              </a:ext>
            </a:extLst>
          </p:cNvPr>
          <p:cNvSpPr txBox="1"/>
          <p:nvPr/>
        </p:nvSpPr>
        <p:spPr>
          <a:xfrm>
            <a:off x="8382000" y="4234933"/>
            <a:ext cx="2364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how we chose</a:t>
            </a:r>
          </a:p>
          <a:p>
            <a:r>
              <a:rPr lang="en-US" dirty="0"/>
              <a:t>v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D19E6E-8D72-6B41-9A9E-A913C772F21B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5530012" y="2819400"/>
            <a:ext cx="118693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EA57ED-827E-EC4A-8356-ED55BEAA4A54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7924803" y="2667001"/>
            <a:ext cx="1639572" cy="156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3229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05-sorting</Template>
  <TotalTime>41395</TotalTime>
  <Words>791</Words>
  <Application>Microsoft Macintosh PowerPoint</Application>
  <PresentationFormat>Widescreen</PresentationFormat>
  <Paragraphs>120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ＭＳ Ｐゴシック</vt:lpstr>
      <vt:lpstr>Bookman Old Style</vt:lpstr>
      <vt:lpstr>Cambria Math</vt:lpstr>
      <vt:lpstr>Gill Sans MT</vt:lpstr>
      <vt:lpstr>Times New Roman</vt:lpstr>
      <vt:lpstr>Wingdings</vt:lpstr>
      <vt:lpstr>Wingdings 3</vt:lpstr>
      <vt:lpstr>Origin</vt:lpstr>
      <vt:lpstr>Graphs – Basic Review and BFS</vt:lpstr>
      <vt:lpstr>Reminder: Lemmas</vt:lpstr>
      <vt:lpstr>Breadth-first search implementation</vt:lpstr>
      <vt:lpstr>Reminder: Lemma 1</vt:lpstr>
      <vt:lpstr>Reminder: Lemma 2</vt:lpstr>
      <vt:lpstr>Correctness of BFS</vt:lpstr>
      <vt:lpstr>Proof of Correctness</vt:lpstr>
      <vt:lpstr>Proof of Correctness</vt:lpstr>
      <vt:lpstr>Proof of Correctness</vt:lpstr>
      <vt:lpstr>Proof of Correctness</vt:lpstr>
      <vt:lpstr>Proof of Correctness</vt:lpstr>
      <vt:lpstr>Proof of Correctness</vt:lpstr>
      <vt:lpstr>Proof of Correctness</vt:lpstr>
      <vt:lpstr>Proof of Correctness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945</cp:revision>
  <cp:lastPrinted>2010-03-04T14:04:20Z</cp:lastPrinted>
  <dcterms:created xsi:type="dcterms:W3CDTF">2010-03-16T00:09:25Z</dcterms:created>
  <dcterms:modified xsi:type="dcterms:W3CDTF">2021-03-01T17:31:20Z</dcterms:modified>
</cp:coreProperties>
</file>