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1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42"/>
  </p:notesMasterIdLst>
  <p:handoutMasterIdLst>
    <p:handoutMasterId r:id="rId43"/>
  </p:handoutMasterIdLst>
  <p:sldIdLst>
    <p:sldId id="512" r:id="rId2"/>
    <p:sldId id="486" r:id="rId3"/>
    <p:sldId id="541" r:id="rId4"/>
    <p:sldId id="450" r:id="rId5"/>
    <p:sldId id="548" r:id="rId6"/>
    <p:sldId id="451" r:id="rId7"/>
    <p:sldId id="478" r:id="rId8"/>
    <p:sldId id="489" r:id="rId9"/>
    <p:sldId id="481" r:id="rId10"/>
    <p:sldId id="550" r:id="rId11"/>
    <p:sldId id="559" r:id="rId12"/>
    <p:sldId id="551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542" r:id="rId21"/>
    <p:sldId id="342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4" r:id="rId30"/>
    <p:sldId id="546" r:id="rId31"/>
    <p:sldId id="555" r:id="rId32"/>
    <p:sldId id="557" r:id="rId33"/>
    <p:sldId id="558" r:id="rId34"/>
    <p:sldId id="560" r:id="rId35"/>
    <p:sldId id="554" r:id="rId36"/>
    <p:sldId id="552" r:id="rId37"/>
    <p:sldId id="553" r:id="rId38"/>
    <p:sldId id="438" r:id="rId39"/>
    <p:sldId id="443" r:id="rId40"/>
    <p:sldId id="547" r:id="rId41"/>
  </p:sldIdLst>
  <p:sldSz cx="9144000" cy="6858000" type="screen4x3"/>
  <p:notesSz cx="7315200" cy="9601200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0000"/>
    <a:srgbClr val="0000FF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2"/>
    <p:restoredTop sz="94786"/>
  </p:normalViewPr>
  <p:slideViewPr>
    <p:cSldViewPr snapToGrid="0" snapToObjects="1">
      <p:cViewPr>
        <p:scale>
          <a:sx n="109" d="100"/>
          <a:sy n="109" d="100"/>
        </p:scale>
        <p:origin x="169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5EEE5F8-17A4-2E4F-9903-02552196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3142EC6-CF03-C34C-9E76-EC75C52A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64B50EE5-DEE2-4B4F-B56A-E015239F1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99E124-4BEE-5647-8E9F-F3FF64CABA0A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79312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D7816566-474B-034E-9341-AB94CEDBD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7FE2EB4C-771A-6D45-B16C-96E21EEF6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5ED9D5CE-BFF5-314D-8952-0323BF5EE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79C996C-3828-AF4D-8FB5-B1065AE9CB7D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03809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C58FD8A6-D10B-2C43-BC92-FC0BFB836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0F12253F-8B53-D446-98E5-5AAA09AA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E6899FDE-03D3-D84E-B0A0-E67B4AE00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B3E34C6-48D8-FF4A-8AC7-AE8CD970780F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09217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2069F829-7EDC-BE40-A122-CA9D41074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33B48629-7E85-DE4E-898E-11140846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36DF259E-3D8E-7B46-ACA2-67439FD1C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646B85D-CA86-1D41-ABCD-81BB96B8919E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0356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68C55472-F90E-BB44-B87E-ECF731AC2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C1CED961-BF32-4946-A9A8-B416B78C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7EF1FE09-25E5-2D40-95D0-E933544CB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1EAECC3-81C5-4E41-B0D7-F4138B99E327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190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4E6A2793-B96C-1F46-A894-EDA284E7F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BA549209-749C-C04B-8F00-164FE80D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70063C4F-482B-304A-8DF3-BC2162364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F41B570-A287-1E41-868C-AB4BAA529AF8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46668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D5B00-C9AF-4492-8DB3-32A477CBAB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49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8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95EEE5F8-17A4-2E4F-9903-025521965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13142EC6-CF03-C34C-9E76-EC75C52AD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64B50EE5-DEE2-4B4F-B56A-E015239F1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99E124-4BEE-5647-8E9F-F3FF64CABA0A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84623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D608FCCD-7070-334D-806E-2FC714F07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4C83F51E-D545-2D43-BF01-301FE168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2A6729AC-47E1-9A40-9C8F-A4F390F1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AE992EB-2B7F-4F4E-B20E-365212BCCF8C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628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7670514C-0D56-044B-93CA-89A9CD6B3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8BB94BC4-6008-4942-82CA-0CE9F47AF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532E6242-C36B-3541-9935-8397671ED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87386B6-1DE4-5E47-B8F6-610658CC2190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7245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665C00FF-1580-9546-B2BD-572548825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8268567A-C974-B64E-B467-2819EAC2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DD31E2AB-EA18-0844-82C6-792789468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71E076A-421D-E54A-9F37-652AA3D85F6A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44305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4BD1C76A-521A-7D40-BD81-AC891ED8A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94D58311-9C54-4040-8C21-166B3035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6ACB3CC6-E38C-FD4A-A079-7EEE87FA5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4371FBF-EF02-EA43-B3BD-70CCAE92F16F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1197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665C00FF-1580-9546-B2BD-572548825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8268567A-C974-B64E-B467-2819EAC26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DD31E2AB-EA18-0844-82C6-792789468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71E076A-421D-E54A-9F37-652AA3D85F6A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07506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3C42968B-35E1-044C-8131-5BBEF68C8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A3B1961A-B368-8343-9CF0-B3B867969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A79EB630-CB8F-1147-B706-AC85C8BFF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63AEB2-2DB6-6647-BFD5-26FED702CFBE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3692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564A0A0C-DA08-9A4D-8B86-A40D66074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38970C90-7F2D-794C-8D2C-0D03648D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2FB6C125-4BE8-9849-8367-036C56745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77F0473-6EDF-414C-9FB6-C258920C612E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86544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4.emf"/><Relationship Id="rId2" Type="http://schemas.openxmlformats.org/officeDocument/2006/relationships/tags" Target="../tags/tag4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Live Session, Feb. 15</a:t>
            </a:r>
            <a:br>
              <a:rPr lang="en-US" dirty="0"/>
            </a:br>
            <a:r>
              <a:rPr lang="en-US" dirty="0"/>
              <a:t>Quicksort and Closest Pair of 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Spring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EFB8-8509-3C47-B0CF-6D17FE45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this:  [c t o a m b f]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0F046-0058-2942-88B2-137B89E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8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D75C3A0-8434-1E48-98A2-9907AC42DD1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Partition this:  [c t o a m b f]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7C471A22-F8A2-5645-AF5C-4DEF871CF08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68654" y="5155658"/>
            <a:ext cx="7890608" cy="154994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Strategy: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Look at next item </a:t>
            </a:r>
            <a: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a[j]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&gt; pivot, all is well!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&lt; pivot, increment </a:t>
            </a:r>
            <a:r>
              <a:rPr lang="en-US" altLang="en-US" sz="18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 then swap items at positions </a:t>
            </a:r>
            <a:r>
              <a:rPr lang="en-US" altLang="en-US" sz="18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and </a:t>
            </a:r>
            <a: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done, swap pivot with item at position </a:t>
            </a:r>
            <a:r>
              <a:rPr lang="en-US"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i+1</a:t>
            </a:r>
          </a:p>
        </p:txBody>
      </p:sp>
      <p:pic>
        <p:nvPicPr>
          <p:cNvPr id="12292" name="Picture 18" descr="Preview.png">
            <a:extLst>
              <a:ext uri="{FF2B5EF4-FFF2-40B4-BE49-F238E27FC236}">
                <a16:creationId xmlns:a16="http://schemas.microsoft.com/office/drawing/2014/main" id="{3FC76C95-9709-F049-9060-E178434B9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4618892" cy="99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87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CA47-F577-4148-957E-85FF28C8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this:  [c t o a m b f]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EDC5A9-665A-E842-ACB4-9A6ABC11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613DA-70FE-6E48-AA55-1F3864F388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Was that a “good” result?  Correct?  Desirable for some other reason?</a:t>
            </a:r>
          </a:p>
          <a:p>
            <a:r>
              <a:rPr lang="en-US" sz="2000" dirty="0"/>
              <a:t>Let’s do a randomized partition now!</a:t>
            </a:r>
          </a:p>
        </p:txBody>
      </p:sp>
    </p:spTree>
    <p:extLst>
      <p:ext uri="{BB962C8B-B14F-4D97-AF65-F5344CB8AC3E}">
        <p14:creationId xmlns:p14="http://schemas.microsoft.com/office/powerpoint/2010/main" val="298762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5966C42-BF42-8E4E-87C4-EE792D7C46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Efficiency of Quicksort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610153A-D37C-904D-8F2B-C6FDBA661A7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 divides into two sub-lists, perhaps unequal size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Depends on value of pivot element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Recurrence for Quicksort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= partition-cost +</a:t>
            </a:r>
            <a:b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     T(size of 1st section) + T(size of 2nd section)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divides equally, T(n) = 2 T(n/2) +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Just like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Solve by substitution or master theorem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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 lg n )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This is the best-case.  But…</a:t>
            </a:r>
          </a:p>
        </p:txBody>
      </p:sp>
    </p:spTree>
    <p:extLst>
      <p:ext uri="{BB962C8B-B14F-4D97-AF65-F5344CB8AC3E}">
        <p14:creationId xmlns:p14="http://schemas.microsoft.com/office/powerpoint/2010/main" val="236664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464BFF6E-28A4-834F-AA25-3C4F4D7F106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Worst Case of Quicksort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7143BAB7-3AA8-9F48-9580-26758EBFB3B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 if divides in most unequal fashion possible?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One subsection has size 0, other has size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T(n) = T(0) + T(n-1) + n-1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 if this happens every time we call partition recursively?</a:t>
            </a: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b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Uh oh.  Same as insertion sort.</a:t>
            </a:r>
          </a:p>
          <a:p>
            <a:pPr lvl="2"/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Sorry Prof. Hoare – we have to take back that Turing Award now!</a:t>
            </a:r>
            <a:r>
              <a:rPr lang="ja-JP" altLang="en-US" sz="24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endParaRPr lang="en-US" altLang="ja-JP" sz="24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aphicFrame>
        <p:nvGraphicFramePr>
          <p:cNvPr id="22531" name="Object 2">
            <a:extLst>
              <a:ext uri="{FF2B5EF4-FFF2-40B4-BE49-F238E27FC236}">
                <a16:creationId xmlns:a16="http://schemas.microsoft.com/office/drawing/2014/main" id="{8B0D8D9E-DFE4-1F42-906C-FE959D3F1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172015"/>
              </p:ext>
            </p:extLst>
          </p:nvPr>
        </p:nvGraphicFramePr>
        <p:xfrm>
          <a:off x="2472020" y="2895600"/>
          <a:ext cx="37798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6" imgW="1574800" imgH="444500" progId="Equation.3">
                  <p:embed/>
                </p:oleObj>
              </mc:Choice>
              <mc:Fallback>
                <p:oleObj name="Equation" r:id="rId6" imgW="1574800" imgH="444500" progId="Equation.3">
                  <p:embed/>
                  <p:pic>
                    <p:nvPicPr>
                      <p:cNvPr id="22531" name="Object 2">
                        <a:extLst>
                          <a:ext uri="{FF2B5EF4-FFF2-40B4-BE49-F238E27FC236}">
                            <a16:creationId xmlns:a16="http://schemas.microsoft.com/office/drawing/2014/main" id="{8B0D8D9E-DFE4-1F42-906C-FE959D3F1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020" y="2895600"/>
                        <a:ext cx="37798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9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5D2F2AD-A15C-1947-8BED-28E0484CFAC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Average Case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4AD7DE66-EC50-6140-919C-F554E1AECA8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Good if it divides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equally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bad if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most unequal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Remember: when subproblems size 0 and n-1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worst-case happen?</a:t>
            </a:r>
            <a:b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Sure!  Many cases. One is when elements already sorted.  Last element is max, pivot around that.  Next pivot is 2</a:t>
            </a:r>
            <a:r>
              <a:rPr lang="en-US" altLang="en-US" sz="2000" baseline="30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nd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max…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What</a:t>
            </a:r>
            <a:r>
              <a:rPr lang="fr-FR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average?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Much closer to the best case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bad-split then a good-split is closer to best-case (pp. 176-178)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To prove A(n), fun with recurrences!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result:  If all permutations are equal, then</a:t>
            </a:r>
            <a:b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A(n) 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 1.386 n lg n (for large n)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 very fast on average. 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And, we can take simple steps to avoid the worst case!</a:t>
            </a:r>
          </a:p>
        </p:txBody>
      </p:sp>
    </p:spTree>
    <p:extLst>
      <p:ext uri="{BB962C8B-B14F-4D97-AF65-F5344CB8AC3E}">
        <p14:creationId xmlns:p14="http://schemas.microsoft.com/office/powerpoint/2010/main" val="266003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AE5B0F2-6341-9A41-9E37-5B4C01BAE18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Avoiding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Worst Case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76E15B6A-02D4-184E-8A5E-176247689FFC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Make sure we don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 pivot around max or min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Find a better choice and swap it with last element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Then partition as before</a:t>
            </a:r>
          </a:p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Recall we get best case if divides equally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Could find median.  But this costs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(n).  Instead…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Choose a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random element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between first and last and swap it with the last element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Or, estimate the median by using the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median-of-three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method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Pick 3 elements (say, first, middle and last)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Choose median of these and swap with last. (Cost?)</a:t>
            </a:r>
          </a:p>
          <a:p>
            <a:pPr lvl="2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sorted, then this chooses real median.  Best case!</a:t>
            </a:r>
          </a:p>
        </p:txBody>
      </p:sp>
    </p:spTree>
    <p:extLst>
      <p:ext uri="{BB962C8B-B14F-4D97-AF65-F5344CB8AC3E}">
        <p14:creationId xmlns:p14="http://schemas.microsoft.com/office/powerpoint/2010/main" val="294970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E4B2D94-41FC-0E40-B0A7-BB98A37F3D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Tuning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Performance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04FD359-C2B3-5342-B99C-0D1E8EF094A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practice quicksort runs fast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A(n) is log-linear, and the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constants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are smaller than </a:t>
            </a:r>
            <a:r>
              <a:rPr lang="en-US" altLang="ja-JP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and heapsort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Often used in software libraries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 worth tuning it to squeeze the most out of it</a:t>
            </a:r>
          </a:p>
          <a:p>
            <a:pPr marL="914400" lvl="1" indent="-457200"/>
            <a:r>
              <a:rPr lang="en-US" altLang="en-US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Always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do something to avoid worst-case</a:t>
            </a:r>
          </a:p>
          <a:p>
            <a:pPr marL="517525" indent="-517525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Sort small sub-lists with (say) insertion sort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For small inputs, insertion sort is fine</a:t>
            </a:r>
          </a:p>
          <a:p>
            <a:pPr marL="1295400" lvl="2" indent="-3810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 recursion, function calls</a:t>
            </a:r>
          </a:p>
          <a:p>
            <a:pPr marL="914400" lvl="1" indent="-4572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Variation: don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 sort small sections at all.</a:t>
            </a:r>
            <a:b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</a:b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After quicksort is done, sort entire array with </a:t>
            </a:r>
            <a:r>
              <a:rPr lang="en-US" altLang="ja-JP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insertion sort</a:t>
            </a:r>
          </a:p>
          <a:p>
            <a:pPr marL="1295400" lvl="2" indent="-381000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It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efficient on almost-sorted arrays!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7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D0BBC45-27C3-A64A-B252-BAD974C5B94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Space Complexity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FD0DF7A-3D8C-3645-914E-B5FB9D8B2AF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Looks like it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in-place, but there’s a </a:t>
            </a:r>
            <a:r>
              <a:rPr lang="en-US" altLang="ja-JP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recursion stack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Depends on your definition: some people define 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in-place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</a:t>
            </a:r>
            <a:r>
              <a:rPr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include stack space used by recursion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E.g. our CLRS algorithms textbook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Other books and people do “count” this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How much goes on the stack?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most uneven splits, then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(n).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splits evenly every time, then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(lg n).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Ways to reduce stack-space used due to recursion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Various books cover the details (not ours, though)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remove 2nd recursive call (tail-recursion)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Second, always do recursive call on smaller section</a:t>
            </a:r>
          </a:p>
        </p:txBody>
      </p:sp>
    </p:spTree>
    <p:extLst>
      <p:ext uri="{BB962C8B-B14F-4D97-AF65-F5344CB8AC3E}">
        <p14:creationId xmlns:p14="http://schemas.microsoft.com/office/powerpoint/2010/main" val="127682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42D66BAB-4BFC-194A-9EC9-AB652F4E20E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Summary: Quicksort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005473DA-F97F-BF42-AD36-DD217699639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Divide and conquer where divide does the heavy-lifting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worst-case, efficiency is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</a:t>
            </a:r>
            <a:r>
              <a:rPr lang="en-US" altLang="en-US" baseline="30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2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But it’s practical to avoid the worst-case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On average, efficiency is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(n lg n)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Better space-complexity than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practice, runs fast and widely used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Many ways to tune its performance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Various strategies for Partition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Some work better if duplicate keys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latin typeface="Calibri" panose="020F0502020204030204" pitchFamily="34" charset="0"/>
                <a:cs typeface="Calibri" panose="020F0502020204030204" pitchFamily="34" charset="0"/>
              </a:rPr>
              <a:t>More details? 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See Sedgewick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algorithms textbook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He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the expert! PhD on this under Donald Knuth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Correction:  Closest pair of points readings</a:t>
            </a:r>
            <a:r>
              <a:rPr lang="en-US" sz="2800" dirty="0"/>
              <a:t>: CLRS 33.4</a:t>
            </a:r>
          </a:p>
          <a:p>
            <a:r>
              <a:rPr lang="en-US" dirty="0"/>
              <a:t>Horton out: 9pm Monday through Weds.</a:t>
            </a:r>
          </a:p>
          <a:p>
            <a:r>
              <a:rPr lang="en-US" dirty="0"/>
              <a:t>Today we will do quicksort and closest pair of points!</a:t>
            </a:r>
          </a:p>
          <a:p>
            <a:r>
              <a:rPr lang="en-US" sz="2800" dirty="0"/>
              <a:t>Self-assessment “quiz”:  </a:t>
            </a:r>
            <a:r>
              <a:rPr lang="en-US" sz="2200" dirty="0"/>
              <a:t>https://</a:t>
            </a:r>
            <a:r>
              <a:rPr lang="en-US" sz="2200" dirty="0" err="1"/>
              <a:t>forms.gle</a:t>
            </a:r>
            <a:r>
              <a:rPr lang="en-US" sz="2200" dirty="0"/>
              <a:t>/UY83NtmQT2PBdkXT8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68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CLRS 33.4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 in 2D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33496" y="6180266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0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7630" y="2000250"/>
            <a:ext cx="3282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Given: </a:t>
            </a:r>
          </a:p>
          <a:p>
            <a:r>
              <a:rPr lang="en-US" dirty="0"/>
              <a:t>A list of points</a:t>
            </a:r>
          </a:p>
          <a:p>
            <a:endParaRPr lang="en-US" dirty="0"/>
          </a:p>
          <a:p>
            <a:r>
              <a:rPr lang="en-US" b="1" dirty="0"/>
              <a:t>Return: </a:t>
            </a:r>
          </a:p>
          <a:p>
            <a:r>
              <a:rPr lang="en-US" dirty="0"/>
              <a:t>Distance of the pair of points that are closest together</a:t>
            </a:r>
            <a:br>
              <a:rPr lang="en-US" dirty="0"/>
            </a:br>
            <a:r>
              <a:rPr lang="en-US" dirty="0"/>
              <a:t>(or possibly the pair too)</a:t>
            </a:r>
          </a:p>
        </p:txBody>
      </p:sp>
    </p:spTree>
    <p:extLst>
      <p:ext uri="{BB962C8B-B14F-4D97-AF65-F5344CB8AC3E}">
        <p14:creationId xmlns:p14="http://schemas.microsoft.com/office/powerpoint/2010/main" val="4103811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096702" y="3651090"/>
            <a:ext cx="28575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Naive Algorithm:</a:t>
            </a:r>
          </a:p>
          <a:p>
            <a:r>
              <a:rPr lang="en-US" sz="2100" dirty="0"/>
              <a:t>Test every pair of points, return the closest.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Naïve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1492" y="6133967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67660" y="147939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938213" y="17079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025110" y="15936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15642" y="45433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825210" y="27053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445189" y="245094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608468" y="29339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887640" y="399767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025110" y="47719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0638" y="1479390"/>
            <a:ext cx="28935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Given: </a:t>
            </a:r>
          </a:p>
          <a:p>
            <a:r>
              <a:rPr lang="en-US" sz="2100" dirty="0"/>
              <a:t>A list of points</a:t>
            </a:r>
          </a:p>
          <a:p>
            <a:endParaRPr lang="en-US" sz="2100" dirty="0"/>
          </a:p>
          <a:p>
            <a:r>
              <a:rPr lang="en-US" sz="2100" b="1" dirty="0"/>
              <a:t>Return: </a:t>
            </a:r>
          </a:p>
          <a:p>
            <a:r>
              <a:rPr lang="en-US" sz="2000" dirty="0"/>
              <a:t>Distance of the closest pair of points</a:t>
            </a:r>
            <a:endParaRPr lang="en-US" sz="21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5129939" y="1707991"/>
            <a:ext cx="2728746" cy="3097457"/>
            <a:chOff x="5315929" y="1134317"/>
            <a:chExt cx="3638331" cy="4129941"/>
          </a:xfrm>
        </p:grpSpPr>
        <p:cxnSp>
          <p:nvCxnSpPr>
            <p:cNvPr id="5" name="Straight Arrow Connector 4"/>
            <p:cNvCxnSpPr>
              <a:stCxn id="6" idx="5"/>
              <a:endCxn id="12" idx="2"/>
            </p:cNvCxnSpPr>
            <p:nvPr/>
          </p:nvCxnSpPr>
          <p:spPr>
            <a:xfrm flipV="1">
              <a:off x="5320453" y="1134317"/>
              <a:ext cx="2522369" cy="26016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5"/>
              <a:endCxn id="15" idx="1"/>
            </p:cNvCxnSpPr>
            <p:nvPr/>
          </p:nvCxnSpPr>
          <p:spPr>
            <a:xfrm>
              <a:off x="5320453" y="1394480"/>
              <a:ext cx="460443" cy="77507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13" idx="0"/>
            </p:cNvCxnSpPr>
            <p:nvPr/>
          </p:nvCxnSpPr>
          <p:spPr>
            <a:xfrm flipH="1">
              <a:off x="5315929" y="1394480"/>
              <a:ext cx="4524" cy="35203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7" idx="1"/>
            </p:cNvCxnSpPr>
            <p:nvPr/>
          </p:nvCxnSpPr>
          <p:spPr>
            <a:xfrm>
              <a:off x="5320453" y="1394480"/>
              <a:ext cx="1050378" cy="28373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5"/>
              <a:endCxn id="14" idx="1"/>
            </p:cNvCxnSpPr>
            <p:nvPr/>
          </p:nvCxnSpPr>
          <p:spPr>
            <a:xfrm>
              <a:off x="5320453" y="1394480"/>
              <a:ext cx="3633807" cy="11142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5"/>
              <a:endCxn id="16" idx="1"/>
            </p:cNvCxnSpPr>
            <p:nvPr/>
          </p:nvCxnSpPr>
          <p:spPr>
            <a:xfrm>
              <a:off x="5320453" y="1394480"/>
              <a:ext cx="2011483" cy="14190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8" idx="1"/>
            </p:cNvCxnSpPr>
            <p:nvPr/>
          </p:nvCxnSpPr>
          <p:spPr>
            <a:xfrm>
              <a:off x="5320453" y="1394480"/>
              <a:ext cx="2567006" cy="386977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3142113" y="3651090"/>
                <a:ext cx="94923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113" y="3651090"/>
                <a:ext cx="949234" cy="415498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F6FD32-3857-5D4E-BA13-35B7B453C258}"/>
              </a:ext>
            </a:extLst>
          </p:cNvPr>
          <p:cNvSpPr txBox="1"/>
          <p:nvPr/>
        </p:nvSpPr>
        <p:spPr>
          <a:xfrm>
            <a:off x="1096703" y="4744574"/>
            <a:ext cx="20899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We can do better!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/>
              <p:nvPr/>
            </p:nvSpPr>
            <p:spPr>
              <a:xfrm>
                <a:off x="2367635" y="5030324"/>
                <a:ext cx="140897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35" y="5030324"/>
                <a:ext cx="1408975" cy="415498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0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43101" y="2000250"/>
            <a:ext cx="10076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How?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772150" y="2000250"/>
            <a:ext cx="0" cy="38862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39313" y="2343150"/>
            <a:ext cx="2975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>
          <a:xfrm>
            <a:off x="183025" y="616458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23</a:t>
            </a:fld>
            <a:endParaRPr 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E6C-2281-AC45-964F-5C1B8315B400}"/>
              </a:ext>
            </a:extLst>
          </p:cNvPr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0AFB8-AF4C-CA45-B2DC-488753FB7430}"/>
              </a:ext>
            </a:extLst>
          </p:cNvPr>
          <p:cNvSpPr txBox="1"/>
          <p:nvPr/>
        </p:nvSpPr>
        <p:spPr>
          <a:xfrm>
            <a:off x="1106935" y="432232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</p:spTree>
    <p:extLst>
      <p:ext uri="{BB962C8B-B14F-4D97-AF65-F5344CB8AC3E}">
        <p14:creationId xmlns:p14="http://schemas.microsoft.com/office/powerpoint/2010/main" val="1117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9314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4688" y="588276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69908" y="590395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9313" y="3372902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106935" y="4488196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Slide Number Placeholder 2"/>
          <p:cNvSpPr txBox="1">
            <a:spLocks/>
          </p:cNvSpPr>
          <p:nvPr/>
        </p:nvSpPr>
        <p:spPr>
          <a:xfrm>
            <a:off x="217749" y="620439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24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371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6936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9314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1139314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9942" y="588923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21194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139313" y="3372902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085229" y="4539388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21295" y="4849897"/>
            <a:ext cx="2893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Return min of Left and Right pairs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32010" y="5196625"/>
            <a:ext cx="1201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Problem?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5727529" y="4122139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5857754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>
          <a:xfrm>
            <a:off x="171450" y="6171999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25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591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90117" y="58785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414490" y="58864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1" y="2118356"/>
            <a:ext cx="1200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2 Cases: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5727529" y="4122139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5857754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0375" y="2579386"/>
            <a:ext cx="28501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1. Closest Pair is completely in Left or Right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1" y="377190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Spans our “Cut”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50376" y="482797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Slide Number Placeholder 2"/>
          <p:cNvSpPr txBox="1">
            <a:spLocks/>
          </p:cNvSpPr>
          <p:nvPr/>
        </p:nvSpPr>
        <p:spPr>
          <a:xfrm>
            <a:off x="142876" y="643175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26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71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1493" y="2000250"/>
            <a:ext cx="2175207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4371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457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448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258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4878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320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457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499" y="1996564"/>
            <a:ext cx="1716463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3977538" y="58900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591990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cut.</a:t>
            </a:r>
          </a:p>
        </p:txBody>
      </p:sp>
      <p:sp>
        <p:nvSpPr>
          <p:cNvPr id="27" name="Oval 26"/>
          <p:cNvSpPr/>
          <p:nvPr/>
        </p:nvSpPr>
        <p:spPr>
          <a:xfrm rot="19684656">
            <a:off x="4417462" y="2017355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5583709">
            <a:off x="6498317" y="2599305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4553702" y="2523429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02" y="2523429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653435" y="3266688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35" y="3266688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2069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103363" y="3768424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63" y="3768424"/>
                <a:ext cx="2850125" cy="1061829"/>
              </a:xfrm>
              <a:prstGeom prst="rect">
                <a:avLst/>
              </a:prstGeom>
              <a:blipFill>
                <a:blip r:embed="rId4"/>
                <a:stretch>
                  <a:fillRect l="-2212" t="-3529" r="-2212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1606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648" y="5208285"/>
                <a:ext cx="440052" cy="415498"/>
              </a:xfrm>
              <a:prstGeom prst="rect">
                <a:avLst/>
              </a:prstGeom>
              <a:blipFill>
                <a:blip r:embed="rId5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077704" y="5045179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p:sp>
        <p:nvSpPr>
          <p:cNvPr id="28" name="Slide Number Placeholder 2"/>
          <p:cNvSpPr txBox="1">
            <a:spLocks/>
          </p:cNvSpPr>
          <p:nvPr/>
        </p:nvSpPr>
        <p:spPr>
          <a:xfrm>
            <a:off x="89388" y="6220923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27</a:t>
            </a:fld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C9FA48-981B-CA4C-B1E6-F9D3B4E1A651}"/>
              </a:ext>
            </a:extLst>
          </p:cNvPr>
          <p:cNvSpPr txBox="1"/>
          <p:nvPr/>
        </p:nvSpPr>
        <p:spPr>
          <a:xfrm>
            <a:off x="4730545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30035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/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6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057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86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057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200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257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000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499" y="1996564"/>
            <a:ext cx="1771197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91333" y="58809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642628" y="58803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4919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5882692" y="2844819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l="-3448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150376" y="3714751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76" y="3714751"/>
                <a:ext cx="2850125" cy="1061829"/>
              </a:xfrm>
              <a:prstGeom prst="rect">
                <a:avLst/>
              </a:prstGeom>
              <a:blipFill>
                <a:blip r:embed="rId5"/>
                <a:stretch>
                  <a:fillRect l="-2667" t="-3529" r="-2667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150376" y="4914900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93680" y="5264371"/>
                <a:ext cx="2486386" cy="63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80" y="5264371"/>
                <a:ext cx="2486386" cy="630622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2"/>
          <p:cNvSpPr txBox="1">
            <a:spLocks/>
          </p:cNvSpPr>
          <p:nvPr/>
        </p:nvSpPr>
        <p:spPr>
          <a:xfrm>
            <a:off x="-128250" y="63155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28</a:t>
            </a:fld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/>
              <p:nvPr/>
            </p:nvSpPr>
            <p:spPr>
              <a:xfrm>
                <a:off x="1685587" y="5878824"/>
                <a:ext cx="111331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7" y="5878824"/>
                <a:ext cx="1113318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1455E5C-F4B0-974C-9242-370091171539}"/>
              </a:ext>
            </a:extLst>
          </p:cNvPr>
          <p:cNvSpPr txBox="1"/>
          <p:nvPr/>
        </p:nvSpPr>
        <p:spPr>
          <a:xfrm>
            <a:off x="4730545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10525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72150" y="2000250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6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057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086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057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200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041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257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000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00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049955" y="58816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661199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1106935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8655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654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4919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5882692" y="2844819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19" y="273912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l="-3448"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308" y="3477114"/>
                <a:ext cx="351981" cy="415498"/>
              </a:xfrm>
              <a:prstGeom prst="rect">
                <a:avLst/>
              </a:prstGeom>
              <a:blipFill>
                <a:blip r:embed="rId4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972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72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48" y="5208285"/>
                <a:ext cx="440052" cy="415498"/>
              </a:xfrm>
              <a:prstGeom prst="rect">
                <a:avLst/>
              </a:prstGeom>
              <a:blipFill>
                <a:blip r:embed="rId5"/>
                <a:stretch>
                  <a:fillRect l="-2778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1150376" y="382471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We don’t need to test all pairs!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128655" y="4654595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Don’t need to test any points that are &gt;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one another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55" y="4654595"/>
                <a:ext cx="2850125" cy="1061829"/>
              </a:xfrm>
              <a:prstGeom prst="rect">
                <a:avLst/>
              </a:prstGeom>
              <a:blipFill>
                <a:blip r:embed="rId6"/>
                <a:stretch>
                  <a:fillRect l="-2212" t="-3529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01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29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444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and Partition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CLRS Chapter 7 (not 7.4.2)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1298" y="1359153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755498" y="15877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727048" y="1473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755498" y="450240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727048" y="23878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869798" y="2616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710456" y="3416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926948" y="36451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669898" y="4559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9648" y="1355467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19103" y="52405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281140" y="52690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766965" y="1251104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8685" y="1643520"/>
            <a:ext cx="38433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5588492" y="1443665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6551840" y="2203722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803567" y="209802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67" y="2098027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37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710456" y="283601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456" y="2836017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641199" y="1353042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41199" y="4880331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944096" y="4567188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096" y="4567188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857"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57325" y="2292520"/>
                <a:ext cx="343656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Consider points in strip in increasing y-order.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For a given point </a:t>
                </a:r>
                <a:r>
                  <a:rPr lang="en-US" sz="2100" i="1" dirty="0"/>
                  <a:t>p</a:t>
                </a:r>
                <a:r>
                  <a:rPr lang="en-US" sz="2100" dirty="0"/>
                  <a:t>, we can </a:t>
                </a:r>
                <a:r>
                  <a:rPr lang="en-US" sz="2100" i="1" dirty="0"/>
                  <a:t>prove</a:t>
                </a:r>
                <a:r>
                  <a:rPr lang="en-US" sz="2100" dirty="0"/>
                  <a:t> the 8</a:t>
                </a:r>
                <a:r>
                  <a:rPr lang="en-US" sz="2100" baseline="30000" dirty="0"/>
                  <a:t>th</a:t>
                </a:r>
                <a:r>
                  <a:rPr lang="en-US" sz="2100" dirty="0"/>
                  <a:t> point and beyond is more than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</a:t>
                </a:r>
                <a:r>
                  <a:rPr lang="en-US" sz="2100" i="1" dirty="0"/>
                  <a:t>p</a:t>
                </a:r>
                <a:r>
                  <a:rPr lang="en-US" sz="2100" dirty="0"/>
                  <a:t>.</a:t>
                </a:r>
              </a:p>
              <a:p>
                <a:r>
                  <a:rPr lang="en-US" sz="2100" dirty="0"/>
                  <a:t>    (pp. 1041-2 in CLRS)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So for each point in strip, check next 7 points in y-order.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25" y="2292520"/>
                <a:ext cx="3436569" cy="3323987"/>
              </a:xfrm>
              <a:prstGeom prst="rect">
                <a:avLst/>
              </a:prstGeom>
              <a:blipFill>
                <a:blip r:embed="rId5"/>
                <a:stretch>
                  <a:fillRect l="-1838" t="-1141" r="-3676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01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30</a:t>
            </a:fld>
            <a:endParaRPr 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/>
              <p:nvPr/>
            </p:nvSpPr>
            <p:spPr>
              <a:xfrm>
                <a:off x="2213747" y="5643218"/>
                <a:ext cx="18755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𝑩𝒆𝒕𝒕𝒆𝒓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47" y="5643218"/>
                <a:ext cx="1875513" cy="400110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741E6BE1-357C-C844-80BC-9F3E9AD6EA84}"/>
              </a:ext>
            </a:extLst>
          </p:cNvPr>
          <p:cNvSpPr/>
          <p:nvPr/>
        </p:nvSpPr>
        <p:spPr>
          <a:xfrm>
            <a:off x="7289624" y="1473453"/>
            <a:ext cx="348540" cy="32773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B6185-C577-844A-A922-3C8BDF02BF5E}"/>
              </a:ext>
            </a:extLst>
          </p:cNvPr>
          <p:cNvSpPr txBox="1"/>
          <p:nvPr/>
        </p:nvSpPr>
        <p:spPr>
          <a:xfrm>
            <a:off x="7796934" y="2770222"/>
            <a:ext cx="10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check next 7</a:t>
            </a:r>
          </a:p>
        </p:txBody>
      </p:sp>
    </p:spTree>
    <p:extLst>
      <p:ext uri="{BB962C8B-B14F-4D97-AF65-F5344CB8AC3E}">
        <p14:creationId xmlns:p14="http://schemas.microsoft.com/office/powerpoint/2010/main" val="24138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5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365079" y="2004056"/>
            <a:ext cx="3653506" cy="436104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1" name="Straight Connector 30"/>
          <p:cNvCxnSpPr>
            <a:cxnSpLocks/>
            <a:stCxn id="36" idx="0"/>
            <a:endCxn id="36" idx="2"/>
          </p:cNvCxnSpPr>
          <p:nvPr/>
        </p:nvCxnSpPr>
        <p:spPr>
          <a:xfrm>
            <a:off x="6191832" y="2004056"/>
            <a:ext cx="0" cy="436104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Search Space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035" y="1143000"/>
            <a:ext cx="3501215" cy="392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5316" y="1535416"/>
            <a:ext cx="3448652" cy="715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45315" y="2250995"/>
                <a:ext cx="3448652" cy="177001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2100" b="1" dirty="0"/>
                  <a:t>Claim #1:  </a:t>
                </a:r>
                <a:r>
                  <a:rPr lang="en-US" sz="2100" dirty="0"/>
                  <a:t>if two points are the closest pair that cross the cut, then you can surround them in a box that’s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2⋅</m:t>
                    </m:r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>
                    <a:solidFill>
                      <a:srgbClr val="0070C0"/>
                    </a:solidFill>
                  </a:rPr>
                  <a:t> </a:t>
                </a:r>
                <a:r>
                  <a:rPr lang="en-US" sz="2100" dirty="0"/>
                  <a:t>wide by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tall.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15" y="2250995"/>
                <a:ext cx="3448652" cy="1770019"/>
              </a:xfrm>
              <a:prstGeom prst="rect">
                <a:avLst/>
              </a:prstGeom>
              <a:blipFill>
                <a:blip r:embed="rId2"/>
                <a:stretch>
                  <a:fillRect l="-2206" t="-2143" r="-3676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783498" y="1588558"/>
                <a:ext cx="83834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2⋅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498" y="1588558"/>
                <a:ext cx="838347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>
            <a:cxnSpLocks/>
          </p:cNvCxnSpPr>
          <p:nvPr/>
        </p:nvCxnSpPr>
        <p:spPr>
          <a:xfrm>
            <a:off x="4365079" y="4369452"/>
            <a:ext cx="3631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4365079" y="2885266"/>
            <a:ext cx="360260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483" y="5273047"/>
            <a:ext cx="3448652" cy="8657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100" dirty="0"/>
          </a:p>
        </p:txBody>
      </p:sp>
      <p:sp>
        <p:nvSpPr>
          <p:cNvPr id="64" name="TextBox 63"/>
          <p:cNvSpPr txBox="1"/>
          <p:nvPr/>
        </p:nvSpPr>
        <p:spPr>
          <a:xfrm>
            <a:off x="471598" y="4120861"/>
            <a:ext cx="3448652" cy="715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dirty="0"/>
              <a:t>Let’s draw some examples.</a:t>
            </a:r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77967" y="636510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31</a:t>
            </a:fld>
            <a:endParaRPr lang="en-US" sz="9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B48F62-43A2-3F4C-BBA5-4BA69A74602D}"/>
              </a:ext>
            </a:extLst>
          </p:cNvPr>
          <p:cNvCxnSpPr>
            <a:cxnSpLocks/>
          </p:cNvCxnSpPr>
          <p:nvPr/>
        </p:nvCxnSpPr>
        <p:spPr>
          <a:xfrm>
            <a:off x="4365079" y="5880339"/>
            <a:ext cx="36382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2B4A6FD-D10F-A345-9FCD-9AB8F33AF768}"/>
              </a:ext>
            </a:extLst>
          </p:cNvPr>
          <p:cNvSpPr/>
          <p:nvPr/>
        </p:nvSpPr>
        <p:spPr>
          <a:xfrm>
            <a:off x="4375919" y="2885267"/>
            <a:ext cx="3653506" cy="148658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FC7C3-5053-3347-9992-B1AD7FFE8352}"/>
                  </a:ext>
                </a:extLst>
              </p:cNvPr>
              <p:cNvSpPr txBox="1"/>
              <p:nvPr/>
            </p:nvSpPr>
            <p:spPr>
              <a:xfrm>
                <a:off x="8180232" y="3420809"/>
                <a:ext cx="48418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FC7C3-5053-3347-9992-B1AD7FFE8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232" y="3420809"/>
                <a:ext cx="484187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02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924718" y="1966614"/>
            <a:ext cx="3200400" cy="417219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1" name="Straight Connector 30"/>
          <p:cNvCxnSpPr>
            <a:cxnSpLocks/>
            <a:stCxn id="36" idx="0"/>
            <a:endCxn id="36" idx="2"/>
          </p:cNvCxnSpPr>
          <p:nvPr/>
        </p:nvCxnSpPr>
        <p:spPr>
          <a:xfrm>
            <a:off x="6524918" y="1966614"/>
            <a:ext cx="0" cy="417219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950"/>
            <a:ext cx="8229600" cy="990600"/>
          </a:xfrm>
        </p:spPr>
        <p:txBody>
          <a:bodyPr/>
          <a:lstStyle/>
          <a:p>
            <a:r>
              <a:rPr lang="en-US" dirty="0"/>
              <a:t>Reducing Search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482626" y="173162"/>
                <a:ext cx="3448652" cy="11990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800" b="1" dirty="0"/>
                  <a:t>Claim #1:  </a:t>
                </a:r>
                <a:r>
                  <a:rPr lang="en-US" sz="1800" dirty="0"/>
                  <a:t>if two points are the closest pair that cross the cut, then you can surround them in a box that’s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2⋅</m:t>
                    </m:r>
                    <m:r>
                      <a:rPr lang="en-US" sz="1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wide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1800" dirty="0"/>
                  <a:t> tall.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26" y="173162"/>
                <a:ext cx="3448652" cy="1199036"/>
              </a:xfrm>
              <a:prstGeom prst="rect">
                <a:avLst/>
              </a:prstGeom>
              <a:blipFill>
                <a:blip r:embed="rId2"/>
                <a:stretch>
                  <a:fillRect l="-1465" t="-1031" b="-61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136050" y="1627543"/>
                <a:ext cx="73437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2⋅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050" y="1627543"/>
                <a:ext cx="734376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4903040" y="4356315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873822" y="2847824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483" y="5273047"/>
            <a:ext cx="3448652" cy="8657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100" dirty="0"/>
          </a:p>
        </p:txBody>
      </p:sp>
      <p:sp>
        <p:nvSpPr>
          <p:cNvPr id="64" name="TextBox 63"/>
          <p:cNvSpPr txBox="1"/>
          <p:nvPr/>
        </p:nvSpPr>
        <p:spPr>
          <a:xfrm>
            <a:off x="412549" y="1189891"/>
            <a:ext cx="3722049" cy="2469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dirty="0"/>
              <a:t>Assume you’re checking in increasing y-order, and you’ve reached the first point of the closest pair.</a:t>
            </a:r>
          </a:p>
          <a:p>
            <a:r>
              <a:rPr lang="en-US" sz="2100" dirty="0"/>
              <a:t>Do you have to look at </a:t>
            </a:r>
            <a:r>
              <a:rPr lang="en-US" sz="2100" b="1" dirty="0"/>
              <a:t>all points above it</a:t>
            </a:r>
            <a:r>
              <a:rPr lang="en-US" sz="2100" dirty="0"/>
              <a:t> to be </a:t>
            </a:r>
            <a:r>
              <a:rPr lang="en-US" sz="2100" u="sng" dirty="0"/>
              <a:t>guaranteed</a:t>
            </a:r>
            <a:r>
              <a:rPr lang="en-US" sz="2100" dirty="0"/>
              <a:t> to find the other point and the minimum distance?</a:t>
            </a:r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77967" y="636510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32</a:t>
            </a:fld>
            <a:endParaRPr lang="en-US" sz="9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B48F62-43A2-3F4C-BBA5-4BA69A74602D}"/>
              </a:ext>
            </a:extLst>
          </p:cNvPr>
          <p:cNvCxnSpPr/>
          <p:nvPr/>
        </p:nvCxnSpPr>
        <p:spPr>
          <a:xfrm flipH="1">
            <a:off x="4909428" y="5842897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2B4A6FD-D10F-A345-9FCD-9AB8F33AF768}"/>
              </a:ext>
            </a:extLst>
          </p:cNvPr>
          <p:cNvSpPr/>
          <p:nvPr/>
        </p:nvSpPr>
        <p:spPr>
          <a:xfrm>
            <a:off x="4924718" y="2858779"/>
            <a:ext cx="3200400" cy="148658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DDE86B-4687-4941-A40A-E5DC8791CE69}"/>
              </a:ext>
            </a:extLst>
          </p:cNvPr>
          <p:cNvSpPr txBox="1"/>
          <p:nvPr/>
        </p:nvSpPr>
        <p:spPr>
          <a:xfrm>
            <a:off x="457200" y="3965981"/>
            <a:ext cx="4009293" cy="2092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b="1" dirty="0"/>
              <a:t>No!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Imagine you drew a box with its bottom at point’s y-coordinate.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See Claim #1.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Claim #2: only 8 points can be in the box.</a:t>
            </a:r>
          </a:p>
          <a:p>
            <a:endParaRPr lang="en-US" sz="2100" dirty="0"/>
          </a:p>
          <a:p>
            <a:endParaRPr lang="en-US" sz="2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8385FC-9FE3-BF4F-B678-4434A4701CC8}"/>
                  </a:ext>
                </a:extLst>
              </p:cNvPr>
              <p:cNvSpPr txBox="1"/>
              <p:nvPr/>
            </p:nvSpPr>
            <p:spPr>
              <a:xfrm>
                <a:off x="8269883" y="3489258"/>
                <a:ext cx="48418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8385FC-9FE3-BF4F-B678-4434A4701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883" y="3489258"/>
                <a:ext cx="484187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898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4924718" y="1966614"/>
            <a:ext cx="3200400" cy="417219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1" name="Straight Connector 30"/>
          <p:cNvCxnSpPr>
            <a:cxnSpLocks/>
            <a:stCxn id="36" idx="0"/>
            <a:endCxn id="36" idx="2"/>
          </p:cNvCxnSpPr>
          <p:nvPr/>
        </p:nvCxnSpPr>
        <p:spPr>
          <a:xfrm>
            <a:off x="6524918" y="1966614"/>
            <a:ext cx="0" cy="417219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950"/>
            <a:ext cx="8229600" cy="990600"/>
          </a:xfrm>
        </p:spPr>
        <p:txBody>
          <a:bodyPr/>
          <a:lstStyle/>
          <a:p>
            <a:r>
              <a:rPr lang="en-US" dirty="0"/>
              <a:t>Reducing Search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482626" y="173162"/>
                <a:ext cx="3448652" cy="11990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800" b="1" dirty="0"/>
                  <a:t>Claim #1:  </a:t>
                </a:r>
                <a:r>
                  <a:rPr lang="en-US" sz="1800" dirty="0"/>
                  <a:t>if two points are the closest pair that cross the cut, then you can surround them in a box that’s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2⋅</m:t>
                    </m:r>
                    <m:r>
                      <a:rPr lang="en-US" sz="1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wide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1800" dirty="0"/>
                  <a:t> tall.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626" y="173162"/>
                <a:ext cx="3448652" cy="1199036"/>
              </a:xfrm>
              <a:prstGeom prst="rect">
                <a:avLst/>
              </a:prstGeom>
              <a:blipFill>
                <a:blip r:embed="rId2"/>
                <a:stretch>
                  <a:fillRect l="-1465" t="-1031" b="-61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136050" y="1627543"/>
                <a:ext cx="73437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2⋅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050" y="1627543"/>
                <a:ext cx="734376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/>
          <p:cNvCxnSpPr/>
          <p:nvPr/>
        </p:nvCxnSpPr>
        <p:spPr>
          <a:xfrm flipH="1">
            <a:off x="4903040" y="4356315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873822" y="2847824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7483" y="5273047"/>
            <a:ext cx="3448652" cy="8657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sz="2100" dirty="0"/>
          </a:p>
        </p:txBody>
      </p:sp>
      <p:sp>
        <p:nvSpPr>
          <p:cNvPr id="64" name="TextBox 63"/>
          <p:cNvSpPr txBox="1"/>
          <p:nvPr/>
        </p:nvSpPr>
        <p:spPr>
          <a:xfrm>
            <a:off x="412549" y="1189891"/>
            <a:ext cx="3722049" cy="24693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dirty="0"/>
              <a:t>Assume you’re checking in increasing y-order, and you’ve reached the first point of the closest pair.</a:t>
            </a:r>
          </a:p>
          <a:p>
            <a:r>
              <a:rPr lang="en-US" sz="2100" dirty="0"/>
              <a:t>Do you have to look at </a:t>
            </a:r>
            <a:r>
              <a:rPr lang="en-US" sz="2100" b="1" dirty="0"/>
              <a:t>all points above it</a:t>
            </a:r>
            <a:r>
              <a:rPr lang="en-US" sz="2100" dirty="0"/>
              <a:t> to be </a:t>
            </a:r>
            <a:r>
              <a:rPr lang="en-US" sz="2100" u="sng" dirty="0"/>
              <a:t>guaranteed</a:t>
            </a:r>
            <a:r>
              <a:rPr lang="en-US" sz="2100" dirty="0"/>
              <a:t> to find the other point and the minimum distance?</a:t>
            </a:r>
          </a:p>
        </p:txBody>
      </p:sp>
      <p:sp>
        <p:nvSpPr>
          <p:cNvPr id="22" name="Slide Number Placeholder 2"/>
          <p:cNvSpPr txBox="1">
            <a:spLocks/>
          </p:cNvSpPr>
          <p:nvPr/>
        </p:nvSpPr>
        <p:spPr>
          <a:xfrm>
            <a:off x="77967" y="636510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33</a:t>
            </a:fld>
            <a:endParaRPr lang="en-US" sz="90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B48F62-43A2-3F4C-BBA5-4BA69A74602D}"/>
              </a:ext>
            </a:extLst>
          </p:cNvPr>
          <p:cNvCxnSpPr/>
          <p:nvPr/>
        </p:nvCxnSpPr>
        <p:spPr>
          <a:xfrm flipH="1">
            <a:off x="4909428" y="5842897"/>
            <a:ext cx="32003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2B4A6FD-D10F-A345-9FCD-9AB8F33AF768}"/>
              </a:ext>
            </a:extLst>
          </p:cNvPr>
          <p:cNvSpPr/>
          <p:nvPr/>
        </p:nvSpPr>
        <p:spPr>
          <a:xfrm>
            <a:off x="4924718" y="2858779"/>
            <a:ext cx="3200400" cy="1486582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DDE86B-4687-4941-A40A-E5DC8791CE69}"/>
              </a:ext>
            </a:extLst>
          </p:cNvPr>
          <p:cNvSpPr txBox="1"/>
          <p:nvPr/>
        </p:nvSpPr>
        <p:spPr>
          <a:xfrm>
            <a:off x="457200" y="3965981"/>
            <a:ext cx="4009293" cy="2092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00" b="1" dirty="0"/>
              <a:t>No!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Imagine you drew a box with its bottom at point’s y-coordinate.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See Claim #1.</a:t>
            </a:r>
          </a:p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sz="2100" dirty="0"/>
              <a:t>Claim #2: only 8 points can be in the box.</a:t>
            </a:r>
          </a:p>
          <a:p>
            <a:endParaRPr lang="en-US" sz="2100" dirty="0"/>
          </a:p>
          <a:p>
            <a:endParaRPr lang="en-US" sz="2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8385FC-9FE3-BF4F-B678-4434A4701CC8}"/>
                  </a:ext>
                </a:extLst>
              </p:cNvPr>
              <p:cNvSpPr txBox="1"/>
              <p:nvPr/>
            </p:nvSpPr>
            <p:spPr>
              <a:xfrm>
                <a:off x="8269883" y="3489258"/>
                <a:ext cx="48418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8385FC-9FE3-BF4F-B678-4434A4701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883" y="3489258"/>
                <a:ext cx="484187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152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1298" y="1359153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755498" y="15877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727048" y="1473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755498" y="450240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727048" y="23878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869798" y="2616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710456" y="3416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5926948" y="36451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6669898" y="4559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69648" y="1355467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19103" y="52405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281140" y="52690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766965" y="1251104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8685" y="1643520"/>
            <a:ext cx="38433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5588492" y="1443665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6551840" y="2203722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803567" y="209802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67" y="2098027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3793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710456" y="283601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456" y="2836017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5641199" y="1353042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41199" y="4880331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944096" y="4567188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096" y="4567188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857" r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757325" y="2292520"/>
                <a:ext cx="343656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Consider points in strip in increasing y-order.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For a given point </a:t>
                </a:r>
                <a:r>
                  <a:rPr lang="en-US" sz="2100" i="1" dirty="0"/>
                  <a:t>p</a:t>
                </a:r>
                <a:r>
                  <a:rPr lang="en-US" sz="2100" dirty="0"/>
                  <a:t>, we can </a:t>
                </a:r>
                <a:r>
                  <a:rPr lang="en-US" sz="2100" i="1" dirty="0"/>
                  <a:t>prove</a:t>
                </a:r>
                <a:r>
                  <a:rPr lang="en-US" sz="2100" dirty="0"/>
                  <a:t> the 8</a:t>
                </a:r>
                <a:r>
                  <a:rPr lang="en-US" sz="2100" baseline="30000" dirty="0"/>
                  <a:t>th</a:t>
                </a:r>
                <a:r>
                  <a:rPr lang="en-US" sz="2100" dirty="0"/>
                  <a:t> point and beyond is more than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</a:t>
                </a:r>
                <a:r>
                  <a:rPr lang="en-US" sz="2100" i="1" dirty="0"/>
                  <a:t>p</a:t>
                </a:r>
                <a:r>
                  <a:rPr lang="en-US" sz="2100" dirty="0"/>
                  <a:t>.</a:t>
                </a:r>
              </a:p>
              <a:p>
                <a:r>
                  <a:rPr lang="en-US" sz="2100" dirty="0"/>
                  <a:t>    (pp. 1041-2 in CLRS)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So for each point in strip, check next 7 points in y-order.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25" y="2292520"/>
                <a:ext cx="3436569" cy="3323987"/>
              </a:xfrm>
              <a:prstGeom prst="rect">
                <a:avLst/>
              </a:prstGeom>
              <a:blipFill>
                <a:blip r:embed="rId5"/>
                <a:stretch>
                  <a:fillRect l="-1838" t="-1141" r="-3676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01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34</a:t>
            </a:fld>
            <a:endParaRPr 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/>
              <p:nvPr/>
            </p:nvSpPr>
            <p:spPr>
              <a:xfrm>
                <a:off x="2213747" y="5643218"/>
                <a:ext cx="18755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𝑩𝒆𝒕𝒕𝒆𝒓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47" y="5643218"/>
                <a:ext cx="1875513" cy="400110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741E6BE1-357C-C844-80BC-9F3E9AD6EA84}"/>
              </a:ext>
            </a:extLst>
          </p:cNvPr>
          <p:cNvSpPr/>
          <p:nvPr/>
        </p:nvSpPr>
        <p:spPr>
          <a:xfrm>
            <a:off x="7289624" y="1473453"/>
            <a:ext cx="348540" cy="32773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B6185-C577-844A-A922-3C8BDF02BF5E}"/>
              </a:ext>
            </a:extLst>
          </p:cNvPr>
          <p:cNvSpPr txBox="1"/>
          <p:nvPr/>
        </p:nvSpPr>
        <p:spPr>
          <a:xfrm>
            <a:off x="7796934" y="2770222"/>
            <a:ext cx="10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check next 7</a:t>
            </a:r>
          </a:p>
        </p:txBody>
      </p:sp>
    </p:spTree>
    <p:extLst>
      <p:ext uri="{BB962C8B-B14F-4D97-AF65-F5344CB8AC3E}">
        <p14:creationId xmlns:p14="http://schemas.microsoft.com/office/powerpoint/2010/main" val="37483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5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CA8-232C-114A-81BD-36B1D763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504ED-1DDB-0340-820C-75A6BFD3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EDA9-E7D7-B341-96CF-4133DEF083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0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34AE-BA45-B64B-9F64-CD185870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1418DC-0E13-E845-8821-CE9B7E41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2BEC4-B986-144F-817F-0C02B1FA30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39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4EF5-B1B0-CA4F-A973-BEAFDE0C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D8729-C0C9-2A46-BF6F-106F50C4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6593D-A715-1D49-8F45-9D35DB98B3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26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Closest Pair of Points: Divide and Conquer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491027" y="1402373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089930" y="16309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176827" y="15166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167359" y="44663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976927" y="26283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5596906" y="237392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760185" y="28569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039357" y="392066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176827" y="46949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19377" y="1398687"/>
            <a:ext cx="1769932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4781336" y="52729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133367" y="527290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5136339" y="1419478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7217194" y="2001428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/>
          <p:cNvSpPr/>
          <p:nvPr/>
        </p:nvSpPr>
        <p:spPr>
          <a:xfrm rot="18230756">
            <a:off x="6446406" y="3524262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6576631" y="4228824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/>
              <p:nvPr/>
            </p:nvSpPr>
            <p:spPr>
              <a:xfrm>
                <a:off x="284716" y="1270487"/>
                <a:ext cx="420035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Initialization: </a:t>
                </a:r>
                <a:r>
                  <a:rPr lang="en-US" sz="1600" dirty="0"/>
                  <a:t>Sort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r>
                  <a:rPr lang="en-US" sz="1600" dirty="0"/>
                  <a:t>(Later we’ll also need to process points by y-coordinate, too.)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Divide: </a:t>
                </a:r>
                <a:r>
                  <a:rPr lang="en-US" sz="16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Conquer: </a:t>
                </a:r>
                <a:r>
                  <a:rPr lang="en-US" sz="1600" dirty="0"/>
                  <a:t>Recursively compute the closest pair of points in each list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>
                    <a:solidFill>
                      <a:srgbClr val="7030A0"/>
                    </a:solidFill>
                  </a:rPr>
                  <a:t>Base case?</a:t>
                </a:r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Consider only points in the runway</a:t>
                </a:r>
                <a:br>
                  <a:rPr lang="en-US" sz="1600" dirty="0"/>
                </a:b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within distance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600" dirty="0"/>
                  <a:t> of median)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Output closest pair among </a:t>
                </a:r>
                <a:r>
                  <a:rPr lang="en-US" sz="16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600" dirty="0"/>
                  <a:t>, </a:t>
                </a:r>
                <a:r>
                  <a:rPr lang="en-US" sz="16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600" dirty="0"/>
                  <a:t>, and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600" dirty="0"/>
                  <a:t> points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" y="1270487"/>
                <a:ext cx="4200350" cy="5016758"/>
              </a:xfrm>
              <a:prstGeom prst="rect">
                <a:avLst/>
              </a:prstGeom>
              <a:blipFill>
                <a:blip r:embed="rId3"/>
                <a:stretch>
                  <a:fillRect l="-904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32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Closest Pair of Points: Divide and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/>
              <p:nvPr/>
            </p:nvSpPr>
            <p:spPr>
              <a:xfrm>
                <a:off x="3600450" y="1893585"/>
                <a:ext cx="14080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1893585"/>
                <a:ext cx="1408078" cy="415498"/>
              </a:xfrm>
              <a:prstGeom prst="rect">
                <a:avLst/>
              </a:prstGeom>
              <a:blipFill>
                <a:blip r:embed="rId3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/>
              <p:nvPr/>
            </p:nvSpPr>
            <p:spPr>
              <a:xfrm>
                <a:off x="3600450" y="2457450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2457450"/>
                <a:ext cx="800925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/>
              <p:nvPr/>
            </p:nvSpPr>
            <p:spPr>
              <a:xfrm>
                <a:off x="3600450" y="3257550"/>
                <a:ext cx="123072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0" y="3257550"/>
                <a:ext cx="1230722" cy="415498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/>
              <p:nvPr/>
            </p:nvSpPr>
            <p:spPr>
              <a:xfrm>
                <a:off x="3617603" y="4514850"/>
                <a:ext cx="810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603" y="4514850"/>
                <a:ext cx="81035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/>
              <p:nvPr/>
            </p:nvSpPr>
            <p:spPr>
              <a:xfrm>
                <a:off x="3600449" y="5315889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49" y="5315889"/>
                <a:ext cx="80092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/>
              <p:nvPr/>
            </p:nvSpPr>
            <p:spPr>
              <a:xfrm>
                <a:off x="6941" y="4514850"/>
                <a:ext cx="346978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" y="4514850"/>
                <a:ext cx="3469784" cy="415498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/>
              <p:nvPr/>
            </p:nvSpPr>
            <p:spPr>
              <a:xfrm>
                <a:off x="42928" y="5115952"/>
                <a:ext cx="348863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>
                    <a:solidFill>
                      <a:srgbClr val="7030A0"/>
                    </a:solidFill>
                  </a:rPr>
                  <a:t>Case 2 of Master’s Theorem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8" y="5115952"/>
                <a:ext cx="3488635" cy="738664"/>
              </a:xfrm>
              <a:prstGeom prst="rect">
                <a:avLst/>
              </a:prstGeom>
              <a:blipFill>
                <a:blip r:embed="rId9"/>
                <a:stretch>
                  <a:fillRect l="-727" t="-5085" r="-727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DA0499-A82B-481C-9009-6189554AC76A}"/>
              </a:ext>
            </a:extLst>
          </p:cNvPr>
          <p:cNvSpPr txBox="1"/>
          <p:nvPr/>
        </p:nvSpPr>
        <p:spPr>
          <a:xfrm>
            <a:off x="57837" y="1810182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running time?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71E8F61-A073-4B2A-8984-AFC0A8FB67D9}"/>
              </a:ext>
            </a:extLst>
          </p:cNvPr>
          <p:cNvSpPr/>
          <p:nvPr/>
        </p:nvSpPr>
        <p:spPr>
          <a:xfrm>
            <a:off x="3314700" y="2457450"/>
            <a:ext cx="342900" cy="3429000"/>
          </a:xfrm>
          <a:prstGeom prst="leftBrace">
            <a:avLst>
              <a:gd name="adj1" fmla="val 55072"/>
              <a:gd name="adj2" fmla="val 40000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/>
              <p:nvPr/>
            </p:nvSpPr>
            <p:spPr>
              <a:xfrm>
                <a:off x="2171700" y="3572902"/>
                <a:ext cx="97885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3572902"/>
                <a:ext cx="978858" cy="507831"/>
              </a:xfrm>
              <a:prstGeom prst="rect">
                <a:avLst/>
              </a:prstGeom>
              <a:blipFill>
                <a:blip r:embed="rId10"/>
                <a:stretch>
                  <a:fillRect r="-126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/>
              <p:nvPr/>
            </p:nvSpPr>
            <p:spPr>
              <a:xfrm>
                <a:off x="847804" y="2174401"/>
                <a:ext cx="19355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04" y="2174401"/>
                <a:ext cx="1935530" cy="553998"/>
              </a:xfrm>
              <a:prstGeom prst="rect">
                <a:avLst/>
              </a:prstGeom>
              <a:blipFill>
                <a:blip r:embed="rId11"/>
                <a:stretch>
                  <a:fillRect r="-129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/>
              <p:nvPr/>
            </p:nvSpPr>
            <p:spPr>
              <a:xfrm>
                <a:off x="4972050" y="1945735"/>
                <a:ext cx="3886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Initialization: </a:t>
                </a:r>
                <a:r>
                  <a:rPr lang="en-US" sz="1500" dirty="0"/>
                  <a:t>Sort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Divide: </a:t>
                </a:r>
                <a:r>
                  <a:rPr lang="en-US" sz="15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)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Conquer: </a:t>
                </a:r>
                <a:r>
                  <a:rPr lang="en-US" sz="1500" dirty="0"/>
                  <a:t>Recursively compute the closest pair of points in each list</a:t>
                </a:r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/>
              </a:p>
              <a:p>
                <a:r>
                  <a:rPr lang="en-US" sz="15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500" dirty="0"/>
                  <a:t>-coordinate and</a:t>
                </a:r>
                <a:br>
                  <a:rPr lang="en-US" sz="1500" dirty="0"/>
                </a:br>
                <a:r>
                  <a:rPr lang="en-US" sz="15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Output closest pair among </a:t>
                </a:r>
                <a:r>
                  <a:rPr lang="en-US" sz="15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500" dirty="0"/>
                  <a:t>, </a:t>
                </a:r>
                <a:r>
                  <a:rPr lang="en-US" sz="15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500" dirty="0"/>
                  <a:t>, and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500" dirty="0"/>
                  <a:t> points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1945735"/>
                <a:ext cx="3886200" cy="3785652"/>
              </a:xfrm>
              <a:prstGeom prst="rect">
                <a:avLst/>
              </a:prstGeom>
              <a:blipFill>
                <a:blip r:embed="rId12"/>
                <a:stretch>
                  <a:fillRect l="-651" t="-334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4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6" grpId="0"/>
      <p:bldP spid="14" grpId="0" build="p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C2D1634-5B07-B740-81D5-90946F1D81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Strategy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243FAB42-1B31-1846-AA42-0D44BAE53C2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371600"/>
            <a:ext cx="8255000" cy="49530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Called on subsection of array from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last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Like </a:t>
            </a:r>
            <a:r>
              <a:rPr lang="en-US" altLang="en-US" sz="2000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mergesort</a:t>
            </a:r>
            <a:endParaRPr lang="en-US" altLang="en-US" sz="20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choose some element in the array to be the </a:t>
            </a:r>
            <a:r>
              <a:rPr lang="en-US" altLang="en-US" sz="24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pivot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element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Any element!  Doesn't</a:t>
            </a:r>
            <a:r>
              <a:rPr lang="en-US" altLang="ja-JP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matter for </a:t>
            </a:r>
            <a:r>
              <a:rPr lang="en-US" altLang="ja-JP" sz="20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correctness.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Often the first item. For us, the last.  Or, we often move some element into the last position (to get better </a:t>
            </a:r>
            <a:r>
              <a:rPr lang="en-US" altLang="en-US" sz="20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efficiency</a:t>
            </a: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)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Second, call </a:t>
            </a:r>
            <a:r>
              <a:rPr lang="en-US" altLang="en-US" sz="24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partition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which does two things: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Puts the pivot in its proper place, i.e. where it will be in the correctly sorted sequence</a:t>
            </a:r>
          </a:p>
          <a:p>
            <a:pPr lvl="1"/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 elements below the pivot are less-than the pivot, and all elements above the pivot are greater-than </a:t>
            </a:r>
          </a:p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Third, use quicksort recursively on both sub-lists</a:t>
            </a:r>
          </a:p>
        </p:txBody>
      </p:sp>
    </p:spTree>
    <p:extLst>
      <p:ext uri="{BB962C8B-B14F-4D97-AF65-F5344CB8AC3E}">
        <p14:creationId xmlns:p14="http://schemas.microsoft.com/office/powerpoint/2010/main" val="1073682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085A-0C89-A040-80BA-AB33112C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Closest Pair of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5E141-4DE0-5246-B0A1-C6969363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2F3D-3A41-064D-8FFC-7802551313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Comparing all pairs is a brute-force fail</a:t>
            </a:r>
          </a:p>
          <a:p>
            <a:pPr lvl="1"/>
            <a:r>
              <a:rPr lang="en-US" dirty="0"/>
              <a:t>Except for small inputs</a:t>
            </a:r>
          </a:p>
          <a:p>
            <a:r>
              <a:rPr lang="en-US" dirty="0"/>
              <a:t>Divide and conquer a big improvement</a:t>
            </a:r>
          </a:p>
          <a:p>
            <a:r>
              <a:rPr lang="en-US" dirty="0"/>
              <a:t>Needed to find an efficient way for part of the combine step</a:t>
            </a:r>
          </a:p>
          <a:p>
            <a:pPr lvl="1"/>
            <a:r>
              <a:rPr lang="en-US" dirty="0"/>
              <a:t>Geometry came through for us here!</a:t>
            </a:r>
          </a:p>
          <a:p>
            <a:pPr lvl="1"/>
            <a:r>
              <a:rPr lang="en-US" dirty="0"/>
              <a:t>Only needed to look at constant number of points for each point in the strip</a:t>
            </a:r>
          </a:p>
          <a:p>
            <a:r>
              <a:rPr lang="en-US" dirty="0"/>
              <a:t>Implementation subtleties</a:t>
            </a:r>
          </a:p>
          <a:p>
            <a:pPr lvl="1"/>
            <a:r>
              <a:rPr lang="en-US" dirty="0"/>
              <a:t>Don’t want to sort the strip by y-coordinate in each recursive call</a:t>
            </a:r>
          </a:p>
          <a:p>
            <a:pPr lvl="1"/>
            <a:r>
              <a:rPr lang="en-US" dirty="0"/>
              <a:t>In initialization, create an “index” that lets you process all points in order by y-coordinate</a:t>
            </a:r>
          </a:p>
          <a:p>
            <a:pPr lvl="1"/>
            <a:r>
              <a:rPr lang="en-US" dirty="0"/>
              <a:t>(There are other ways to address this.)</a:t>
            </a:r>
          </a:p>
        </p:txBody>
      </p:sp>
    </p:spTree>
    <p:extLst>
      <p:ext uri="{BB962C8B-B14F-4D97-AF65-F5344CB8AC3E}">
        <p14:creationId xmlns:p14="http://schemas.microsoft.com/office/powerpoint/2010/main" val="132564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9C2D1634-5B07-B740-81D5-90946F1D818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Quicksort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is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Divide</a:t>
            </a:r>
            <a:r>
              <a:rPr lang="fr-FR" altLang="en-US" dirty="0">
                <a:ea typeface="ＭＳ Ｐゴシック" panose="020B0600070205080204" pitchFamily="34" charset="-128"/>
              </a:rPr>
              <a:t> and </a:t>
            </a:r>
            <a:r>
              <a:rPr lang="fr-FR" altLang="en-US" dirty="0" err="1">
                <a:ea typeface="ＭＳ Ｐゴシック" panose="020B0600070205080204" pitchFamily="34" charset="-128"/>
              </a:rPr>
              <a:t>Conquer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Rectangle 3">
                <a:extLst>
                  <a:ext uri="{FF2B5EF4-FFF2-40B4-BE49-F238E27FC236}">
                    <a16:creationId xmlns:a16="http://schemas.microsoft.com/office/drawing/2014/main" id="{243FAB42-1B31-1846-AA42-0D44BAE53C2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381000" y="1371600"/>
                <a:ext cx="8255000" cy="4953000"/>
              </a:xfrm>
            </p:spPr>
            <p:txBody>
              <a:bodyPr/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3200" dirty="0"/>
                  <a:t>select </a:t>
                </a:r>
                <a:r>
                  <a:rPr lang="en-US" sz="3200" dirty="0">
                    <a:solidFill>
                      <a:srgbClr val="FF33CC"/>
                    </a:solidFill>
                  </a:rPr>
                  <a:t>pivot </a:t>
                </a:r>
                <a:r>
                  <a:rPr lang="en-US" sz="3200" dirty="0"/>
                  <a:t>element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/>
                  <a:t>, </a:t>
                </a:r>
                <a:r>
                  <a:rPr lang="en-US" sz="32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32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3200" dirty="0"/>
                  <a:t>recursively sort left and right </a:t>
                </a:r>
                <a:r>
                  <a:rPr lang="en-US" sz="3200" dirty="0" err="1"/>
                  <a:t>sublists</a:t>
                </a:r>
                <a:endParaRPr lang="en-US" sz="3200" dirty="0"/>
              </a:p>
              <a:p>
                <a:r>
                  <a:rPr lang="en-US" sz="32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3200" dirty="0"/>
                  <a:t>Nothing</a:t>
                </a:r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800" dirty="0"/>
                  <a:t>Contrast to </a:t>
                </a:r>
                <a:r>
                  <a:rPr lang="en-US" sz="2800" dirty="0" err="1"/>
                  <a:t>mergesort</a:t>
                </a:r>
                <a:r>
                  <a:rPr lang="en-US" sz="2800" dirty="0"/>
                  <a:t>,</a:t>
                </a:r>
                <a:br>
                  <a:rPr lang="en-US" sz="2800" dirty="0"/>
                </a:br>
                <a:r>
                  <a:rPr lang="en-US" sz="2800" dirty="0"/>
                  <a:t>   where divide is simple and combine is work</a:t>
                </a:r>
              </a:p>
            </p:txBody>
          </p:sp>
        </mc:Choice>
        <mc:Fallback>
          <p:sp>
            <p:nvSpPr>
              <p:cNvPr id="8194" name="Rectangle 3">
                <a:extLst>
                  <a:ext uri="{FF2B5EF4-FFF2-40B4-BE49-F238E27FC236}">
                    <a16:creationId xmlns:a16="http://schemas.microsoft.com/office/drawing/2014/main" id="{243FAB42-1B31-1846-AA42-0D44BAE53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381000" y="1371600"/>
                <a:ext cx="8255000" cy="4953000"/>
              </a:xfrm>
              <a:blipFill>
                <a:blip r:embed="rId5"/>
                <a:stretch>
                  <a:fillRect l="-1536" t="-1790" r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6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>
            <a:extLst>
              <a:ext uri="{FF2B5EF4-FFF2-40B4-BE49-F238E27FC236}">
                <a16:creationId xmlns:a16="http://schemas.microsoft.com/office/drawing/2014/main" id="{08AD30C6-35A1-9446-B1E6-1EBE23AB29B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81000" y="1371600"/>
            <a:ext cx="8458200" cy="54864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Use last element as pivot (or pick one and move it there)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After call to partition…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spcAft>
                <a:spcPct val="25000"/>
              </a:spcAft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Now sort two parts recursively and we</a:t>
            </a:r>
            <a:r>
              <a:rPr lang="fr-FR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 done!</a:t>
            </a:r>
          </a:p>
          <a:p>
            <a:pPr lvl="1">
              <a:spcAft>
                <a:spcPct val="20000"/>
              </a:spcAft>
            </a:pP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Note that </a:t>
            </a:r>
            <a:r>
              <a:rPr lang="en-US" altLang="en-US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splitPoint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may be anywhere in </a:t>
            </a:r>
            <a:r>
              <a:rPr lang="en-US" altLang="en-US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first..last</a:t>
            </a:r>
            <a:endParaRPr lang="en-US" altLang="en-US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Note our assumption that all keys are distinct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D01D2F2-25D8-F144-ADCE-583FEE0CCD9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Quicksort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Strategy (a picture)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53D67D9F-00D7-FF43-BFFC-06E05A472C5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198120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0" name="Group 5">
            <a:extLst>
              <a:ext uri="{FF2B5EF4-FFF2-40B4-BE49-F238E27FC236}">
                <a16:creationId xmlns:a16="http://schemas.microsoft.com/office/drawing/2014/main" id="{55546506-298E-AC48-84CB-8EDEE3763F1A}"/>
              </a:ext>
            </a:extLst>
          </p:cNvPr>
          <p:cNvGrpSpPr>
            <a:grpSpLocks/>
          </p:cNvGrpSpPr>
          <p:nvPr/>
        </p:nvGrpSpPr>
        <p:grpSpPr bwMode="auto">
          <a:xfrm>
            <a:off x="7435850" y="1958975"/>
            <a:ext cx="1106488" cy="336550"/>
            <a:chOff x="5068" y="3922"/>
            <a:chExt cx="697" cy="212"/>
          </a:xfrm>
        </p:grpSpPr>
        <p:sp>
          <p:nvSpPr>
            <p:cNvPr id="9241" name="Rectangle 7">
              <a:extLst>
                <a:ext uri="{FF2B5EF4-FFF2-40B4-BE49-F238E27FC236}">
                  <a16:creationId xmlns:a16="http://schemas.microsoft.com/office/drawing/2014/main" id="{ED2D1AE0-4CB4-054A-B431-CB7793FFBADB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083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242" name="Text Box 6">
              <a:extLst>
                <a:ext uri="{FF2B5EF4-FFF2-40B4-BE49-F238E27FC236}">
                  <a16:creationId xmlns:a16="http://schemas.microsoft.com/office/drawing/2014/main" id="{D0C33A18-DF48-7342-93CE-6FC4D9709745}"/>
                </a:ext>
              </a:extLst>
            </p:cNvPr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068" y="3922"/>
              <a:ext cx="69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</p:grpSp>
      <p:sp>
        <p:nvSpPr>
          <p:cNvPr id="9221" name="Text Box 21">
            <a:extLst>
              <a:ext uri="{FF2B5EF4-FFF2-40B4-BE49-F238E27FC236}">
                <a16:creationId xmlns:a16="http://schemas.microsoft.com/office/drawing/2014/main" id="{E3C2E8E2-38A8-9A4E-A6B5-10890E9A8A2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47800" y="22860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22" name="Text Box 23">
            <a:extLst>
              <a:ext uri="{FF2B5EF4-FFF2-40B4-BE49-F238E27FC236}">
                <a16:creationId xmlns:a16="http://schemas.microsoft.com/office/drawing/2014/main" id="{25D336B4-3F37-D545-B563-CCC88F5EC4A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43800" y="23304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6DB83F9E-4973-8348-9404-38F5BCC6EAF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385888" y="3144838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4" name="Group 9">
            <a:extLst>
              <a:ext uri="{FF2B5EF4-FFF2-40B4-BE49-F238E27FC236}">
                <a16:creationId xmlns:a16="http://schemas.microsoft.com/office/drawing/2014/main" id="{D9DF5405-49E6-8C49-B355-55AE51D2E5BE}"/>
              </a:ext>
            </a:extLst>
          </p:cNvPr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5195888" y="3144838"/>
            <a:ext cx="914400" cy="336550"/>
            <a:chOff x="1296" y="3936"/>
            <a:chExt cx="576" cy="212"/>
          </a:xfrm>
        </p:grpSpPr>
        <p:sp>
          <p:nvSpPr>
            <p:cNvPr id="9239" name="Text Box 10">
              <a:extLst>
                <a:ext uri="{FF2B5EF4-FFF2-40B4-BE49-F238E27FC236}">
                  <a16:creationId xmlns:a16="http://schemas.microsoft.com/office/drawing/2014/main" id="{31C98DAF-02E6-A646-9117-568434E17ADB}"/>
                </a:ext>
              </a:extLst>
            </p:cNvPr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  <p:sp>
          <p:nvSpPr>
            <p:cNvPr id="9240" name="Rectangle 11">
              <a:extLst>
                <a:ext uri="{FF2B5EF4-FFF2-40B4-BE49-F238E27FC236}">
                  <a16:creationId xmlns:a16="http://schemas.microsoft.com/office/drawing/2014/main" id="{3872D217-08D3-8C41-9EF5-AB66AB28625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25" name="Text Box 12">
            <a:extLst>
              <a:ext uri="{FF2B5EF4-FFF2-40B4-BE49-F238E27FC236}">
                <a16:creationId xmlns:a16="http://schemas.microsoft.com/office/drawing/2014/main" id="{28E67741-10E8-7846-A0DC-D8D5E0C58592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600200" y="3124200"/>
            <a:ext cx="22653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&lt;= pivot (unsorted)</a:t>
            </a:r>
          </a:p>
        </p:txBody>
      </p:sp>
      <p:sp>
        <p:nvSpPr>
          <p:cNvPr id="9226" name="Text Box 17">
            <a:extLst>
              <a:ext uri="{FF2B5EF4-FFF2-40B4-BE49-F238E27FC236}">
                <a16:creationId xmlns:a16="http://schemas.microsoft.com/office/drawing/2014/main" id="{61319303-2004-B444-9C3D-D063EA5C092E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34088" y="3144838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latin typeface="Tahoma" panose="020B0604030504040204" pitchFamily="34" charset="0"/>
              </a:rPr>
              <a:t>&gt; pivot (unsorted)</a:t>
            </a:r>
          </a:p>
        </p:txBody>
      </p:sp>
      <p:sp>
        <p:nvSpPr>
          <p:cNvPr id="9227" name="Text Box 24">
            <a:extLst>
              <a:ext uri="{FF2B5EF4-FFF2-40B4-BE49-F238E27FC236}">
                <a16:creationId xmlns:a16="http://schemas.microsoft.com/office/drawing/2014/main" id="{CCF5AEA1-2FAE-BA46-93C3-3D2A2F288134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447800" y="3513138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28" name="Text Box 25">
            <a:extLst>
              <a:ext uri="{FF2B5EF4-FFF2-40B4-BE49-F238E27FC236}">
                <a16:creationId xmlns:a16="http://schemas.microsoft.com/office/drawing/2014/main" id="{54FE26A6-E706-3C4B-B16B-5DAA26648804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43800" y="3557588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29" name="Text Box 26">
            <a:extLst>
              <a:ext uri="{FF2B5EF4-FFF2-40B4-BE49-F238E27FC236}">
                <a16:creationId xmlns:a16="http://schemas.microsoft.com/office/drawing/2014/main" id="{0BADC1D9-8DF8-5446-9F97-B70D62BD56C6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195888" y="3481388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split point</a:t>
            </a:r>
          </a:p>
        </p:txBody>
      </p:sp>
      <p:sp>
        <p:nvSpPr>
          <p:cNvPr id="9230" name="Rectangle 30">
            <a:extLst>
              <a:ext uri="{FF2B5EF4-FFF2-40B4-BE49-F238E27FC236}">
                <a16:creationId xmlns:a16="http://schemas.microsoft.com/office/drawing/2014/main" id="{AED0E4AA-C98B-DD42-868B-5C43EFA90863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08059" y="4476750"/>
            <a:ext cx="670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31" name="Group 31">
            <a:extLst>
              <a:ext uri="{FF2B5EF4-FFF2-40B4-BE49-F238E27FC236}">
                <a16:creationId xmlns:a16="http://schemas.microsoft.com/office/drawing/2014/main" id="{AF6EDC08-B048-D048-998E-FCD0257C3E9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218059" y="4476750"/>
            <a:ext cx="914400" cy="336550"/>
            <a:chOff x="1296" y="3936"/>
            <a:chExt cx="576" cy="212"/>
          </a:xfrm>
        </p:grpSpPr>
        <p:sp>
          <p:nvSpPr>
            <p:cNvPr id="9237" name="Text Box 32">
              <a:extLst>
                <a:ext uri="{FF2B5EF4-FFF2-40B4-BE49-F238E27FC236}">
                  <a16:creationId xmlns:a16="http://schemas.microsoft.com/office/drawing/2014/main" id="{FE05F654-616D-1D4D-9C51-1519EAFDEB7D}"/>
                </a:ext>
              </a:extLst>
            </p:cNvPr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3936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 b="1">
                  <a:latin typeface="Tahoma" panose="020B0604030504040204" pitchFamily="34" charset="0"/>
                </a:rPr>
                <a:t>pivot</a:t>
              </a:r>
            </a:p>
          </p:txBody>
        </p:sp>
        <p:sp>
          <p:nvSpPr>
            <p:cNvPr id="9238" name="Rectangle 33">
              <a:extLst>
                <a:ext uri="{FF2B5EF4-FFF2-40B4-BE49-F238E27FC236}">
                  <a16:creationId xmlns:a16="http://schemas.microsoft.com/office/drawing/2014/main" id="{EB4D70B5-10DE-8441-BC22-16C158516B6C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3936"/>
              <a:ext cx="43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232" name="Text Box 34">
            <a:extLst>
              <a:ext uri="{FF2B5EF4-FFF2-40B4-BE49-F238E27FC236}">
                <a16:creationId xmlns:a16="http://schemas.microsoft.com/office/drawing/2014/main" id="{7CAF77D0-8EBF-8146-86D5-9A429FB67CD5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622372" y="4456113"/>
            <a:ext cx="200342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&lt;= pivot (sorted)</a:t>
            </a:r>
          </a:p>
        </p:txBody>
      </p:sp>
      <p:sp>
        <p:nvSpPr>
          <p:cNvPr id="9233" name="Text Box 35">
            <a:extLst>
              <a:ext uri="{FF2B5EF4-FFF2-40B4-BE49-F238E27FC236}">
                <a16:creationId xmlns:a16="http://schemas.microsoft.com/office/drawing/2014/main" id="{CAE1281B-2293-FF40-8EEF-2F82AED86DA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110288" y="4466076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latin typeface="Tahoma" panose="020B0604030504040204" pitchFamily="34" charset="0"/>
              </a:rPr>
              <a:t>&gt; pivot (sorted)</a:t>
            </a:r>
          </a:p>
        </p:txBody>
      </p:sp>
      <p:sp>
        <p:nvSpPr>
          <p:cNvPr id="9234" name="Text Box 36">
            <a:extLst>
              <a:ext uri="{FF2B5EF4-FFF2-40B4-BE49-F238E27FC236}">
                <a16:creationId xmlns:a16="http://schemas.microsoft.com/office/drawing/2014/main" id="{F5EECDCC-31A7-A341-8A0A-7160B4DA5E3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469972" y="484505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 dirty="0">
                <a:latin typeface="Tahoma" panose="020B0604030504040204" pitchFamily="34" charset="0"/>
              </a:rPr>
              <a:t>first</a:t>
            </a:r>
          </a:p>
        </p:txBody>
      </p:sp>
      <p:sp>
        <p:nvSpPr>
          <p:cNvPr id="9235" name="Text Box 37">
            <a:extLst>
              <a:ext uri="{FF2B5EF4-FFF2-40B4-BE49-F238E27FC236}">
                <a16:creationId xmlns:a16="http://schemas.microsoft.com/office/drawing/2014/main" id="{657B7450-AF7F-F54A-AFAC-1DF52529BC5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565972" y="48895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last</a:t>
            </a:r>
          </a:p>
        </p:txBody>
      </p:sp>
      <p:sp>
        <p:nvSpPr>
          <p:cNvPr id="9236" name="Text Box 38">
            <a:extLst>
              <a:ext uri="{FF2B5EF4-FFF2-40B4-BE49-F238E27FC236}">
                <a16:creationId xmlns:a16="http://schemas.microsoft.com/office/drawing/2014/main" id="{E3BF8835-DA25-064F-A2BE-1F615DC108E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18059" y="4784725"/>
            <a:ext cx="990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>
                <a:latin typeface="Tahoma" panose="020B0604030504040204" pitchFamily="34" charset="0"/>
              </a:rPr>
              <a:t>split point</a:t>
            </a:r>
          </a:p>
        </p:txBody>
      </p:sp>
    </p:spTree>
    <p:extLst>
      <p:ext uri="{BB962C8B-B14F-4D97-AF65-F5344CB8AC3E}">
        <p14:creationId xmlns:p14="http://schemas.microsoft.com/office/powerpoint/2010/main" val="253653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5F224A9B-CA5C-F045-B0E6-027F9DF5E1C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Quicksort Code</a:t>
            </a:r>
          </a:p>
        </p:txBody>
      </p:sp>
      <p:sp>
        <p:nvSpPr>
          <p:cNvPr id="10242" name="Text Box 3">
            <a:extLst>
              <a:ext uri="{FF2B5EF4-FFF2-40B4-BE49-F238E27FC236}">
                <a16:creationId xmlns:a16="http://schemas.microsoft.com/office/drawing/2014/main" id="{229650FE-BAAD-BF40-A402-4C386221ED70}"/>
              </a:ext>
            </a:extLst>
          </p:cNvPr>
          <p:cNvSpPr>
            <a:spLocks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524000"/>
            <a:ext cx="8255000" cy="4724400"/>
          </a:xfrm>
          <a:noFill/>
        </p:spPr>
        <p:txBody>
          <a:bodyPr/>
          <a:lstStyle/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Input Parameters: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</a:t>
            </a: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first, last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Output Parameters: </a:t>
            </a:r>
            <a:r>
              <a:rPr kumimoji="0" lang="en-US" altLang="en-US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</a:t>
            </a:r>
          </a:p>
          <a:p>
            <a:pPr defTabSz="457200">
              <a:lnSpc>
                <a:spcPct val="90000"/>
              </a:lnSpc>
              <a:buFontTx/>
              <a:buNone/>
            </a:pPr>
            <a:endParaRPr kumimoji="0" lang="en-US" altLang="en-US" dirty="0">
              <a:ea typeface="ＭＳ Ｐゴシック" panose="020B0600070205080204" pitchFamily="34" charset="-128"/>
            </a:endParaRP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def quicksort(list, first, last):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if first &lt; last: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 = partition(list, first,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quicksort(list, first, q-1)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    quicksort(list, q+1, last)</a:t>
            </a:r>
          </a:p>
          <a:p>
            <a:pPr defTabSz="457200">
              <a:lnSpc>
                <a:spcPct val="90000"/>
              </a:lnSpc>
              <a:buFontTx/>
              <a:buNone/>
            </a:pPr>
            <a:r>
              <a:rPr kumimoji="0"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27243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D75C3A0-8434-1E48-98A2-9907AC42DD1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Strategy for </a:t>
            </a:r>
            <a:r>
              <a:rPr lang="en-US" altLang="en-US" dirty="0" err="1">
                <a:ea typeface="ＭＳ Ｐゴシック" panose="020B0600070205080204" pitchFamily="34" charset="-128"/>
              </a:rPr>
              <a:t>Lomuto</a:t>
            </a:r>
            <a:r>
              <a:rPr lang="fr-FR" altLang="ja-JP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Partition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7C471A22-F8A2-5645-AF5C-4DEF871CF08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44500" y="3761575"/>
            <a:ext cx="8255000" cy="22884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Strategy: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Look at next item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a[j]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&gt; pivot, all is well!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If that item &lt; pivot, increment </a:t>
            </a:r>
            <a:r>
              <a:rPr lang="en-US" alt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and then swap items at positions </a:t>
            </a:r>
            <a:r>
              <a:rPr lang="en-US" altLang="en-US" sz="2400" i="1" dirty="0" err="1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 and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j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done, swap pivot with item at position </a:t>
            </a:r>
            <a:r>
              <a:rPr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i+1</a:t>
            </a:r>
          </a:p>
          <a:p>
            <a:pPr>
              <a:lnSpc>
                <a:spcPct val="80000"/>
              </a:lnSpc>
            </a:pPr>
            <a:r>
              <a:rPr lang="en-US" altLang="en-US" sz="27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Number of comparisons:   n-1</a:t>
            </a:r>
          </a:p>
        </p:txBody>
      </p:sp>
      <p:sp>
        <p:nvSpPr>
          <p:cNvPr id="12291" name="Rectangle 18">
            <a:extLst>
              <a:ext uri="{FF2B5EF4-FFF2-40B4-BE49-F238E27FC236}">
                <a16:creationId xmlns:a16="http://schemas.microsoft.com/office/drawing/2014/main" id="{FF04CAE8-5E9B-704A-B6BE-1036410BA3F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339850"/>
            <a:ext cx="82550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Invariant:  At any point: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i</a:t>
            </a:r>
            <a:r>
              <a:rPr kumimoji="1"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  indexes the right-most element &lt;= </a:t>
            </a: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pivot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j-1 </a:t>
            </a:r>
            <a:r>
              <a:rPr kumimoji="1" lang="en-US" altLang="en-US" sz="2000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 indexes the right-most element &gt; </a:t>
            </a:r>
            <a:r>
              <a:rPr kumimoji="1" lang="en-US" alt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MT Extra" pitchFamily="2" charset="77"/>
              </a:rPr>
              <a:t>pivot</a:t>
            </a:r>
            <a:endParaRPr kumimoji="1" lang="en-US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2" name="Picture 18" descr="Preview.png">
            <a:extLst>
              <a:ext uri="{FF2B5EF4-FFF2-40B4-BE49-F238E27FC236}">
                <a16:creationId xmlns:a16="http://schemas.microsoft.com/office/drawing/2014/main" id="{3FC76C95-9709-F049-9060-E178434B9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516975"/>
            <a:ext cx="5791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73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4B688253-3C90-6042-9128-6855FB3D794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Lomuto</a:t>
            </a:r>
            <a:r>
              <a:rPr lang="fr-FR" altLang="ja-JP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Partition: Code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314" name="Text Box 3">
            <a:extLst>
              <a:ext uri="{FF2B5EF4-FFF2-40B4-BE49-F238E27FC236}">
                <a16:creationId xmlns:a16="http://schemas.microsoft.com/office/drawing/2014/main" id="{0597C06B-5CC0-8545-AA97-E83B644481A0}"/>
              </a:ext>
            </a:extLst>
          </p:cNvPr>
          <p:cNvSpPr>
            <a:spLocks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>
            <a:normAutofit lnSpcReduction="10000"/>
          </a:bodyPr>
          <a:lstStyle/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Input Parameters: </a:t>
            </a:r>
            <a:r>
              <a:rPr kumimoji="0"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list, first, last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Output Parameters: </a:t>
            </a:r>
            <a:r>
              <a:rPr kumimoji="0"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list.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Return value:</a:t>
            </a:r>
            <a:r>
              <a:rPr kumimoji="0" lang="en-US" altLang="en-US" sz="24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  <a:r>
              <a:rPr kumimoji="0"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split point</a:t>
            </a:r>
          </a:p>
          <a:p>
            <a:pPr defTabSz="457200">
              <a:lnSpc>
                <a:spcPct val="80000"/>
              </a:lnSpc>
              <a:buFontTx/>
              <a:buNone/>
            </a:pPr>
            <a:endParaRPr kumimoji="0" lang="en-US" altLang="en-US" sz="24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def partition(list, first, last):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pval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= list[last]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= first-1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for j in range(first, last): # first up to before last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    if list[j] &lt;=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pval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: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        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= i+1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        (list[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], list[j]) = (list[j], list[</a:t>
            </a:r>
            <a:r>
              <a:rPr kumimoji="0" lang="en-US" altLang="en-US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]) # swap!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(list[last], list[i+1]) = (list[i+1], list[last]) # swap!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kumimoji="0" lang="en-US" altLang="en-US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   return i+1</a:t>
            </a:r>
          </a:p>
        </p:txBody>
      </p:sp>
    </p:spTree>
    <p:extLst>
      <p:ext uri="{BB962C8B-B14F-4D97-AF65-F5344CB8AC3E}">
        <p14:creationId xmlns:p14="http://schemas.microsoft.com/office/powerpoint/2010/main" val="1678226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41770</TotalTime>
  <Words>2855</Words>
  <Application>Microsoft Macintosh PowerPoint</Application>
  <PresentationFormat>On-screen Show (4:3)</PresentationFormat>
  <Paragraphs>516</Paragraphs>
  <Slides>40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Bookman Old Style</vt:lpstr>
      <vt:lpstr>Calibri</vt:lpstr>
      <vt:lpstr>Cambria Math</vt:lpstr>
      <vt:lpstr>Gill Sans MT</vt:lpstr>
      <vt:lpstr>Tahoma</vt:lpstr>
      <vt:lpstr>Times New Roman</vt:lpstr>
      <vt:lpstr>Wingdings</vt:lpstr>
      <vt:lpstr>Wingdings 3</vt:lpstr>
      <vt:lpstr>Origin</vt:lpstr>
      <vt:lpstr>Microsoft Equation</vt:lpstr>
      <vt:lpstr>Live Session, Feb. 15 Quicksort and Closest Pair of Points</vt:lpstr>
      <vt:lpstr>Monday, Feb. 15</vt:lpstr>
      <vt:lpstr>Quicksort and Partition</vt:lpstr>
      <vt:lpstr>Quicksort’s Strategy</vt:lpstr>
      <vt:lpstr>Quicksort is Divide and Conquer</vt:lpstr>
      <vt:lpstr> Quicksort’s Strategy (a picture)</vt:lpstr>
      <vt:lpstr>Quicksort Code</vt:lpstr>
      <vt:lpstr>Strategy for Lomuto’s Partition</vt:lpstr>
      <vt:lpstr>Lomuto’s Partition: Code</vt:lpstr>
      <vt:lpstr>Partition this:  [c t o a m b f]</vt:lpstr>
      <vt:lpstr>Partition this:  [c t o a m b f]</vt:lpstr>
      <vt:lpstr>Partition this:  [c t o a m b f]</vt:lpstr>
      <vt:lpstr>Efficiency of Quicksort</vt:lpstr>
      <vt:lpstr>Worst Case of Quicksort</vt:lpstr>
      <vt:lpstr>Quicksort’s Average Case</vt:lpstr>
      <vt:lpstr>Avoiding Quicksort’s Worst Case</vt:lpstr>
      <vt:lpstr>Tuning Quicksort’s Performance</vt:lpstr>
      <vt:lpstr>Quicksort’s Space Complexity</vt:lpstr>
      <vt:lpstr>Summary: Quicksort</vt:lpstr>
      <vt:lpstr>Closest Pair of Points</vt:lpstr>
      <vt:lpstr>Closest Pair of Points in 2D Space</vt:lpstr>
      <vt:lpstr>Closest Pair of Points: Naïve</vt:lpstr>
      <vt:lpstr>Closest Pair of Points: D&amp;C</vt:lpstr>
      <vt:lpstr>Closest Pair of Points: D&amp;C</vt:lpstr>
      <vt:lpstr>Closest Pair of Points: D&amp;C</vt:lpstr>
      <vt:lpstr>Closest Pair of Points: D&amp;C</vt:lpstr>
      <vt:lpstr>Spanning the Cut</vt:lpstr>
      <vt:lpstr>Spanning the Cut</vt:lpstr>
      <vt:lpstr>Spanning the Cut</vt:lpstr>
      <vt:lpstr>Spanning the Cut</vt:lpstr>
      <vt:lpstr>Reducing Search Space</vt:lpstr>
      <vt:lpstr>Reducing Search Space</vt:lpstr>
      <vt:lpstr>Reducing Search Space</vt:lpstr>
      <vt:lpstr>Spanning the Cut</vt:lpstr>
      <vt:lpstr>PowerPoint Presentation</vt:lpstr>
      <vt:lpstr>PowerPoint Presentation</vt:lpstr>
      <vt:lpstr>PowerPoint Presentation</vt:lpstr>
      <vt:lpstr>Closest Pair of Points: Divide and Conquer</vt:lpstr>
      <vt:lpstr>Closest Pair of Points: Divide and Conquer</vt:lpstr>
      <vt:lpstr>Summary for Closest Pair of Points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504</cp:revision>
  <cp:lastPrinted>2010-02-08T18:40:35Z</cp:lastPrinted>
  <dcterms:created xsi:type="dcterms:W3CDTF">2010-02-08T18:32:44Z</dcterms:created>
  <dcterms:modified xsi:type="dcterms:W3CDTF">2021-02-15T18:46:24Z</dcterms:modified>
</cp:coreProperties>
</file>