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8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642" r:id="rId2"/>
    <p:sldId id="638" r:id="rId3"/>
    <p:sldId id="640" r:id="rId4"/>
    <p:sldId id="617" r:id="rId5"/>
    <p:sldId id="645" r:id="rId6"/>
    <p:sldId id="449" r:id="rId7"/>
    <p:sldId id="452" r:id="rId8"/>
    <p:sldId id="453" r:id="rId9"/>
    <p:sldId id="533" r:id="rId10"/>
    <p:sldId id="651" r:id="rId11"/>
    <p:sldId id="652" r:id="rId12"/>
    <p:sldId id="487" r:id="rId13"/>
    <p:sldId id="657" r:id="rId14"/>
    <p:sldId id="659" r:id="rId15"/>
    <p:sldId id="660" r:id="rId16"/>
    <p:sldId id="534" r:id="rId17"/>
    <p:sldId id="535" r:id="rId18"/>
    <p:sldId id="653" r:id="rId19"/>
    <p:sldId id="328" r:id="rId20"/>
    <p:sldId id="662" r:id="rId21"/>
    <p:sldId id="256" r:id="rId22"/>
    <p:sldId id="309" r:id="rId23"/>
    <p:sldId id="306" r:id="rId24"/>
    <p:sldId id="386" r:id="rId25"/>
    <p:sldId id="313" r:id="rId26"/>
    <p:sldId id="665" r:id="rId27"/>
    <p:sldId id="671" r:id="rId28"/>
    <p:sldId id="670" r:id="rId29"/>
    <p:sldId id="476" r:id="rId30"/>
    <p:sldId id="621" r:id="rId31"/>
    <p:sldId id="588" r:id="rId32"/>
    <p:sldId id="622" r:id="rId33"/>
    <p:sldId id="601" r:id="rId34"/>
    <p:sldId id="602" r:id="rId35"/>
    <p:sldId id="603" r:id="rId36"/>
    <p:sldId id="604" r:id="rId37"/>
    <p:sldId id="605" r:id="rId38"/>
    <p:sldId id="606" r:id="rId39"/>
    <p:sldId id="607" r:id="rId40"/>
    <p:sldId id="608" r:id="rId41"/>
    <p:sldId id="609" r:id="rId42"/>
    <p:sldId id="610" r:id="rId43"/>
    <p:sldId id="636" r:id="rId44"/>
    <p:sldId id="669" r:id="rId45"/>
    <p:sldId id="301" r:id="rId46"/>
    <p:sldId id="302" r:id="rId47"/>
    <p:sldId id="303" r:id="rId48"/>
    <p:sldId id="304" r:id="rId49"/>
    <p:sldId id="305" r:id="rId50"/>
    <p:sldId id="668" r:id="rId51"/>
    <p:sldId id="312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642"/>
            <p14:sldId id="638"/>
            <p14:sldId id="640"/>
            <p14:sldId id="617"/>
            <p14:sldId id="645"/>
            <p14:sldId id="449"/>
            <p14:sldId id="452"/>
            <p14:sldId id="453"/>
            <p14:sldId id="533"/>
            <p14:sldId id="651"/>
            <p14:sldId id="652"/>
            <p14:sldId id="487"/>
            <p14:sldId id="657"/>
            <p14:sldId id="659"/>
            <p14:sldId id="660"/>
            <p14:sldId id="534"/>
            <p14:sldId id="535"/>
            <p14:sldId id="653"/>
            <p14:sldId id="328"/>
            <p14:sldId id="662"/>
            <p14:sldId id="256"/>
            <p14:sldId id="309"/>
            <p14:sldId id="306"/>
            <p14:sldId id="386"/>
            <p14:sldId id="313"/>
            <p14:sldId id="665"/>
            <p14:sldId id="671"/>
            <p14:sldId id="670"/>
            <p14:sldId id="476"/>
            <p14:sldId id="621"/>
            <p14:sldId id="588"/>
            <p14:sldId id="622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36"/>
            <p14:sldId id="669"/>
            <p14:sldId id="301"/>
            <p14:sldId id="302"/>
            <p14:sldId id="303"/>
            <p14:sldId id="304"/>
            <p14:sldId id="305"/>
            <p14:sldId id="668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0000"/>
    <a:srgbClr val="FFFF00"/>
    <a:srgbClr val="C57F70"/>
    <a:srgbClr val="FFFF66"/>
    <a:srgbClr val="FF99FF"/>
    <a:srgbClr val="FF6600"/>
    <a:srgbClr val="FFCC00"/>
    <a:srgbClr val="92D05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693"/>
    <p:restoredTop sz="92916" autoAdjust="0"/>
  </p:normalViewPr>
  <p:slideViewPr>
    <p:cSldViewPr>
      <p:cViewPr varScale="1">
        <p:scale>
          <a:sx n="100" d="100"/>
          <a:sy n="100" d="100"/>
        </p:scale>
        <p:origin x="160" y="9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A(BC) vs. (AB)C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87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76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81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32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12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77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12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58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B3EF2FDD-C042-A242-B9F3-8B9497B867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4434F85-9F2B-0F48-85FB-B4DD0E724831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3A4CA243-59BD-6D49-99F5-16F5913CA9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5DE1E36-A8E4-A547-94E8-53A83F559C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From: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http://en.wikipedia.org/wiki/Dynamic_programming</a:t>
            </a:r>
          </a:p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Some functional programming languages, most notably Haskell, can automatically memoize the result of a function call with a particular set of arguments, in order to speed up call-by-name evaluation (this mechanism is referred to as call-by-need). This is only possible for a function which has no side-effects, which is always true in Haskell but seldom true in imperative languages.</a:t>
            </a:r>
          </a:p>
        </p:txBody>
      </p:sp>
    </p:spTree>
    <p:extLst>
      <p:ext uri="{BB962C8B-B14F-4D97-AF65-F5344CB8AC3E}">
        <p14:creationId xmlns:p14="http://schemas.microsoft.com/office/powerpoint/2010/main" val="3574385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9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5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63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5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39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3/22/21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3/22/21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3/22/21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41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3/22/21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201.png"/><Relationship Id="rId4" Type="http://schemas.openxmlformats.org/officeDocument/2006/relationships/image" Target="../media/image191.png"/><Relationship Id="rId9" Type="http://schemas.openxmlformats.org/officeDocument/2006/relationships/image" Target="../media/image2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notesSlide" Target="../notesSlides/notesSlide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CS4102 Algorithms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Spring 2021 –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Floryan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and Horton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048000"/>
            <a:ext cx="8534400" cy="2514600"/>
          </a:xfrm>
        </p:spPr>
        <p:txBody>
          <a:bodyPr/>
          <a:lstStyle/>
          <a:p>
            <a:r>
              <a:rPr lang="en-US" dirty="0"/>
              <a:t>Module 3:</a:t>
            </a:r>
            <a:br>
              <a:rPr lang="en-US" dirty="0"/>
            </a:br>
            <a:r>
              <a:rPr lang="en-US" dirty="0"/>
              <a:t>Dynamic Programming</a:t>
            </a:r>
          </a:p>
          <a:p>
            <a:r>
              <a:rPr lang="en-US" dirty="0"/>
              <a:t>Greedy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312D-D60B-294D-816E-167E97E4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Greedy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F9DF3-7A1D-874C-9E75-5827C5E3F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Let’s use a </a:t>
            </a:r>
            <a:r>
              <a:rPr lang="en-US" b="1" dirty="0">
                <a:solidFill>
                  <a:srgbClr val="0070C0"/>
                </a:solidFill>
              </a:rPr>
              <a:t>greedy strategy </a:t>
            </a:r>
            <a:r>
              <a:rPr lang="en-US" dirty="0"/>
              <a:t>to solve the fractional knapsack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Build solution by stages, adding one item to partial solution found so far</a:t>
            </a:r>
          </a:p>
          <a:p>
            <a:pPr lvl="1"/>
            <a:r>
              <a:rPr lang="en-US" dirty="0"/>
              <a:t>At each stage, make </a:t>
            </a:r>
            <a:r>
              <a:rPr lang="en-US" u="sng" dirty="0"/>
              <a:t>locally optimal choice </a:t>
            </a:r>
            <a:r>
              <a:rPr lang="en-US" dirty="0"/>
              <a:t>based on the </a:t>
            </a:r>
            <a:r>
              <a:rPr lang="en-US" b="1" dirty="0">
                <a:solidFill>
                  <a:srgbClr val="0070C0"/>
                </a:solidFill>
              </a:rPr>
              <a:t>greedy choice </a:t>
            </a:r>
            <a:r>
              <a:rPr lang="en-US" dirty="0"/>
              <a:t>(sometimes called the </a:t>
            </a:r>
            <a:r>
              <a:rPr lang="en-US" b="1" dirty="0">
                <a:solidFill>
                  <a:srgbClr val="0070C0"/>
                </a:solidFill>
              </a:rPr>
              <a:t>greedy rule </a:t>
            </a:r>
            <a:r>
              <a:rPr lang="en-US" dirty="0"/>
              <a:t>or the </a:t>
            </a:r>
            <a:r>
              <a:rPr lang="en-US" b="1" dirty="0">
                <a:solidFill>
                  <a:srgbClr val="0070C0"/>
                </a:solidFill>
              </a:rPr>
              <a:t>selection function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Locally optimal, i.e. best choice given what info available now</a:t>
            </a:r>
          </a:p>
          <a:p>
            <a:pPr lvl="1"/>
            <a:r>
              <a:rPr lang="en-US" dirty="0"/>
              <a:t>Irrevocable: a choice can’t be un-done</a:t>
            </a:r>
          </a:p>
          <a:p>
            <a:pPr lvl="1"/>
            <a:r>
              <a:rPr lang="en-US" dirty="0"/>
              <a:t>Sequence of locally optimal choices leads to globally optimal solution (hopefully)</a:t>
            </a:r>
          </a:p>
          <a:p>
            <a:pPr lvl="2"/>
            <a:r>
              <a:rPr lang="en-US" dirty="0"/>
              <a:t>Must prove this for a given problem!</a:t>
            </a:r>
          </a:p>
          <a:p>
            <a:pPr lvl="2"/>
            <a:r>
              <a:rPr lang="en-US" dirty="0"/>
              <a:t>Approximation algorithms, heuristic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5463B-C757-E74B-81DA-53D36F52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58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4614-D9E5-CC48-9C9D-24125E23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Bit More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F6F4E-D24D-1941-A968-46F59B5D2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Problems solvable by both Dynamic Programming and the Greedy approach have the </a:t>
            </a:r>
            <a:r>
              <a:rPr lang="en-US" b="1" dirty="0">
                <a:solidFill>
                  <a:srgbClr val="0070C0"/>
                </a:solidFill>
              </a:rPr>
              <a:t>optimal substructure property:</a:t>
            </a:r>
          </a:p>
          <a:p>
            <a:pPr lvl="1"/>
            <a:r>
              <a:rPr lang="en-US" dirty="0"/>
              <a:t>An optimal solution to a problem contains within it optimal solutions to subproblems</a:t>
            </a:r>
          </a:p>
          <a:p>
            <a:pPr lvl="1"/>
            <a:r>
              <a:rPr lang="en-US" dirty="0"/>
              <a:t>This allows us to build a solution one step at a time, because we can solve increasingly smaller problems with confidence</a:t>
            </a:r>
          </a:p>
          <a:p>
            <a:r>
              <a:rPr lang="en-US" dirty="0"/>
              <a:t>Dynamic Programming not a good solution for problems that have the </a:t>
            </a:r>
            <a:r>
              <a:rPr lang="en-US" b="1" dirty="0">
                <a:solidFill>
                  <a:srgbClr val="0070C0"/>
                </a:solidFill>
              </a:rPr>
              <a:t>greedy-choice property:</a:t>
            </a:r>
          </a:p>
          <a:p>
            <a:pPr lvl="1"/>
            <a:r>
              <a:rPr lang="en-US" dirty="0"/>
              <a:t>We can assemble a globally-optimal solution for the current by making a locally-optimal choice, without considering results from subproblems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CFB7D-C473-174F-BD49-F3A7FAC2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39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Greedy Approach for Fractional Knapsack?</a:t>
            </a:r>
          </a:p>
        </p:txBody>
      </p:sp>
      <p:sp>
        <p:nvSpPr>
          <p:cNvPr id="155955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447800"/>
            <a:ext cx="10972800" cy="4678363"/>
          </a:xfrm>
        </p:spPr>
        <p:txBody>
          <a:bodyPr anchor="t" anchorCtr="0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Build up a partial solutions: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Determine which of the remaining items to add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How much can you add (its x</a:t>
            </a:r>
            <a:r>
              <a:rPr lang="en-US" sz="2400" baseline="-25000" dirty="0">
                <a:ea typeface="ＭＳ Ｐゴシック" charset="0"/>
                <a:cs typeface="ＭＳ Ｐゴシック" charset="0"/>
              </a:rPr>
              <a:t>i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Repeat until knapsack is full (or no more items)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Which item to choose next?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What’s a good </a:t>
            </a:r>
            <a:r>
              <a:rPr lang="en-US" sz="2800" b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greedy choice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(AKA </a:t>
            </a:r>
            <a:r>
              <a:rPr lang="en-US" sz="2800" b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greedy selection)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?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Let’s try several obvious options on this example: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400" dirty="0">
              <a:ea typeface="ＭＳ Ｐゴシック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FB6A57A-89AF-EC48-B758-6139E68F4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201499"/>
              </p:ext>
            </p:extLst>
          </p:nvPr>
        </p:nvGraphicFramePr>
        <p:xfrm>
          <a:off x="3540078" y="4986397"/>
          <a:ext cx="266545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65E9EE-5196-374E-8F60-89B7B9D21DB6}"/>
              </a:ext>
            </a:extLst>
          </p:cNvPr>
          <p:cNvSpPr txBox="1"/>
          <p:nvPr/>
        </p:nvSpPr>
        <p:spPr>
          <a:xfrm>
            <a:off x="3505200" y="457200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7069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304800" y="1524000"/>
            <a:ext cx="9906000" cy="4724400"/>
          </a:xfrm>
        </p:spPr>
        <p:txBody>
          <a:bodyPr anchor="t" anchorCtr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Greedy choice #1:  by highest profit value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Possible Greedy Choices for Knapsack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8B213A-C414-9745-ABBF-BA171187F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416341"/>
              </p:ext>
            </p:extLst>
          </p:nvPr>
        </p:nvGraphicFramePr>
        <p:xfrm>
          <a:off x="838200" y="2438400"/>
          <a:ext cx="266545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78476D-7146-5240-8CD3-0291A1FEE75E}"/>
              </a:ext>
            </a:extLst>
          </p:cNvPr>
          <p:cNvSpPr txBox="1"/>
          <p:nvPr/>
        </p:nvSpPr>
        <p:spPr>
          <a:xfrm>
            <a:off x="762000" y="206906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5F1A0-5629-1D4B-B4EB-02EDBBD1B283}"/>
              </a:ext>
            </a:extLst>
          </p:cNvPr>
          <p:cNvSpPr txBox="1"/>
          <p:nvPr/>
        </p:nvSpPr>
        <p:spPr>
          <a:xfrm>
            <a:off x="586060" y="4671180"/>
            <a:ext cx="3604940" cy="1815882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Select item 1 first, then item 2, then item 3.</a:t>
            </a:r>
            <a:br>
              <a:rPr lang="en-US" sz="2800" dirty="0"/>
            </a:br>
            <a:r>
              <a:rPr lang="en-US" sz="2800" dirty="0"/>
              <a:t>Take as much of each as fits!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49B994-7430-0A40-B828-50B6FD35A9AF}"/>
              </a:ext>
            </a:extLst>
          </p:cNvPr>
          <p:cNvCxnSpPr>
            <a:cxnSpLocks/>
          </p:cNvCxnSpPr>
          <p:nvPr/>
        </p:nvCxnSpPr>
        <p:spPr>
          <a:xfrm flipH="1">
            <a:off x="1143000" y="3429000"/>
            <a:ext cx="533400" cy="1242180"/>
          </a:xfrm>
          <a:prstGeom prst="line">
            <a:avLst/>
          </a:prstGeom>
          <a:ln w="38100">
            <a:solidFill>
              <a:srgbClr val="C0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4BCC6C22-1363-104E-A224-89BF70437029}"/>
              </a:ext>
            </a:extLst>
          </p:cNvPr>
          <p:cNvSpPr/>
          <p:nvPr/>
        </p:nvSpPr>
        <p:spPr>
          <a:xfrm>
            <a:off x="1752600" y="2922330"/>
            <a:ext cx="155448" cy="914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2291819-186E-2C4E-9A61-7983665CCB4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495800" y="2269123"/>
            <a:ext cx="7110140" cy="4114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1 first. Can take all of it,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Capacity used is 18 of 20. Profit so far is 25.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2 next. Room for only 2 units,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2/15 = 0.133.   Capacity used is 20 of 20.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Profit so far is 25 + (24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0.133) = 28.2.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3 would be next, but knapsack full!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3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28.2.   x</a:t>
            </a:r>
            <a:r>
              <a:rPr lang="en-US" sz="2800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(1, .133, 0)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69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Possible Greedy Choices for Knapsack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1524000"/>
            <a:ext cx="9906000" cy="4724400"/>
          </a:xfrm>
        </p:spPr>
        <p:txBody>
          <a:bodyPr anchor="t" anchorCtr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Greedy choice #2:  by lowest weight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8B213A-C414-9745-ABBF-BA171187FA2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438400"/>
          <a:ext cx="266545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78476D-7146-5240-8CD3-0291A1FEE75E}"/>
              </a:ext>
            </a:extLst>
          </p:cNvPr>
          <p:cNvSpPr txBox="1"/>
          <p:nvPr/>
        </p:nvSpPr>
        <p:spPr>
          <a:xfrm>
            <a:off x="762000" y="206906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5F1A0-5629-1D4B-B4EB-02EDBBD1B283}"/>
              </a:ext>
            </a:extLst>
          </p:cNvPr>
          <p:cNvSpPr txBox="1"/>
          <p:nvPr/>
        </p:nvSpPr>
        <p:spPr>
          <a:xfrm>
            <a:off x="586060" y="4671180"/>
            <a:ext cx="3604940" cy="1815882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Select item 3 first, then item 2, then item 1.</a:t>
            </a:r>
            <a:br>
              <a:rPr lang="en-US" sz="2800" dirty="0"/>
            </a:br>
            <a:r>
              <a:rPr lang="en-US" sz="2800" dirty="0"/>
              <a:t>Take as much of each as fits!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49B994-7430-0A40-B828-50B6FD35A9AF}"/>
              </a:ext>
            </a:extLst>
          </p:cNvPr>
          <p:cNvCxnSpPr>
            <a:cxnSpLocks/>
          </p:cNvCxnSpPr>
          <p:nvPr/>
        </p:nvCxnSpPr>
        <p:spPr>
          <a:xfrm flipH="1">
            <a:off x="2000250" y="3414921"/>
            <a:ext cx="533400" cy="1242180"/>
          </a:xfrm>
          <a:prstGeom prst="line">
            <a:avLst/>
          </a:prstGeom>
          <a:ln w="38100">
            <a:solidFill>
              <a:srgbClr val="C0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4BCC6C22-1363-104E-A224-89BF70437029}"/>
              </a:ext>
            </a:extLst>
          </p:cNvPr>
          <p:cNvSpPr/>
          <p:nvPr/>
        </p:nvSpPr>
        <p:spPr>
          <a:xfrm>
            <a:off x="2638615" y="2922330"/>
            <a:ext cx="155448" cy="914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2291819-186E-2C4E-9A61-7983665CCB4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495800" y="2269123"/>
            <a:ext cx="7110140" cy="4114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3 first. Can take all of it,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3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Capacity used is 10 of 20. Profit so far is 15.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2 next. Room for only 10 units,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10/15 = 0.667.   Capacity used is 20 of 20.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Profit so far is 15 + (24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0.667) = 31.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1 would be next, but knapsack full!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31.0.   x</a:t>
            </a:r>
            <a:r>
              <a:rPr lang="en-US" sz="2800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(0, .667, 1)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800" b="1" dirty="0">
              <a:solidFill>
                <a:srgbClr val="C00000"/>
              </a:solidFill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Note it’s better than previous greedy choice.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Best possible?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20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225FBC3-0B1F-BB4E-9832-5D2F2C130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530691"/>
              </p:ext>
            </p:extLst>
          </p:nvPr>
        </p:nvGraphicFramePr>
        <p:xfrm>
          <a:off x="838201" y="2502515"/>
          <a:ext cx="36575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C0000"/>
                          </a:solidFill>
                        </a:rPr>
                        <a:t>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C0000"/>
                          </a:solidFill>
                        </a:rPr>
                        <a:t>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C0000"/>
                          </a:solidFill>
                        </a:rPr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Possible Greedy Choices for Knapsack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1524000"/>
            <a:ext cx="9906000" cy="4724400"/>
          </a:xfrm>
        </p:spPr>
        <p:txBody>
          <a:bodyPr anchor="t" anchorCtr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Greedy choice #3:  highest value-to-weight ratio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8476D-7146-5240-8CD3-0291A1FEE75E}"/>
              </a:ext>
            </a:extLst>
          </p:cNvPr>
          <p:cNvSpPr txBox="1"/>
          <p:nvPr/>
        </p:nvSpPr>
        <p:spPr>
          <a:xfrm>
            <a:off x="762000" y="206906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5F1A0-5629-1D4B-B4EB-02EDBBD1B283}"/>
              </a:ext>
            </a:extLst>
          </p:cNvPr>
          <p:cNvSpPr txBox="1"/>
          <p:nvPr/>
        </p:nvSpPr>
        <p:spPr>
          <a:xfrm>
            <a:off x="586060" y="4671180"/>
            <a:ext cx="3604940" cy="1815882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Select item 2 first, then item 3, then item 1.</a:t>
            </a:r>
            <a:br>
              <a:rPr lang="en-US" sz="2800" dirty="0"/>
            </a:br>
            <a:r>
              <a:rPr lang="en-US" sz="2800" dirty="0"/>
              <a:t>Take as much of each as fits!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49B994-7430-0A40-B828-50B6FD35A9AF}"/>
              </a:ext>
            </a:extLst>
          </p:cNvPr>
          <p:cNvCxnSpPr>
            <a:cxnSpLocks/>
          </p:cNvCxnSpPr>
          <p:nvPr/>
        </p:nvCxnSpPr>
        <p:spPr>
          <a:xfrm flipH="1">
            <a:off x="3014214" y="3411588"/>
            <a:ext cx="533400" cy="1242180"/>
          </a:xfrm>
          <a:prstGeom prst="line">
            <a:avLst/>
          </a:prstGeom>
          <a:ln w="38100">
            <a:solidFill>
              <a:srgbClr val="C0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4BCC6C22-1363-104E-A224-89BF70437029}"/>
              </a:ext>
            </a:extLst>
          </p:cNvPr>
          <p:cNvSpPr/>
          <p:nvPr/>
        </p:nvSpPr>
        <p:spPr>
          <a:xfrm>
            <a:off x="3634060" y="2954388"/>
            <a:ext cx="155448" cy="914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2291819-186E-2C4E-9A61-7983665CCB4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777060" y="2309396"/>
            <a:ext cx="7110140" cy="4114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2 first. Can take all of it,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Capacity used is 15 of 20. Profit so far is 24.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3 next. Room for only 5 units,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5/10 = 0.5.   Capacity used is 20 of 20.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Profit so far is 24 + (15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0.5) = 31.5.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1 would be next, but knapsack full!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31.5.   x</a:t>
            </a:r>
            <a:r>
              <a:rPr lang="en-US" sz="2800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(0, 1, 0.5)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This greedy choice produces optimal solution!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Must prove this (but we won’t today).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981200" y="22225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Fractional Knapsack Algorithm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53000"/>
          </a:xfrm>
        </p:spPr>
        <p:txBody>
          <a:bodyPr/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1143001" y="1600200"/>
            <a:ext cx="7543802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000" dirty="0">
                <a:latin typeface="Tahoma"/>
                <a:cs typeface="Tahoma"/>
              </a:rPr>
              <a:t>FRACTIONAL_KNAPSACK(a, C)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   n = </a:t>
            </a:r>
            <a:r>
              <a:rPr lang="en-US" sz="2000" dirty="0" err="1">
                <a:latin typeface="Tahoma"/>
                <a:cs typeface="Tahoma"/>
              </a:rPr>
              <a:t>a.last</a:t>
            </a:r>
            <a:endParaRPr lang="en-US" sz="2000" dirty="0">
              <a:latin typeface="Tahoma"/>
              <a:cs typeface="Tahoma"/>
            </a:endParaRP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2   for 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 = 1 to n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3       ratio[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 =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].p /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].w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4   sort(a, ratio)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5   weight = 0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6   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 = 1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7   while (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 ≤ n and weight &lt; C)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8       if (weight +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].w ≤ C)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9           </a:t>
            </a:r>
            <a:r>
              <a:rPr lang="en-US" sz="2000" dirty="0" err="1">
                <a:latin typeface="Tahoma"/>
                <a:cs typeface="Tahoma"/>
              </a:rPr>
              <a:t>println</a:t>
            </a:r>
            <a:r>
              <a:rPr lang="en-US" sz="2000" dirty="0">
                <a:latin typeface="Tahoma"/>
                <a:cs typeface="Tahoma"/>
              </a:rPr>
              <a:t>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select all of object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 +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].id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10         weight = weight +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].w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11     else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12         r = (C – weight) /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].w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13         </a:t>
            </a:r>
            <a:r>
              <a:rPr lang="en-US" sz="2000" dirty="0" err="1">
                <a:latin typeface="Tahoma"/>
                <a:cs typeface="Tahoma"/>
              </a:rPr>
              <a:t>println</a:t>
            </a:r>
            <a:r>
              <a:rPr lang="en-US" sz="2000" dirty="0">
                <a:latin typeface="Tahoma"/>
                <a:cs typeface="Tahoma"/>
              </a:rPr>
              <a:t>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select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 + r +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 of object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 +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].id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14         weight = C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15     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 = i+1</a:t>
            </a:r>
          </a:p>
          <a:p>
            <a:pPr eaLnBrk="1" hangingPunct="1"/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7086599" y="1524000"/>
            <a:ext cx="3962400" cy="2985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Calibri" charset="0"/>
              </a:rPr>
              <a:t>Worst-case runtime:</a:t>
            </a:r>
            <a:br>
              <a:rPr lang="en-US" sz="2800" dirty="0">
                <a:latin typeface="Calibri" charset="0"/>
              </a:rPr>
            </a:br>
            <a:r>
              <a:rPr lang="en-US" sz="2800" dirty="0">
                <a:latin typeface="Calibri" charset="0"/>
              </a:rPr>
              <a:t>for loop and while loop take </a:t>
            </a:r>
            <a:r>
              <a:rPr lang="el-GR" sz="2800" dirty="0">
                <a:latin typeface="Calibri" charset="0"/>
              </a:rPr>
              <a:t>θ</a:t>
            </a:r>
            <a:r>
              <a:rPr lang="en-US" sz="2800" dirty="0">
                <a:latin typeface="Calibri" charset="0"/>
              </a:rPr>
              <a:t>(n) time,</a:t>
            </a:r>
          </a:p>
          <a:p>
            <a:pPr algn="l"/>
            <a:r>
              <a:rPr lang="en-US" sz="2800" dirty="0">
                <a:latin typeface="Calibri" charset="0"/>
              </a:rPr>
              <a:t>sorting takes </a:t>
            </a:r>
            <a:r>
              <a:rPr lang="el-GR" sz="2800" dirty="0">
                <a:latin typeface="Calibri" charset="0"/>
              </a:rPr>
              <a:t>θ</a:t>
            </a:r>
            <a:r>
              <a:rPr lang="en-US" sz="2800" dirty="0">
                <a:latin typeface="Calibri" charset="0"/>
              </a:rPr>
              <a:t>(</a:t>
            </a:r>
            <a:r>
              <a:rPr lang="en-US" sz="2800" dirty="0" err="1">
                <a:latin typeface="Calibri" charset="0"/>
              </a:rPr>
              <a:t>nlgn</a:t>
            </a:r>
            <a:r>
              <a:rPr lang="en-US" sz="2800" dirty="0">
                <a:latin typeface="Calibri" charset="0"/>
              </a:rPr>
              <a:t>) time, so algorithm takes </a:t>
            </a:r>
            <a:r>
              <a:rPr lang="el-GR" sz="2800" dirty="0">
                <a:latin typeface="Calibri" charset="0"/>
              </a:rPr>
              <a:t>θ</a:t>
            </a:r>
            <a:r>
              <a:rPr lang="en-US" sz="2800" dirty="0">
                <a:latin typeface="Calibri" charset="0"/>
              </a:rPr>
              <a:t>(</a:t>
            </a:r>
            <a:r>
              <a:rPr lang="en-US" sz="2800" dirty="0" err="1">
                <a:latin typeface="Calibri" charset="0"/>
              </a:rPr>
              <a:t>nlgn</a:t>
            </a:r>
            <a:r>
              <a:rPr lang="en-US" sz="2800" dirty="0">
                <a:latin typeface="Calibri" charset="0"/>
              </a:rPr>
              <a:t>) time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0109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Another Knapsack Example to 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24000"/>
            <a:ext cx="8229600" cy="4648200"/>
          </a:xfrm>
        </p:spPr>
        <p:txBody>
          <a:bodyPr rtlCol="0"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ea typeface="+mn-ea"/>
              </a:rPr>
              <a:t>Assume for this problem that:  </a:t>
            </a:r>
          </a:p>
          <a:p>
            <a:pPr>
              <a:defRPr/>
            </a:pPr>
            <a:r>
              <a:rPr lang="en-US" dirty="0">
                <a:ea typeface="+mn-ea"/>
              </a:rPr>
              <a:t>Ratios of profit to weight:</a:t>
            </a: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 marL="0" indent="0">
              <a:buNone/>
              <a:defRPr/>
            </a:pPr>
            <a:endParaRPr lang="en-US" dirty="0">
              <a:ea typeface="+mn-ea"/>
            </a:endParaRPr>
          </a:p>
          <a:p>
            <a:pPr marL="0" indent="0"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>
                <a:ea typeface="+mn-ea"/>
              </a:rPr>
              <a:t>What order do we examine items?</a:t>
            </a:r>
          </a:p>
          <a:p>
            <a:pPr>
              <a:defRPr/>
            </a:pPr>
            <a:r>
              <a:rPr lang="en-US" dirty="0">
                <a:ea typeface="+mn-ea"/>
              </a:rPr>
              <a:t>What are the x</a:t>
            </a:r>
            <a:r>
              <a:rPr lang="en-US" baseline="-25000" dirty="0">
                <a:ea typeface="+mn-ea"/>
              </a:rPr>
              <a:t>i</a:t>
            </a:r>
            <a:r>
              <a:rPr lang="en-US" dirty="0">
                <a:ea typeface="+mn-ea"/>
              </a:rPr>
              <a:t> values that result?</a:t>
            </a:r>
          </a:p>
          <a:p>
            <a:pPr>
              <a:defRPr/>
            </a:pPr>
            <a:r>
              <a:rPr lang="en-US" dirty="0">
                <a:ea typeface="+mn-ea"/>
              </a:rPr>
              <a:t>What’s the total profit?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2590801" y="2362200"/>
            <a:ext cx="30194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/w</a:t>
            </a:r>
            <a:r>
              <a:rPr lang="en-US" sz="2400" baseline="-25000" dirty="0"/>
              <a:t>1</a:t>
            </a:r>
            <a:r>
              <a:rPr lang="en-US" sz="2400" dirty="0"/>
              <a:t> = 5/120 = .0417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2</a:t>
            </a:r>
            <a:r>
              <a:rPr lang="en-US" sz="2400" dirty="0"/>
              <a:t>/w</a:t>
            </a:r>
            <a:r>
              <a:rPr lang="en-US" sz="2400" baseline="-25000" dirty="0"/>
              <a:t>2</a:t>
            </a:r>
            <a:r>
              <a:rPr lang="en-US" sz="2400" dirty="0"/>
              <a:t> = 5/150 = .0333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3</a:t>
            </a:r>
            <a:r>
              <a:rPr lang="en-US" sz="2400" dirty="0"/>
              <a:t>/w</a:t>
            </a:r>
            <a:r>
              <a:rPr lang="en-US" sz="2400" baseline="-25000" dirty="0"/>
              <a:t>3</a:t>
            </a:r>
            <a:r>
              <a:rPr lang="en-US" sz="2400" dirty="0"/>
              <a:t> = 4/200 = .0200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4</a:t>
            </a:r>
            <a:r>
              <a:rPr lang="en-US" sz="2400" dirty="0"/>
              <a:t>/w</a:t>
            </a:r>
            <a:r>
              <a:rPr lang="en-US" sz="2400" baseline="-25000" dirty="0"/>
              <a:t>4</a:t>
            </a:r>
            <a:r>
              <a:rPr lang="en-US" sz="2400" dirty="0"/>
              <a:t> = 8/150 = .0533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5</a:t>
            </a:r>
            <a:r>
              <a:rPr lang="en-US" sz="2400" dirty="0"/>
              <a:t>/w</a:t>
            </a:r>
            <a:r>
              <a:rPr lang="en-US" sz="2400" baseline="-25000" dirty="0"/>
              <a:t>5</a:t>
            </a:r>
            <a:r>
              <a:rPr lang="en-US" sz="2400" dirty="0"/>
              <a:t> = 3/140 = .0214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7086600" y="1371600"/>
          <a:ext cx="1292774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3" imgW="596900" imgH="457200" progId="Equation.3">
                  <p:embed/>
                </p:oleObj>
              </mc:Choice>
              <mc:Fallback>
                <p:oleObj name="Equation" r:id="rId3" imgW="596900" imgH="457200" progId="Equation.3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371600"/>
                        <a:ext cx="1292774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0837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Proving a Greedy Algorithm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36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fractional knapsack, we can prove greedy choice of </a:t>
            </a:r>
            <a:r>
              <a:rPr lang="en-US" dirty="0">
                <a:ea typeface="ＭＳ Ｐゴシック" charset="0"/>
              </a:rPr>
              <a:t>p</a:t>
            </a:r>
            <a:r>
              <a:rPr lang="en-US" baseline="-25000" dirty="0">
                <a:ea typeface="ＭＳ Ｐゴシック" charset="0"/>
              </a:rPr>
              <a:t>i</a:t>
            </a:r>
            <a:r>
              <a:rPr lang="en-US" dirty="0">
                <a:ea typeface="ＭＳ Ｐゴシック" charset="0"/>
              </a:rPr>
              <a:t>/</a:t>
            </a:r>
            <a:r>
              <a:rPr lang="en-US" dirty="0" err="1">
                <a:ea typeface="ＭＳ Ｐゴシック" charset="0"/>
              </a:rPr>
              <a:t>w</a:t>
            </a:r>
            <a:r>
              <a:rPr lang="en-US" baseline="-25000" dirty="0" err="1">
                <a:ea typeface="ＭＳ Ｐゴシック" charset="0"/>
              </a:rPr>
              <a:t>i</a:t>
            </a:r>
            <a:r>
              <a:rPr lang="en-US" dirty="0"/>
              <a:t> leads to optimal solution</a:t>
            </a:r>
          </a:p>
          <a:p>
            <a:r>
              <a:rPr lang="en-US" dirty="0"/>
              <a:t>In general, given a greedy algorithm, how do approach such a proof?</a:t>
            </a:r>
          </a:p>
          <a:p>
            <a:r>
              <a:rPr lang="en-US" dirty="0"/>
              <a:t>Recall we’ve done this for Dijkstra’s SP and Prim’s MST</a:t>
            </a:r>
          </a:p>
          <a:p>
            <a:r>
              <a:rPr lang="en-US" dirty="0"/>
              <a:t>We can compare the solution our algorithm finds with an optimal solution</a:t>
            </a:r>
          </a:p>
          <a:p>
            <a:pPr lvl="1"/>
            <a:r>
              <a:rPr lang="en-US" dirty="0"/>
              <a:t>Show they’re the same</a:t>
            </a:r>
          </a:p>
          <a:p>
            <a:pPr lvl="1"/>
            <a:r>
              <a:rPr lang="en-US" dirty="0"/>
              <a:t>Or, assume they’re not and show a contradiction</a:t>
            </a:r>
          </a:p>
          <a:p>
            <a:pPr lvl="1"/>
            <a:r>
              <a:rPr lang="en-US" dirty="0"/>
              <a:t>Remember </a:t>
            </a:r>
            <a:r>
              <a:rPr lang="en-US" i="1" dirty="0"/>
              <a:t>exchange argument </a:t>
            </a:r>
            <a:r>
              <a:rPr lang="en-US" dirty="0"/>
              <a:t>for Dijkstra’s or for Prim’s?</a:t>
            </a:r>
          </a:p>
        </p:txBody>
      </p:sp>
    </p:spTree>
    <p:extLst>
      <p:ext uri="{BB962C8B-B14F-4D97-AF65-F5344CB8AC3E}">
        <p14:creationId xmlns:p14="http://schemas.microsoft.com/office/powerpoint/2010/main" val="3466821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0/1 knapsack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t" anchorCtr="0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Let’s try this same greedy solution with the 0/1 version</a:t>
            </a:r>
          </a:p>
          <a:p>
            <a:pPr lvl="1"/>
            <a:r>
              <a:rPr lang="en-US" dirty="0"/>
              <a:t>New example inputs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1 first. 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Capacity used is 1 of 4. Profit so far is 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2 next. There’s room for it!  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dirty="0">
                <a:ea typeface="ＭＳ Ｐゴシック" charset="0"/>
                <a:cs typeface="ＭＳ Ｐゴシック" charset="0"/>
              </a:rPr>
              <a:t> is 1.   Capacity used is 3 of 4.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Profit so far is 3 + 5 = 8.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3 would be next, but its weight is 3 and knapsack only has 1 unit left!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3</a:t>
            </a:r>
            <a:r>
              <a:rPr lang="en-US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8.   x</a:t>
            </a:r>
            <a:r>
              <a:rPr lang="en-US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(1, 1, 0)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But picking items 1 and 3 will fit in knapsack, with total value of 9</a:t>
            </a:r>
          </a:p>
          <a:p>
            <a:pPr lvl="1"/>
            <a:r>
              <a:rPr lang="en-US" dirty="0"/>
              <a:t>Thus, the greedy solution does not produce an optimal solution to the 0/1 knapsack algorithm</a:t>
            </a:r>
          </a:p>
          <a:p>
            <a:pPr lvl="1"/>
            <a:r>
              <a:rPr lang="en-US" dirty="0"/>
              <a:t>Greedy choice left unused room, but we can’t take a fraction of an item</a:t>
            </a:r>
          </a:p>
          <a:p>
            <a:pPr lvl="1"/>
            <a:r>
              <a:rPr lang="en-US" dirty="0"/>
              <a:t>The 0/1 knapsack problem doesn’t have the </a:t>
            </a:r>
            <a:r>
              <a:rPr lang="en-US" i="1" dirty="0"/>
              <a:t>greedy choice property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41941"/>
              </p:ext>
            </p:extLst>
          </p:nvPr>
        </p:nvGraphicFramePr>
        <p:xfrm>
          <a:off x="7651898" y="1648490"/>
          <a:ext cx="356450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2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260861-0B0E-7440-AF5A-7DADB6BA82A6}"/>
              </a:ext>
            </a:extLst>
          </p:cNvPr>
          <p:cNvSpPr txBox="1"/>
          <p:nvPr/>
        </p:nvSpPr>
        <p:spPr>
          <a:xfrm>
            <a:off x="7620000" y="1220788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791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Motivating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4905944"/>
                <a:ext cx="8229600" cy="1410460"/>
              </a:xfrm>
            </p:spPr>
            <p:txBody>
              <a:bodyPr>
                <a:noAutofit/>
              </a:bodyPr>
              <a:lstStyle/>
              <a:p>
                <a:r>
                  <a:rPr lang="en-US" sz="2400" i="1" dirty="0"/>
                  <a:t>r</a:t>
                </a:r>
                <a:r>
                  <a:rPr lang="en-US" sz="2400" i="1" baseline="-25000" dirty="0"/>
                  <a:t>1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⋅</m:t>
                    </m:r>
                  </m:oMath>
                </a14:m>
                <a:r>
                  <a:rPr lang="en-US" sz="2400" i="1" dirty="0"/>
                  <a:t>c</a:t>
                </a:r>
                <a:r>
                  <a:rPr lang="en-US" sz="2400" i="1" baseline="-25000" dirty="0"/>
                  <a:t>2</a:t>
                </a:r>
                <a:r>
                  <a:rPr lang="en-US" sz="2400" i="1" dirty="0"/>
                  <a:t> </a:t>
                </a:r>
                <a:r>
                  <a:rPr lang="en-US" sz="2400" dirty="0"/>
                  <a:t>elements in the result that we need to compute</a:t>
                </a:r>
              </a:p>
              <a:p>
                <a:r>
                  <a:rPr lang="en-US" sz="2400" i="1" dirty="0"/>
                  <a:t>c</a:t>
                </a:r>
                <a:r>
                  <a:rPr lang="en-US" sz="2400" i="1" baseline="-25000" dirty="0"/>
                  <a:t>1</a:t>
                </a:r>
                <a:r>
                  <a:rPr lang="en-US" sz="2400" dirty="0"/>
                  <a:t> scalar multiplications per element in result</a:t>
                </a:r>
              </a:p>
              <a:p>
                <a:r>
                  <a:rPr lang="en-US" sz="2400" dirty="0"/>
                  <a:t>Total cost: </a:t>
                </a:r>
                <a:r>
                  <a:rPr lang="en-US" sz="2400" i="1" dirty="0"/>
                  <a:t>r</a:t>
                </a:r>
                <a:r>
                  <a:rPr lang="en-US" sz="2400" i="1" baseline="-25000" dirty="0"/>
                  <a:t>1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baseline="-25000" dirty="0"/>
              </a:p>
              <a:p>
                <a:r>
                  <a:rPr lang="en-US" sz="2400" dirty="0"/>
                  <a:t>So the answer is… 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5)=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4905944"/>
                <a:ext cx="8229600" cy="1410460"/>
              </a:xfrm>
              <a:blipFill>
                <a:blip r:embed="rId2"/>
                <a:stretch>
                  <a:fillRect l="-1079" t="-3125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5765122" y="2792138"/>
            <a:ext cx="529979" cy="135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69224" y="3045639"/>
            <a:ext cx="13509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357185" y="2497433"/>
            <a:ext cx="1732629" cy="1422660"/>
            <a:chOff x="-462215" y="1485585"/>
            <a:chExt cx="1732629" cy="1422660"/>
          </a:xfrm>
        </p:grpSpPr>
        <p:sp>
          <p:nvSpPr>
            <p:cNvPr id="8" name="Rectangle 7"/>
            <p:cNvSpPr/>
            <p:nvPr/>
          </p:nvSpPr>
          <p:spPr>
            <a:xfrm>
              <a:off x="508123" y="1993845"/>
              <a:ext cx="621259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-462215" y="2260158"/>
                  <a:ext cx="95742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/>
                    <a:t>r</a:t>
                  </a:r>
                  <a:r>
                    <a:rPr lang="en-US" sz="2400" b="0" baseline="-25000" dirty="0"/>
                    <a:t>1</a:t>
                  </a:r>
                  <a:r>
                    <a:rPr lang="en-US" sz="2400" b="0" dirty="0"/>
                    <a:t>=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62215" y="2260158"/>
                  <a:ext cx="957427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9091" t="-8108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67090" y="1485585"/>
                  <a:ext cx="90332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0" dirty="0"/>
                    <a:t>c</a:t>
                  </a:r>
                  <a:r>
                    <a:rPr lang="en-US" sz="2400" b="0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090" y="1485585"/>
                  <a:ext cx="903324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1111" t="-8108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919120" y="3222109"/>
                <a:ext cx="435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120" y="3222109"/>
                <a:ext cx="43550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17502" y="2630251"/>
                <a:ext cx="10252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c</a:t>
                </a:r>
                <a:r>
                  <a:rPr lang="en-US" sz="2400" b="0" baseline="-25000" dirty="0"/>
                  <a:t>2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502" y="2630251"/>
                <a:ext cx="1025217" cy="461665"/>
              </a:xfrm>
              <a:prstGeom prst="rect">
                <a:avLst/>
              </a:prstGeom>
              <a:blipFill>
                <a:blip r:embed="rId6"/>
                <a:stretch>
                  <a:fillRect l="-9756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478297" y="3236616"/>
                <a:ext cx="3745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297" y="3236616"/>
                <a:ext cx="37459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flipH="1">
                <a:off x="8053431" y="2584040"/>
                <a:ext cx="10712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053431" y="2584040"/>
                <a:ext cx="107129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369328" y="3183548"/>
                <a:ext cx="4732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328" y="3183548"/>
                <a:ext cx="47320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966207" y="3196193"/>
                <a:ext cx="4106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207" y="3196193"/>
                <a:ext cx="410689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8B1D9FA-F8FE-DA46-942F-C8397779CFFF}"/>
              </a:ext>
            </a:extLst>
          </p:cNvPr>
          <p:cNvSpPr txBox="1">
            <a:spLocks/>
          </p:cNvSpPr>
          <p:nvPr/>
        </p:nvSpPr>
        <p:spPr>
          <a:xfrm>
            <a:off x="2049625" y="1447800"/>
            <a:ext cx="8382000" cy="8783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/>
              <a:t>How many scalar multiplications are required to multiply</a:t>
            </a:r>
            <a:br>
              <a:rPr lang="en-US" sz="2800" dirty="0"/>
            </a:br>
            <a:r>
              <a:rPr lang="en-US" sz="2800" dirty="0"/>
              <a:t>matrices A and B in this 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66032A-70D9-4540-AB82-57EF5F37CEF7}"/>
                  </a:ext>
                </a:extLst>
              </p:cNvPr>
              <p:cNvSpPr txBox="1"/>
              <p:nvPr/>
            </p:nvSpPr>
            <p:spPr>
              <a:xfrm>
                <a:off x="3395314" y="4074169"/>
                <a:ext cx="452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66032A-70D9-4540-AB82-57EF5F37C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314" y="4074169"/>
                <a:ext cx="45217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6EB3F2-6D1D-8449-9F7B-58338C44326C}"/>
                  </a:ext>
                </a:extLst>
              </p:cNvPr>
              <p:cNvSpPr txBox="1"/>
              <p:nvPr/>
            </p:nvSpPr>
            <p:spPr>
              <a:xfrm>
                <a:off x="5735956" y="4074168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6EB3F2-6D1D-8449-9F7B-58338C443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56" y="4074168"/>
                <a:ext cx="46384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668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326-C22D-AE4C-B559-1F292B8DD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AD79-503E-4248-A4B1-C3E6F075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6AF8-835F-9A4D-B0F0-A439C664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80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35743-C90A-4A0A-9264-862BA3348DB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Old “bad” name (see Wikipedia or textbook)</a:t>
            </a:r>
          </a:p>
          <a:p>
            <a:endParaRPr lang="en-US" dirty="0"/>
          </a:p>
          <a:p>
            <a:r>
              <a:rPr lang="en-US" dirty="0"/>
              <a:t>Useful when the solution can be recursively described in terms of solutions to sub-problems (</a:t>
            </a:r>
            <a:r>
              <a:rPr lang="en-US" i="1" dirty="0"/>
              <a:t>optimal substructure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But </a:t>
            </a:r>
            <a:r>
              <a:rPr lang="en-US" i="1" dirty="0"/>
              <a:t>greedy choice property </a:t>
            </a:r>
            <a:r>
              <a:rPr lang="en-US" dirty="0"/>
              <a:t>doesn’t hold for the problem</a:t>
            </a:r>
          </a:p>
          <a:p>
            <a:endParaRPr lang="en-US" dirty="0"/>
          </a:p>
          <a:p>
            <a:r>
              <a:rPr lang="en-US" dirty="0"/>
              <a:t>Algorithm finds solutions to sub-problems and stores them in memory for later use</a:t>
            </a:r>
          </a:p>
          <a:p>
            <a:endParaRPr lang="en-US" dirty="0"/>
          </a:p>
          <a:p>
            <a:r>
              <a:rPr lang="en-US" dirty="0"/>
              <a:t>More efficient than </a:t>
            </a:r>
            <a:r>
              <a:rPr lang="en-US" i="1" dirty="0"/>
              <a:t>brute-force methods</a:t>
            </a:r>
            <a:r>
              <a:rPr lang="en-US" dirty="0"/>
              <a:t> or recursive approaches that  solve the same sub-problems over and over again</a:t>
            </a:r>
          </a:p>
        </p:txBody>
      </p:sp>
    </p:spTree>
    <p:extLst>
      <p:ext uri="{BB962C8B-B14F-4D97-AF65-F5344CB8AC3E}">
        <p14:creationId xmlns:p14="http://schemas.microsoft.com/office/powerpoint/2010/main" val="1078124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Optimal Substructure Property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D551-DEB3-4766-B5DD-9CD738239E6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If S is an optimal solution to a problem, then the components of S are optimal solutions to sub-problems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True for coin-changing</a:t>
            </a:r>
          </a:p>
          <a:p>
            <a:pPr lvl="1"/>
            <a:r>
              <a:rPr lang="en-US" dirty="0"/>
              <a:t>True for single-source shortest path</a:t>
            </a:r>
          </a:p>
          <a:p>
            <a:pPr lvl="1"/>
            <a:r>
              <a:rPr lang="en-US" dirty="0"/>
              <a:t>Not true for longest-simple-path</a:t>
            </a:r>
          </a:p>
          <a:p>
            <a:pPr lvl="1"/>
            <a:r>
              <a:rPr lang="en-US" dirty="0"/>
              <a:t>True for knapsack</a:t>
            </a:r>
          </a:p>
        </p:txBody>
      </p:sp>
    </p:spTree>
    <p:extLst>
      <p:ext uri="{BB962C8B-B14F-4D97-AF65-F5344CB8AC3E}">
        <p14:creationId xmlns:p14="http://schemas.microsoft.com/office/powerpoint/2010/main" val="509187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601C-40A5-4EBE-89A3-D9D1DE14628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Works “bottom-up”</a:t>
            </a:r>
          </a:p>
          <a:p>
            <a:pPr lvl="1"/>
            <a:r>
              <a:rPr lang="en-US" dirty="0"/>
              <a:t>Finds solutions to small sub-problems first</a:t>
            </a:r>
          </a:p>
          <a:p>
            <a:pPr lvl="1"/>
            <a:r>
              <a:rPr lang="en-US" dirty="0"/>
              <a:t>Stores them</a:t>
            </a:r>
          </a:p>
          <a:p>
            <a:pPr lvl="1"/>
            <a:r>
              <a:rPr lang="en-US" dirty="0"/>
              <a:t>Combines them somehow to find a solution to a slightly larger sub-problem</a:t>
            </a:r>
          </a:p>
          <a:p>
            <a:r>
              <a:rPr lang="en-US" dirty="0"/>
              <a:t>Comparison to greedy approach</a:t>
            </a:r>
          </a:p>
          <a:p>
            <a:pPr lvl="1"/>
            <a:r>
              <a:rPr lang="en-US" dirty="0"/>
              <a:t>Also requires optimal substructure</a:t>
            </a:r>
          </a:p>
          <a:p>
            <a:pPr lvl="1"/>
            <a:r>
              <a:rPr lang="en-US" dirty="0"/>
              <a:t>But greedy makes choice first, then solves</a:t>
            </a:r>
          </a:p>
          <a:p>
            <a:pPr lvl="1"/>
            <a:r>
              <a:rPr lang="en-US" dirty="0"/>
              <a:t>Greedy looks only at the current situation, not at a past ‘history’</a:t>
            </a:r>
          </a:p>
          <a:p>
            <a:r>
              <a:rPr lang="en-US" dirty="0"/>
              <a:t>DP is good when sub-problems overlap, when they’re not independent</a:t>
            </a:r>
          </a:p>
          <a:p>
            <a:pPr lvl="1"/>
            <a:r>
              <a:rPr lang="en-US" dirty="0"/>
              <a:t>No need to repeat the calculation to solve them</a:t>
            </a:r>
          </a:p>
          <a:p>
            <a:pPr lvl="1"/>
            <a:r>
              <a:rPr lang="en-US" dirty="0"/>
              <a:t>Dynamic programming has stored them, so doesn’t repeat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153740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for Dynamic Programming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Recognize what the sub-problems are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the recursive structure of the problem in terms of its sub-problems</a:t>
            </a:r>
          </a:p>
          <a:p>
            <a:pPr marL="914400" lvl="1" indent="-514350"/>
            <a:r>
              <a:rPr lang="en-US" dirty="0"/>
              <a:t>At the top level, what is the “last thing” done?</a:t>
            </a:r>
          </a:p>
          <a:p>
            <a:pPr marL="914400" lvl="1" indent="-514350"/>
            <a:r>
              <a:rPr lang="en-US" dirty="0"/>
              <a:t>This helps you see a recursive solution for any generic sub-problem in terms of smaller sub-problems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Formulate a data structure (array, table) that can look-up solution to any sub-problem in constant time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 an algorithm that loops through data structure solving each sub-problem one at a time</a:t>
            </a:r>
          </a:p>
          <a:p>
            <a:pPr marL="914400" lvl="1" indent="-514350"/>
            <a:r>
              <a:rPr lang="en-US" dirty="0"/>
              <a:t>Bottom-up: from smallest sub-problems, to next largest, …, to complete problem</a:t>
            </a:r>
          </a:p>
        </p:txBody>
      </p:sp>
    </p:spTree>
    <p:extLst>
      <p:ext uri="{BB962C8B-B14F-4D97-AF65-F5344CB8AC3E}">
        <p14:creationId xmlns:p14="http://schemas.microsoft.com/office/powerpoint/2010/main" val="35270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Problems Solved with Dyn. Prog.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8F13-1787-4E0C-A286-F9FD3A55C76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Log cutting (first example, uses list data structure)</a:t>
            </a:r>
          </a:p>
          <a:p>
            <a:r>
              <a:rPr lang="en-US" dirty="0"/>
              <a:t>0/1 knapsack problem</a:t>
            </a:r>
          </a:p>
          <a:p>
            <a:r>
              <a:rPr lang="en-US" dirty="0"/>
              <a:t>Coin changing with “non-standard” coin selection</a:t>
            </a:r>
          </a:p>
          <a:p>
            <a:r>
              <a:rPr lang="en-US" dirty="0"/>
              <a:t>Longest common subsequence</a:t>
            </a:r>
          </a:p>
          <a:p>
            <a:r>
              <a:rPr lang="en-US" dirty="0"/>
              <a:t>Multiplying a sequence of matrices</a:t>
            </a:r>
          </a:p>
          <a:p>
            <a:pPr lvl="1"/>
            <a:r>
              <a:rPr lang="en-US" dirty="0"/>
              <a:t>Can do in various orders: (AB)C vs. A(BC)</a:t>
            </a:r>
          </a:p>
          <a:p>
            <a:pPr lvl="1"/>
            <a:r>
              <a:rPr lang="en-US" dirty="0"/>
              <a:t>Pick order that does fewest number of scalar multiplications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ones we might not get to:</a:t>
            </a:r>
          </a:p>
          <a:p>
            <a:r>
              <a:rPr lang="en-US" dirty="0"/>
              <a:t>All-pairs shortest paths (Floyd’s algorithm)</a:t>
            </a:r>
          </a:p>
          <a:p>
            <a:r>
              <a:rPr lang="en-US" dirty="0"/>
              <a:t>Constructing optimal binary search trees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58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5CDC-3940-C24A-A79D-FCA9D9F20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for Live Session 3/22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4432C-BF63-4B44-9E2F-F2B6FC890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for first </a:t>
            </a:r>
            <a:r>
              <a:rPr lang="en-US"/>
              <a:t>few slides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E750B-5E68-F343-9D59-3C8B32FB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16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0024-7FA5-0C46-88F6-8B0DB06347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Live Session</a:t>
            </a:r>
            <a:br>
              <a:rPr lang="en-US" dirty="0"/>
            </a:br>
            <a:r>
              <a:rPr lang="en-US" dirty="0"/>
              <a:t>CS4102, Monday March 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4F4DE-8148-314A-BFE6-29ABCE261B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799F2-6C21-C94A-859C-D39F9FAC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07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F57D-79A4-9D40-AEEA-09B7CC1A4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for Monday, March 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28720-A07D-B845-A2F3-FAA7D43C2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Note ”goof” on slide 15 in recording for today (fixed in slides)</a:t>
            </a:r>
          </a:p>
          <a:p>
            <a:pPr lvl="1"/>
            <a:r>
              <a:rPr lang="en-US" dirty="0"/>
              <a:t>Wrote/said “value to profit ratio” when meant “value to weight ratio”</a:t>
            </a:r>
          </a:p>
          <a:p>
            <a:r>
              <a:rPr lang="en-US" dirty="0"/>
              <a:t>Update to grading policy</a:t>
            </a:r>
          </a:p>
          <a:p>
            <a:pPr lvl="1"/>
            <a:r>
              <a:rPr lang="en-US" dirty="0"/>
              <a:t>No distinction between Basic and Adv. HWs.  (So future Adv HWs can make up for bad results in Module 1)</a:t>
            </a:r>
          </a:p>
          <a:p>
            <a:pPr lvl="1"/>
            <a:r>
              <a:rPr lang="en-US" dirty="0"/>
              <a:t>To get D- or higher, must pass at least 1 HW in 3 modules</a:t>
            </a:r>
          </a:p>
          <a:p>
            <a:pPr lvl="1"/>
            <a:r>
              <a:rPr lang="en-US" dirty="0"/>
              <a:t>To get C- or higher, must pass at least 1 HW in all 4 modules</a:t>
            </a:r>
          </a:p>
          <a:p>
            <a:r>
              <a:rPr lang="en-US" dirty="0"/>
              <a:t>Quiz time!  Module 2 and re-take for Module 1 this week</a:t>
            </a:r>
          </a:p>
          <a:p>
            <a:pPr lvl="1"/>
            <a:r>
              <a:rPr lang="en-US" dirty="0"/>
              <a:t>Noon Friday until 6 pm Saturday.  (Was that OK?)</a:t>
            </a:r>
          </a:p>
          <a:p>
            <a:pPr lvl="1"/>
            <a:r>
              <a:rPr lang="en-US" dirty="0"/>
              <a:t>Topic list for Module 2 by Weds class time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181D5-EA60-9843-93D6-DA1B448C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54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Cutting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 dirty="0"/>
          </a:p>
        </p:txBody>
      </p:sp>
      <p:pic>
        <p:nvPicPr>
          <p:cNvPr id="1026" name="Picture 2" descr="Image result for lo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5315804" y="1579376"/>
            <a:ext cx="1407992" cy="579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61416" y="1303037"/>
                <a:ext cx="854848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log of length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, and</a:t>
                </a:r>
              </a:p>
              <a:p>
                <a:r>
                  <a:rPr lang="en-US" sz="2400" dirty="0"/>
                  <a:t>a list (of length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of prices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400" dirty="0"/>
                  <a:t> 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 is the price of a cut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Find the best way to cut the log to maximize our profit.</a:t>
                </a:r>
              </a:p>
              <a:p>
                <a:r>
                  <a:rPr lang="en-US" sz="2400" dirty="0"/>
                  <a:t>     (Imagine we can sell each piece of the log at price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16" y="1303037"/>
                <a:ext cx="8548482" cy="1569660"/>
              </a:xfrm>
              <a:prstGeom prst="rect">
                <a:avLst/>
              </a:prstGeom>
              <a:blipFill>
                <a:blip r:embed="rId3"/>
                <a:stretch>
                  <a:fillRect l="-1039" t="-24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33528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862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196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530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864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198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532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866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1534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69257" y="35097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358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024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690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356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022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688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354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020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68657" y="35097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66276" y="35169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Length: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29881" y="305383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729826" y="5199798"/>
                <a:ext cx="6258701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Select a list of lengths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 such that:</a:t>
                </a:r>
              </a:p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=</m:t>
                        </m:r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to maximize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𝑃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[ℓ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826" y="5199798"/>
                <a:ext cx="6258701" cy="1384995"/>
              </a:xfrm>
              <a:prstGeom prst="rect">
                <a:avLst/>
              </a:prstGeom>
              <a:blipFill>
                <a:blip r:embed="rId4"/>
                <a:stretch>
                  <a:fillRect l="-7287" t="-17273" r="-1012" b="-7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019801" y="6019800"/>
                <a:ext cx="29847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Brute Force: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1" y="6019800"/>
                <a:ext cx="2984791" cy="523220"/>
              </a:xfrm>
              <a:prstGeom prst="rect">
                <a:avLst/>
              </a:prstGeom>
              <a:blipFill>
                <a:blip r:embed="rId5"/>
                <a:stretch>
                  <a:fillRect l="-3814" t="-11905" r="-1271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39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Trickier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4316456"/>
                <a:ext cx="9906000" cy="198108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For a pair of matrices, remember it’s </a:t>
                </a:r>
                <a:r>
                  <a:rPr lang="en-US" i="1" dirty="0"/>
                  <a:t>r</a:t>
                </a:r>
                <a:r>
                  <a:rPr lang="en-US" i="1" baseline="-25000" dirty="0"/>
                  <a:t>1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baseline="-25000" dirty="0"/>
              </a:p>
              <a:p>
                <a:r>
                  <a:rPr lang="en-US" dirty="0"/>
                  <a:t>Calculate this cost for multiplying one pair of matrices</a:t>
                </a:r>
              </a:p>
              <a:p>
                <a:r>
                  <a:rPr lang="en-US" dirty="0"/>
                  <a:t>You need to multiply that result with the 3</a:t>
                </a:r>
                <a:r>
                  <a:rPr lang="en-US" baseline="30000" dirty="0"/>
                  <a:t>rd</a:t>
                </a:r>
                <a:r>
                  <a:rPr lang="en-US" dirty="0"/>
                  <a:t> matrix, too, so there’s a cost for that</a:t>
                </a:r>
              </a:p>
              <a:p>
                <a:r>
                  <a:rPr lang="en-US" dirty="0"/>
                  <a:t>Total cost is the sum of these two costs</a:t>
                </a:r>
              </a:p>
              <a:p>
                <a:r>
                  <a:rPr lang="en-US" dirty="0"/>
                  <a:t>So the answer is… 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5)+ 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4316456"/>
                <a:ext cx="9906000" cy="1981083"/>
              </a:xfrm>
              <a:blipFill>
                <a:blip r:embed="rId3"/>
                <a:stretch>
                  <a:fillRect l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4914359" y="2542395"/>
            <a:ext cx="529979" cy="135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51357" y="2814761"/>
            <a:ext cx="9430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55122" y="2348890"/>
            <a:ext cx="1057684" cy="1321459"/>
            <a:chOff x="71698" y="1586786"/>
            <a:chExt cx="1057684" cy="1321459"/>
          </a:xfrm>
        </p:grpSpPr>
        <p:sp>
          <p:nvSpPr>
            <p:cNvPr id="8" name="Rectangle 7"/>
            <p:cNvSpPr/>
            <p:nvPr/>
          </p:nvSpPr>
          <p:spPr>
            <a:xfrm>
              <a:off x="508123" y="1993845"/>
              <a:ext cx="621259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1698" y="2260158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98" y="2260158"/>
                  <a:ext cx="423514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35849" y="1586786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849" y="1586786"/>
                  <a:ext cx="423514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068357" y="2972366"/>
                <a:ext cx="435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357" y="2972366"/>
                <a:ext cx="43550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31021" y="2356043"/>
                <a:ext cx="3686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021" y="2356043"/>
                <a:ext cx="368626" cy="461665"/>
              </a:xfrm>
              <a:prstGeom prst="rect">
                <a:avLst/>
              </a:prstGeom>
              <a:blipFill>
                <a:blip r:embed="rId7"/>
                <a:stretch>
                  <a:fillRect l="-3333"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760430" y="3005738"/>
                <a:ext cx="3745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430" y="3005738"/>
                <a:ext cx="37459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flipH="1">
                <a:off x="9135020" y="2343373"/>
                <a:ext cx="10712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35020" y="2343373"/>
                <a:ext cx="107129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18565" y="2933805"/>
                <a:ext cx="4732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565" y="2933805"/>
                <a:ext cx="47320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248340" y="2965315"/>
                <a:ext cx="4106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340" y="2965315"/>
                <a:ext cx="41068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8B1D9FA-F8FE-DA46-942F-C8397779CFFF}"/>
              </a:ext>
            </a:extLst>
          </p:cNvPr>
          <p:cNvSpPr txBox="1">
            <a:spLocks/>
          </p:cNvSpPr>
          <p:nvPr/>
        </p:nvSpPr>
        <p:spPr>
          <a:xfrm>
            <a:off x="2188578" y="1352870"/>
            <a:ext cx="8382000" cy="8783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What’s the smallest number of scalar multiplications required</a:t>
            </a:r>
            <a:br>
              <a:rPr lang="en-US" sz="2400" dirty="0"/>
            </a:br>
            <a:r>
              <a:rPr lang="en-US" sz="2400" dirty="0"/>
              <a:t>to calculate the matrix product ABC in this 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66032A-70D9-4540-AB82-57EF5F37CEF7}"/>
                  </a:ext>
                </a:extLst>
              </p:cNvPr>
              <p:cNvSpPr txBox="1"/>
              <p:nvPr/>
            </p:nvSpPr>
            <p:spPr>
              <a:xfrm>
                <a:off x="2759338" y="3824425"/>
                <a:ext cx="452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66032A-70D9-4540-AB82-57EF5F37C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338" y="3824425"/>
                <a:ext cx="45217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6EB3F2-6D1D-8449-9F7B-58338C44326C}"/>
                  </a:ext>
                </a:extLst>
              </p:cNvPr>
              <p:cNvSpPr txBox="1"/>
              <p:nvPr/>
            </p:nvSpPr>
            <p:spPr>
              <a:xfrm>
                <a:off x="4885193" y="3824425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6EB3F2-6D1D-8449-9F7B-58338C443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193" y="3824425"/>
                <a:ext cx="463845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5FAF484B-57B6-0742-B3EE-38FD2F483FEB}"/>
              </a:ext>
            </a:extLst>
          </p:cNvPr>
          <p:cNvSpPr/>
          <p:nvPr/>
        </p:nvSpPr>
        <p:spPr>
          <a:xfrm rot="5400000">
            <a:off x="6788102" y="2714156"/>
            <a:ext cx="1211955" cy="943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AADB3C-2F01-5F42-95F7-791F3DD8245E}"/>
                  </a:ext>
                </a:extLst>
              </p:cNvPr>
              <p:cNvSpPr txBox="1"/>
              <p:nvPr/>
            </p:nvSpPr>
            <p:spPr>
              <a:xfrm>
                <a:off x="6487032" y="2991839"/>
                <a:ext cx="435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AADB3C-2F01-5F42-95F7-791F3DD82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32" y="2991839"/>
                <a:ext cx="43550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2A7A49-1E08-184F-A999-7D871877A8E1}"/>
                  </a:ext>
                </a:extLst>
              </p:cNvPr>
              <p:cNvSpPr txBox="1"/>
              <p:nvPr/>
            </p:nvSpPr>
            <p:spPr>
              <a:xfrm>
                <a:off x="7202668" y="2118058"/>
                <a:ext cx="3686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2A7A49-1E08-184F-A999-7D871877A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668" y="2118058"/>
                <a:ext cx="368626" cy="461665"/>
              </a:xfrm>
              <a:prstGeom prst="rect">
                <a:avLst/>
              </a:prstGeom>
              <a:blipFill>
                <a:blip r:embed="rId15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CC3D15-8221-D440-8441-D0D23518CC91}"/>
                  </a:ext>
                </a:extLst>
              </p:cNvPr>
              <p:cNvSpPr txBox="1"/>
              <p:nvPr/>
            </p:nvSpPr>
            <p:spPr>
              <a:xfrm>
                <a:off x="6030916" y="2967211"/>
                <a:ext cx="4732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CC3D15-8221-D440-8441-D0D23518C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916" y="2967211"/>
                <a:ext cx="473206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64B15E-2BA8-0745-9789-8F44DC3C12E2}"/>
                  </a:ext>
                </a:extLst>
              </p:cNvPr>
              <p:cNvSpPr txBox="1"/>
              <p:nvPr/>
            </p:nvSpPr>
            <p:spPr>
              <a:xfrm>
                <a:off x="7303868" y="3843898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64B15E-2BA8-0745-9789-8F44DC3C1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868" y="3843898"/>
                <a:ext cx="463845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532CE33-0CA7-BD4D-8DC4-901124F479BC}"/>
              </a:ext>
            </a:extLst>
          </p:cNvPr>
          <p:cNvSpPr txBox="1">
            <a:spLocks/>
          </p:cNvSpPr>
          <p:nvPr/>
        </p:nvSpPr>
        <p:spPr>
          <a:xfrm>
            <a:off x="7303868" y="5667017"/>
            <a:ext cx="4168442" cy="81870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Nope!  The answer is 64.</a:t>
            </a:r>
            <a:br>
              <a:rPr lang="en-US" sz="2400" dirty="0"/>
            </a:br>
            <a:r>
              <a:rPr lang="en-US" sz="2400" dirty="0"/>
              <a:t>Think about how this might be!</a:t>
            </a:r>
          </a:p>
        </p:txBody>
      </p:sp>
    </p:spTree>
    <p:extLst>
      <p:ext uri="{BB962C8B-B14F-4D97-AF65-F5344CB8AC3E}">
        <p14:creationId xmlns:p14="http://schemas.microsoft.com/office/powerpoint/2010/main" val="205693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3124200"/>
            <a:ext cx="74676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Formulate a data structure (array, table) that can look-up solution to any sub-problem in constant time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“Top Down”: Solve each recursively.  (Using memorization – we’ll do later!)</a:t>
            </a:r>
          </a:p>
          <a:p>
            <a:pPr lvl="2"/>
            <a:r>
              <a:rPr lang="en-US" dirty="0"/>
              <a:t>“Bottom Up”: Iteratively solve smallest to largest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54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Identify Recursive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4560100" y="2687823"/>
            <a:ext cx="1600201" cy="658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38400" y="1828800"/>
                <a:ext cx="76231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)=</m:t>
                    </m:r>
                  </m:oMath>
                </a14:m>
                <a:r>
                  <a:rPr lang="en-US" sz="2800" dirty="0">
                    <a:solidFill>
                      <a:srgbClr val="FF33CC"/>
                    </a:solidFill>
                  </a:rPr>
                  <a:t> </a:t>
                </a:r>
                <a:r>
                  <a:rPr lang="en-US" sz="2800" dirty="0"/>
                  <a:t>value of best way to cut a log of length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𝑛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828800"/>
                <a:ext cx="7623112" cy="523220"/>
              </a:xfrm>
              <a:prstGeom prst="rect">
                <a:avLst/>
              </a:prstGeom>
              <a:blipFill>
                <a:blip r:embed="rId3"/>
                <a:stretch>
                  <a:fillRect l="-500" t="-14634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7391400" y="5181598"/>
            <a:ext cx="0" cy="1600202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20001" y="4724401"/>
                <a:ext cx="5679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1" y="4724401"/>
                <a:ext cx="567912" cy="461665"/>
              </a:xfrm>
              <a:prstGeom prst="rect">
                <a:avLst/>
              </a:prstGeom>
              <a:blipFill>
                <a:blip r:embed="rId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/>
          <p:cNvSpPr/>
          <p:nvPr/>
        </p:nvSpPr>
        <p:spPr>
          <a:xfrm rot="16200000">
            <a:off x="4500265" y="2366661"/>
            <a:ext cx="457200" cy="5325078"/>
          </a:xfrm>
          <a:prstGeom prst="rightBrac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94410" y="4358119"/>
                <a:ext cx="19259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𝐶𝑢𝑡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10" y="4358119"/>
                <a:ext cx="1925976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438400" y="2893963"/>
                <a:ext cx="26111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893963"/>
                <a:ext cx="2611164" cy="523220"/>
              </a:xfrm>
              <a:prstGeom prst="rect">
                <a:avLst/>
              </a:prstGeom>
              <a:blipFill>
                <a:blip r:embed="rId6"/>
                <a:stretch>
                  <a:fillRect l="-1456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221879" y="2367297"/>
                <a:ext cx="3139514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…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79" y="2367297"/>
                <a:ext cx="3139514" cy="1815882"/>
              </a:xfrm>
              <a:prstGeom prst="rect">
                <a:avLst/>
              </a:prstGeom>
              <a:blipFill>
                <a:blip r:embed="rId7"/>
                <a:stretch>
                  <a:fillRect l="-806" b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10800000">
            <a:off x="4800601" y="2352020"/>
            <a:ext cx="506456" cy="1831159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91405" y="5778850"/>
            <a:ext cx="1199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Last 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209800" y="5791201"/>
                <a:ext cx="50294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FF33CC"/>
                    </a:solidFill>
                  </a:rPr>
                  <a:t>best way to cut a log of length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33CC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solidFill>
                          <a:srgbClr val="FF33CC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33CC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en-US" sz="2400" b="1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791201"/>
                <a:ext cx="5029454" cy="461665"/>
              </a:xfrm>
              <a:prstGeom prst="rect">
                <a:avLst/>
              </a:prstGeom>
              <a:blipFill>
                <a:blip r:embed="rId8"/>
                <a:stretch>
                  <a:fillRect l="-1763" t="-8333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895601" y="1371600"/>
                <a:ext cx="48124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/>
                  <a:t> value of a cut of length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𝑖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1" y="1371600"/>
                <a:ext cx="4812471" cy="523220"/>
              </a:xfrm>
              <a:prstGeom prst="rect">
                <a:avLst/>
              </a:prstGeom>
              <a:blipFill>
                <a:blip r:embed="rId9"/>
                <a:stretch>
                  <a:fillRect l="-792" t="-14634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29BB9C3A-5030-284A-BF75-60313905338F}"/>
              </a:ext>
            </a:extLst>
          </p:cNvPr>
          <p:cNvSpPr/>
          <p:nvPr/>
        </p:nvSpPr>
        <p:spPr>
          <a:xfrm>
            <a:off x="8484896" y="2528482"/>
            <a:ext cx="3498116" cy="1569660"/>
          </a:xfrm>
          <a:prstGeom prst="rect">
            <a:avLst/>
          </a:prstGeom>
          <a:ln w="25400">
            <a:solidFill>
              <a:srgbClr val="FF33CC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So for a given value of </a:t>
            </a:r>
            <a:r>
              <a:rPr lang="en-US" sz="2400" i="1" dirty="0">
                <a:solidFill>
                  <a:srgbClr val="FF33CC"/>
                </a:solidFill>
              </a:rPr>
              <a:t>n</a:t>
            </a:r>
            <a:r>
              <a:rPr lang="en-US" sz="2400" dirty="0">
                <a:solidFill>
                  <a:srgbClr val="FF33CC"/>
                </a:solidFill>
              </a:rPr>
              <a:t>, to find </a:t>
            </a:r>
            <a:r>
              <a:rPr lang="en-US" sz="2400" i="1" dirty="0">
                <a:solidFill>
                  <a:srgbClr val="FF33CC"/>
                </a:solidFill>
              </a:rPr>
              <a:t>Cut(n)</a:t>
            </a:r>
            <a:r>
              <a:rPr lang="en-US" sz="2400" dirty="0">
                <a:solidFill>
                  <a:srgbClr val="FF33CC"/>
                </a:solidFill>
              </a:rPr>
              <a:t>, we need sub-problem solutions for </a:t>
            </a:r>
            <a:r>
              <a:rPr lang="en-US" sz="2400" i="1" dirty="0">
                <a:solidFill>
                  <a:srgbClr val="FF33CC"/>
                </a:solidFill>
              </a:rPr>
              <a:t>Cut(n-1)</a:t>
            </a:r>
            <a:r>
              <a:rPr lang="en-US" sz="2400" dirty="0">
                <a:solidFill>
                  <a:srgbClr val="FF33CC"/>
                </a:solidFill>
              </a:rPr>
              <a:t> down to </a:t>
            </a:r>
            <a:r>
              <a:rPr lang="en-US" sz="2400" i="1" dirty="0">
                <a:solidFill>
                  <a:srgbClr val="FF33CC"/>
                </a:solidFill>
              </a:rPr>
              <a:t>Cut(0)</a:t>
            </a:r>
            <a:r>
              <a:rPr lang="en-US" sz="2400" dirty="0">
                <a:solidFill>
                  <a:srgbClr val="FF33CC"/>
                </a:solidFill>
              </a:rPr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E63B83-B373-E841-921F-C3E9BB2F9811}"/>
              </a:ext>
            </a:extLst>
          </p:cNvPr>
          <p:cNvSpPr/>
          <p:nvPr/>
        </p:nvSpPr>
        <p:spPr>
          <a:xfrm>
            <a:off x="8882674" y="4359390"/>
            <a:ext cx="3100338" cy="1200329"/>
          </a:xfrm>
          <a:prstGeom prst="rect">
            <a:avLst/>
          </a:prstGeom>
          <a:ln w="25400">
            <a:solidFill>
              <a:srgbClr val="FF33CC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What’s the problem with a top-down recursive approach?</a:t>
            </a:r>
          </a:p>
        </p:txBody>
      </p:sp>
    </p:spTree>
    <p:extLst>
      <p:ext uri="{BB962C8B-B14F-4D97-AF65-F5344CB8AC3E}">
        <p14:creationId xmlns:p14="http://schemas.microsoft.com/office/powerpoint/2010/main" val="234791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4" grpId="0"/>
      <p:bldP spid="15" grpId="0"/>
      <p:bldP spid="16" grpId="0" animBg="1"/>
      <p:bldP spid="17" grpId="0"/>
      <p:bldP spid="18" grpId="0"/>
      <p:bldP spid="19" grpId="1" animBg="1"/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4648200"/>
            <a:ext cx="7543800" cy="1295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the solution to each subproblem in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“Top Down”: Solve each recursively</a:t>
            </a:r>
          </a:p>
          <a:p>
            <a:pPr lvl="2"/>
            <a:r>
              <a:rPr lang="en-US" dirty="0"/>
              <a:t>“Bottom Up”: Iteratively solve smallest to largest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08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8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sub-problem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438400" y="2523144"/>
                <a:ext cx="20792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=0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523144"/>
                <a:ext cx="2079224" cy="523220"/>
              </a:xfrm>
              <a:prstGeom prst="rect">
                <a:avLst/>
              </a:prstGeom>
              <a:blipFill>
                <a:blip r:embed="rId4"/>
                <a:stretch>
                  <a:fillRect l="-1829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>
          <a:xfrm>
            <a:off x="2556247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411975" y="4852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891371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84438" r="37586"/>
          <a:stretch/>
        </p:blipFill>
        <p:spPr bwMode="auto">
          <a:xfrm rot="5400000">
            <a:off x="2268724" y="5469124"/>
            <a:ext cx="1600201" cy="102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8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sub-problem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438401" y="2523144"/>
                <a:ext cx="40563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+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[1]⁡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4056367" cy="523220"/>
              </a:xfrm>
              <a:prstGeom prst="rect">
                <a:avLst/>
              </a:prstGeom>
              <a:blipFill>
                <a:blip r:embed="rId4"/>
                <a:stretch>
                  <a:fillRect l="-940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/>
          <p:nvPr/>
        </p:nvCxnSpPr>
        <p:spPr>
          <a:xfrm>
            <a:off x="358140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32114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7B076C6-CEBD-0845-8204-962DC1CEA552}"/>
              </a:ext>
            </a:extLst>
          </p:cNvPr>
          <p:cNvGrpSpPr/>
          <p:nvPr/>
        </p:nvGrpSpPr>
        <p:grpSpPr>
          <a:xfrm>
            <a:off x="6599601" y="5591364"/>
            <a:ext cx="5008199" cy="852626"/>
            <a:chOff x="1315303" y="1594366"/>
            <a:chExt cx="5008199" cy="85262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FDAC17F-379B-7F40-A309-4A5550FBEAF2}"/>
                </a:ext>
              </a:extLst>
            </p:cNvPr>
            <p:cNvSpPr/>
            <p:nvPr/>
          </p:nvSpPr>
          <p:spPr>
            <a:xfrm>
              <a:off x="223871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F270270-49D5-3645-B535-7CDB0FC35A25}"/>
                </a:ext>
              </a:extLst>
            </p:cNvPr>
            <p:cNvSpPr/>
            <p:nvPr/>
          </p:nvSpPr>
          <p:spPr>
            <a:xfrm>
              <a:off x="2643930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7231C5F-E9C1-9346-9DA9-61E7DBC99286}"/>
                </a:ext>
              </a:extLst>
            </p:cNvPr>
            <p:cNvSpPr/>
            <p:nvPr/>
          </p:nvSpPr>
          <p:spPr>
            <a:xfrm>
              <a:off x="3051277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B4A742D-7213-614E-90C0-624AF0DA0665}"/>
                </a:ext>
              </a:extLst>
            </p:cNvPr>
            <p:cNvSpPr/>
            <p:nvPr/>
          </p:nvSpPr>
          <p:spPr>
            <a:xfrm>
              <a:off x="346037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25804AF-1A37-7340-AD3C-22FA2D3EEAFE}"/>
                </a:ext>
              </a:extLst>
            </p:cNvPr>
            <p:cNvSpPr/>
            <p:nvPr/>
          </p:nvSpPr>
          <p:spPr>
            <a:xfrm>
              <a:off x="386384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9385890-9011-F04F-8B40-264B1F3E2972}"/>
                </a:ext>
              </a:extLst>
            </p:cNvPr>
            <p:cNvSpPr/>
            <p:nvPr/>
          </p:nvSpPr>
          <p:spPr>
            <a:xfrm>
              <a:off x="42717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E1246EE-7D00-4C47-94D0-08688185F518}"/>
                </a:ext>
              </a:extLst>
            </p:cNvPr>
            <p:cNvSpPr/>
            <p:nvPr/>
          </p:nvSpPr>
          <p:spPr>
            <a:xfrm>
              <a:off x="46706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743963B-C616-1F48-B4FB-A85CD14A3171}"/>
                </a:ext>
              </a:extLst>
            </p:cNvPr>
            <p:cNvSpPr/>
            <p:nvPr/>
          </p:nvSpPr>
          <p:spPr>
            <a:xfrm>
              <a:off x="507852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42E68CB-4811-8040-8060-AA4FDBC3B49B}"/>
                </a:ext>
              </a:extLst>
            </p:cNvPr>
            <p:cNvSpPr/>
            <p:nvPr/>
          </p:nvSpPr>
          <p:spPr>
            <a:xfrm>
              <a:off x="548637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9376E9A-82E6-014D-B423-0433C527E88F}"/>
                </a:ext>
              </a:extLst>
            </p:cNvPr>
            <p:cNvSpPr/>
            <p:nvPr/>
          </p:nvSpPr>
          <p:spPr>
            <a:xfrm>
              <a:off x="589515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CF7F17D-B34A-B747-82E3-FD3E71779991}"/>
                </a:ext>
              </a:extLst>
            </p:cNvPr>
            <p:cNvSpPr txBox="1"/>
            <p:nvPr/>
          </p:nvSpPr>
          <p:spPr>
            <a:xfrm>
              <a:off x="5868498" y="2094560"/>
              <a:ext cx="455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0C9929F-ADC6-6942-958C-C0A411FC209B}"/>
                </a:ext>
              </a:extLst>
            </p:cNvPr>
            <p:cNvSpPr txBox="1"/>
            <p:nvPr/>
          </p:nvSpPr>
          <p:spPr>
            <a:xfrm>
              <a:off x="5552733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9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2D0588D-F259-1343-B7EA-3D1C31944A22}"/>
                </a:ext>
              </a:extLst>
            </p:cNvPr>
            <p:cNvSpPr txBox="1"/>
            <p:nvPr/>
          </p:nvSpPr>
          <p:spPr>
            <a:xfrm>
              <a:off x="5154710" y="209321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8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41684B3-52F8-C94D-82C1-511E3069B10E}"/>
                </a:ext>
              </a:extLst>
            </p:cNvPr>
            <p:cNvSpPr txBox="1"/>
            <p:nvPr/>
          </p:nvSpPr>
          <p:spPr>
            <a:xfrm>
              <a:off x="4747996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7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68BEB3-2D5F-9943-896B-207FFD464104}"/>
                </a:ext>
              </a:extLst>
            </p:cNvPr>
            <p:cNvSpPr txBox="1"/>
            <p:nvPr/>
          </p:nvSpPr>
          <p:spPr>
            <a:xfrm>
              <a:off x="4349455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28BA6C9-0DFD-3F41-AEEC-2B912727CD61}"/>
                </a:ext>
              </a:extLst>
            </p:cNvPr>
            <p:cNvSpPr txBox="1"/>
            <p:nvPr/>
          </p:nvSpPr>
          <p:spPr>
            <a:xfrm>
              <a:off x="3947428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A689C99-D259-4E48-B821-B9B53BF45F63}"/>
                </a:ext>
              </a:extLst>
            </p:cNvPr>
            <p:cNvSpPr txBox="1"/>
            <p:nvPr/>
          </p:nvSpPr>
          <p:spPr>
            <a:xfrm>
              <a:off x="350438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BF5026F-7E89-3D44-9E53-B59C8BD505A6}"/>
                </a:ext>
              </a:extLst>
            </p:cNvPr>
            <p:cNvSpPr txBox="1"/>
            <p:nvPr/>
          </p:nvSpPr>
          <p:spPr>
            <a:xfrm>
              <a:off x="3122551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A46F40B-3C56-5F42-B9AF-340A69D6D5FB}"/>
                </a:ext>
              </a:extLst>
            </p:cNvPr>
            <p:cNvSpPr txBox="1"/>
            <p:nvPr/>
          </p:nvSpPr>
          <p:spPr>
            <a:xfrm>
              <a:off x="272330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45D82D1-0603-7046-99B0-510EBD73C37E}"/>
                </a:ext>
              </a:extLst>
            </p:cNvPr>
            <p:cNvSpPr txBox="1"/>
            <p:nvPr/>
          </p:nvSpPr>
          <p:spPr>
            <a:xfrm>
              <a:off x="2311397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2390E9A-6774-FC42-B8A0-26BCB41D0F8E}"/>
                </a:ext>
              </a:extLst>
            </p:cNvPr>
            <p:cNvSpPr txBox="1"/>
            <p:nvPr/>
          </p:nvSpPr>
          <p:spPr>
            <a:xfrm>
              <a:off x="1315303" y="2055831"/>
              <a:ext cx="88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Length: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5BB6D3E-1F69-694D-AE6B-392A0932506E}"/>
                </a:ext>
              </a:extLst>
            </p:cNvPr>
            <p:cNvSpPr txBox="1"/>
            <p:nvPr/>
          </p:nvSpPr>
          <p:spPr>
            <a:xfrm>
              <a:off x="1322734" y="1594366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Price: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710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76342" r="37586"/>
          <a:stretch/>
        </p:blipFill>
        <p:spPr bwMode="auto">
          <a:xfrm rot="5400000">
            <a:off x="2535424" y="5202424"/>
            <a:ext cx="1600201" cy="155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8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sub-problem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blipFill>
                <a:blip r:embed="rId4"/>
                <a:stretch>
                  <a:fillRect l="-150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/>
          <p:cNvSpPr/>
          <p:nvPr/>
        </p:nvSpPr>
        <p:spPr>
          <a:xfrm rot="10800000">
            <a:off x="4800601" y="2286000"/>
            <a:ext cx="506456" cy="1065164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221879" y="2298919"/>
                <a:ext cx="244374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79" y="2298919"/>
                <a:ext cx="2443746" cy="954107"/>
              </a:xfrm>
              <a:prstGeom prst="rect">
                <a:avLst/>
              </a:prstGeom>
              <a:blipFill>
                <a:blip r:embed="rId5"/>
                <a:stretch>
                  <a:fillRect l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/>
          <p:nvPr/>
        </p:nvCxnSpPr>
        <p:spPr>
          <a:xfrm>
            <a:off x="411480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65514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D07CDAB-3EAB-2749-9BE1-EE5CDBE1BB3E}"/>
              </a:ext>
            </a:extLst>
          </p:cNvPr>
          <p:cNvGrpSpPr/>
          <p:nvPr/>
        </p:nvGrpSpPr>
        <p:grpSpPr>
          <a:xfrm>
            <a:off x="6599601" y="5591364"/>
            <a:ext cx="5008199" cy="852626"/>
            <a:chOff x="1315303" y="1594366"/>
            <a:chExt cx="5008199" cy="85262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1319491-EF4E-504A-9F4A-CFB33D79C854}"/>
                </a:ext>
              </a:extLst>
            </p:cNvPr>
            <p:cNvSpPr/>
            <p:nvPr/>
          </p:nvSpPr>
          <p:spPr>
            <a:xfrm>
              <a:off x="223871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337CF9A-55FA-8145-AC98-15528B0F5353}"/>
                </a:ext>
              </a:extLst>
            </p:cNvPr>
            <p:cNvSpPr/>
            <p:nvPr/>
          </p:nvSpPr>
          <p:spPr>
            <a:xfrm>
              <a:off x="2643930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FEB8258-5E26-194A-B94C-7D76E541C2EB}"/>
                </a:ext>
              </a:extLst>
            </p:cNvPr>
            <p:cNvSpPr/>
            <p:nvPr/>
          </p:nvSpPr>
          <p:spPr>
            <a:xfrm>
              <a:off x="3051277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8946994-9E8D-6A40-BF7F-6E48466404AB}"/>
                </a:ext>
              </a:extLst>
            </p:cNvPr>
            <p:cNvSpPr/>
            <p:nvPr/>
          </p:nvSpPr>
          <p:spPr>
            <a:xfrm>
              <a:off x="346037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FE31AE8-E2E4-9E45-B8A5-535CA41EC993}"/>
                </a:ext>
              </a:extLst>
            </p:cNvPr>
            <p:cNvSpPr/>
            <p:nvPr/>
          </p:nvSpPr>
          <p:spPr>
            <a:xfrm>
              <a:off x="386384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65E715E-91B7-0B45-B506-EE744ECFDD34}"/>
                </a:ext>
              </a:extLst>
            </p:cNvPr>
            <p:cNvSpPr/>
            <p:nvPr/>
          </p:nvSpPr>
          <p:spPr>
            <a:xfrm>
              <a:off x="42717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2F4D00C-9AFA-5747-8435-B8C1BC02F34C}"/>
                </a:ext>
              </a:extLst>
            </p:cNvPr>
            <p:cNvSpPr/>
            <p:nvPr/>
          </p:nvSpPr>
          <p:spPr>
            <a:xfrm>
              <a:off x="46706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099AC11-7D65-BC4B-8BDC-4C7AC61C6A05}"/>
                </a:ext>
              </a:extLst>
            </p:cNvPr>
            <p:cNvSpPr/>
            <p:nvPr/>
          </p:nvSpPr>
          <p:spPr>
            <a:xfrm>
              <a:off x="507852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A58FDF7-74E5-6642-9F9E-24B42608FD8A}"/>
                </a:ext>
              </a:extLst>
            </p:cNvPr>
            <p:cNvSpPr/>
            <p:nvPr/>
          </p:nvSpPr>
          <p:spPr>
            <a:xfrm>
              <a:off x="548637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CAB3B91-FB9D-764F-998C-107D9A41BACF}"/>
                </a:ext>
              </a:extLst>
            </p:cNvPr>
            <p:cNvSpPr/>
            <p:nvPr/>
          </p:nvSpPr>
          <p:spPr>
            <a:xfrm>
              <a:off x="589515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BB03C0C-7FF1-F740-BFE2-86157BC9B9C0}"/>
                </a:ext>
              </a:extLst>
            </p:cNvPr>
            <p:cNvSpPr txBox="1"/>
            <p:nvPr/>
          </p:nvSpPr>
          <p:spPr>
            <a:xfrm>
              <a:off x="5868498" y="2094560"/>
              <a:ext cx="455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9F3FB51-55DF-314F-9813-DB93D6333666}"/>
                </a:ext>
              </a:extLst>
            </p:cNvPr>
            <p:cNvSpPr txBox="1"/>
            <p:nvPr/>
          </p:nvSpPr>
          <p:spPr>
            <a:xfrm>
              <a:off x="5552733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9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6667260-6D54-254D-8888-9C2CF74BADEF}"/>
                </a:ext>
              </a:extLst>
            </p:cNvPr>
            <p:cNvSpPr txBox="1"/>
            <p:nvPr/>
          </p:nvSpPr>
          <p:spPr>
            <a:xfrm>
              <a:off x="5154710" y="209321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0C8DE3B-0BBB-D048-9AE7-5AC67AE6FC9F}"/>
                </a:ext>
              </a:extLst>
            </p:cNvPr>
            <p:cNvSpPr txBox="1"/>
            <p:nvPr/>
          </p:nvSpPr>
          <p:spPr>
            <a:xfrm>
              <a:off x="4747996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7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F849E74-05D5-5445-902C-4AC15D6691C1}"/>
                </a:ext>
              </a:extLst>
            </p:cNvPr>
            <p:cNvSpPr txBox="1"/>
            <p:nvPr/>
          </p:nvSpPr>
          <p:spPr>
            <a:xfrm>
              <a:off x="4349455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15EA95E-67B7-6448-AF69-C4FBFC95166D}"/>
                </a:ext>
              </a:extLst>
            </p:cNvPr>
            <p:cNvSpPr txBox="1"/>
            <p:nvPr/>
          </p:nvSpPr>
          <p:spPr>
            <a:xfrm>
              <a:off x="3947428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5D2E9C-B5CE-134E-A949-163801FA5F61}"/>
                </a:ext>
              </a:extLst>
            </p:cNvPr>
            <p:cNvSpPr txBox="1"/>
            <p:nvPr/>
          </p:nvSpPr>
          <p:spPr>
            <a:xfrm>
              <a:off x="350438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DEBD19E-B59B-2341-8C2B-2E0EEB978141}"/>
                </a:ext>
              </a:extLst>
            </p:cNvPr>
            <p:cNvSpPr txBox="1"/>
            <p:nvPr/>
          </p:nvSpPr>
          <p:spPr>
            <a:xfrm>
              <a:off x="3122551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7F0D51D-0C03-9649-9F49-0B6830AF5260}"/>
                </a:ext>
              </a:extLst>
            </p:cNvPr>
            <p:cNvSpPr txBox="1"/>
            <p:nvPr/>
          </p:nvSpPr>
          <p:spPr>
            <a:xfrm>
              <a:off x="272330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7842C60-6992-0C45-8FE8-66A3DEDA056C}"/>
                </a:ext>
              </a:extLst>
            </p:cNvPr>
            <p:cNvSpPr txBox="1"/>
            <p:nvPr/>
          </p:nvSpPr>
          <p:spPr>
            <a:xfrm>
              <a:off x="2311397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DFD7357-2EA5-EF4E-A2EC-A41545B546C9}"/>
                </a:ext>
              </a:extLst>
            </p:cNvPr>
            <p:cNvSpPr txBox="1"/>
            <p:nvPr/>
          </p:nvSpPr>
          <p:spPr>
            <a:xfrm>
              <a:off x="1315303" y="2055831"/>
              <a:ext cx="88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Length: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8B411C2-EB03-FB4B-B628-B41C814D3F5E}"/>
                </a:ext>
              </a:extLst>
            </p:cNvPr>
            <p:cNvSpPr txBox="1"/>
            <p:nvPr/>
          </p:nvSpPr>
          <p:spPr>
            <a:xfrm>
              <a:off x="1322734" y="1594366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Price: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27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67795" r="37586"/>
          <a:stretch/>
        </p:blipFill>
        <p:spPr bwMode="auto">
          <a:xfrm rot="5400000">
            <a:off x="2816929" y="4920919"/>
            <a:ext cx="1600201" cy="212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8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sub-problem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blipFill>
                <a:blip r:embed="rId4"/>
                <a:stretch>
                  <a:fillRect l="-150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/>
          <p:cNvSpPr/>
          <p:nvPr/>
        </p:nvSpPr>
        <p:spPr>
          <a:xfrm rot="10800000">
            <a:off x="4800601" y="2286000"/>
            <a:ext cx="421278" cy="1371600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221880" y="2298919"/>
                <a:ext cx="2495683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[3]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80" y="2298919"/>
                <a:ext cx="2495683" cy="1384995"/>
              </a:xfrm>
              <a:prstGeom prst="rect">
                <a:avLst/>
              </a:prstGeom>
              <a:blipFill>
                <a:blip r:embed="rId5"/>
                <a:stretch>
                  <a:fillRect l="-1010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/>
          <p:nvPr/>
        </p:nvCxnSpPr>
        <p:spPr>
          <a:xfrm>
            <a:off x="467781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28524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994E887-71CE-1243-B423-C99EC38DA852}"/>
              </a:ext>
            </a:extLst>
          </p:cNvPr>
          <p:cNvGrpSpPr/>
          <p:nvPr/>
        </p:nvGrpSpPr>
        <p:grpSpPr>
          <a:xfrm>
            <a:off x="6599601" y="5591364"/>
            <a:ext cx="5008199" cy="852626"/>
            <a:chOff x="1315303" y="1594366"/>
            <a:chExt cx="5008199" cy="85262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3F3AB4-DF18-2645-B7EA-AE6F72E4816D}"/>
                </a:ext>
              </a:extLst>
            </p:cNvPr>
            <p:cNvSpPr/>
            <p:nvPr/>
          </p:nvSpPr>
          <p:spPr>
            <a:xfrm>
              <a:off x="223871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432551D-5366-CB40-BEBF-572A0B448997}"/>
                </a:ext>
              </a:extLst>
            </p:cNvPr>
            <p:cNvSpPr/>
            <p:nvPr/>
          </p:nvSpPr>
          <p:spPr>
            <a:xfrm>
              <a:off x="2643930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18D1DAC-88B5-CE4F-B321-218FDB1209A5}"/>
                </a:ext>
              </a:extLst>
            </p:cNvPr>
            <p:cNvSpPr/>
            <p:nvPr/>
          </p:nvSpPr>
          <p:spPr>
            <a:xfrm>
              <a:off x="3051277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3316F5B-F06E-FB4C-A3B1-EC140EE03464}"/>
                </a:ext>
              </a:extLst>
            </p:cNvPr>
            <p:cNvSpPr/>
            <p:nvPr/>
          </p:nvSpPr>
          <p:spPr>
            <a:xfrm>
              <a:off x="346037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BB9AF50-1AB1-0B47-B442-EB38C1A55E67}"/>
                </a:ext>
              </a:extLst>
            </p:cNvPr>
            <p:cNvSpPr/>
            <p:nvPr/>
          </p:nvSpPr>
          <p:spPr>
            <a:xfrm>
              <a:off x="386384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E10565E-0AA3-6F47-9EA5-24D11C69D50E}"/>
                </a:ext>
              </a:extLst>
            </p:cNvPr>
            <p:cNvSpPr/>
            <p:nvPr/>
          </p:nvSpPr>
          <p:spPr>
            <a:xfrm>
              <a:off x="42717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CD7F6AA-C979-1440-B30E-83ECC89D4498}"/>
                </a:ext>
              </a:extLst>
            </p:cNvPr>
            <p:cNvSpPr/>
            <p:nvPr/>
          </p:nvSpPr>
          <p:spPr>
            <a:xfrm>
              <a:off x="46706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A99283E-A0A7-DC4C-AA26-90A9002BC7FB}"/>
                </a:ext>
              </a:extLst>
            </p:cNvPr>
            <p:cNvSpPr/>
            <p:nvPr/>
          </p:nvSpPr>
          <p:spPr>
            <a:xfrm>
              <a:off x="507852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0F4F257-ABBE-1248-9685-75D5F3EF3527}"/>
                </a:ext>
              </a:extLst>
            </p:cNvPr>
            <p:cNvSpPr/>
            <p:nvPr/>
          </p:nvSpPr>
          <p:spPr>
            <a:xfrm>
              <a:off x="548637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CD13F43-89D1-8641-B55A-07B06A4DD7B6}"/>
                </a:ext>
              </a:extLst>
            </p:cNvPr>
            <p:cNvSpPr/>
            <p:nvPr/>
          </p:nvSpPr>
          <p:spPr>
            <a:xfrm>
              <a:off x="589515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13ABF2C-F78D-D143-973E-BB62D0E888E5}"/>
                </a:ext>
              </a:extLst>
            </p:cNvPr>
            <p:cNvSpPr txBox="1"/>
            <p:nvPr/>
          </p:nvSpPr>
          <p:spPr>
            <a:xfrm>
              <a:off x="5868498" y="2094560"/>
              <a:ext cx="455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CC82796-A278-C842-ABA7-A730C2BEF4B0}"/>
                </a:ext>
              </a:extLst>
            </p:cNvPr>
            <p:cNvSpPr txBox="1"/>
            <p:nvPr/>
          </p:nvSpPr>
          <p:spPr>
            <a:xfrm>
              <a:off x="5552733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9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C4A7874-5971-2B4C-B4DD-A57351890A64}"/>
                </a:ext>
              </a:extLst>
            </p:cNvPr>
            <p:cNvSpPr txBox="1"/>
            <p:nvPr/>
          </p:nvSpPr>
          <p:spPr>
            <a:xfrm>
              <a:off x="5154710" y="209321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F7DFB34-5EFA-0A41-BB67-90AD85374EDE}"/>
                </a:ext>
              </a:extLst>
            </p:cNvPr>
            <p:cNvSpPr txBox="1"/>
            <p:nvPr/>
          </p:nvSpPr>
          <p:spPr>
            <a:xfrm>
              <a:off x="4747996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7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C0A07B7-D7BD-BD42-AED3-384ABC3BB7A9}"/>
                </a:ext>
              </a:extLst>
            </p:cNvPr>
            <p:cNvSpPr txBox="1"/>
            <p:nvPr/>
          </p:nvSpPr>
          <p:spPr>
            <a:xfrm>
              <a:off x="4349455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4E57F22-EC32-CE40-B80E-221F028A70CC}"/>
                </a:ext>
              </a:extLst>
            </p:cNvPr>
            <p:cNvSpPr txBox="1"/>
            <p:nvPr/>
          </p:nvSpPr>
          <p:spPr>
            <a:xfrm>
              <a:off x="3947428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BE7001-5101-274B-AFF5-8ECDC298C279}"/>
                </a:ext>
              </a:extLst>
            </p:cNvPr>
            <p:cNvSpPr txBox="1"/>
            <p:nvPr/>
          </p:nvSpPr>
          <p:spPr>
            <a:xfrm>
              <a:off x="350438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E4A8829-5B85-C547-8796-A088D2E67912}"/>
                </a:ext>
              </a:extLst>
            </p:cNvPr>
            <p:cNvSpPr txBox="1"/>
            <p:nvPr/>
          </p:nvSpPr>
          <p:spPr>
            <a:xfrm>
              <a:off x="3122551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DC0D7C0-59A3-724C-9C9D-E93A737BC6D6}"/>
                </a:ext>
              </a:extLst>
            </p:cNvPr>
            <p:cNvSpPr txBox="1"/>
            <p:nvPr/>
          </p:nvSpPr>
          <p:spPr>
            <a:xfrm>
              <a:off x="272330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CA46115-AAA3-0D48-840B-51ADD6D3A47C}"/>
                </a:ext>
              </a:extLst>
            </p:cNvPr>
            <p:cNvSpPr txBox="1"/>
            <p:nvPr/>
          </p:nvSpPr>
          <p:spPr>
            <a:xfrm>
              <a:off x="2311397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16625C6-EFC3-B149-B73E-FB5EBCDC65B9}"/>
                </a:ext>
              </a:extLst>
            </p:cNvPr>
            <p:cNvSpPr txBox="1"/>
            <p:nvPr/>
          </p:nvSpPr>
          <p:spPr>
            <a:xfrm>
              <a:off x="1315303" y="2055831"/>
              <a:ext cx="88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Length: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A8022F4-BA81-B841-8FC2-874BEE9893EB}"/>
                </a:ext>
              </a:extLst>
            </p:cNvPr>
            <p:cNvSpPr txBox="1"/>
            <p:nvPr/>
          </p:nvSpPr>
          <p:spPr>
            <a:xfrm>
              <a:off x="1322734" y="1594366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Price: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020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59536" r="37586"/>
          <a:stretch/>
        </p:blipFill>
        <p:spPr bwMode="auto">
          <a:xfrm rot="5400000">
            <a:off x="3088963" y="4648885"/>
            <a:ext cx="1600201" cy="266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8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sub-problem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4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blipFill>
                <a:blip r:embed="rId4"/>
                <a:stretch>
                  <a:fillRect l="-150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/>
          <p:cNvSpPr/>
          <p:nvPr/>
        </p:nvSpPr>
        <p:spPr>
          <a:xfrm rot="10800000">
            <a:off x="4800601" y="2014210"/>
            <a:ext cx="421278" cy="1643390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221879" y="1905000"/>
                <a:ext cx="2443746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[1]</m:t>
                    </m:r>
                  </m:oMath>
                </a14:m>
                <a:r>
                  <a:rPr lang="en-US" sz="2800" i="1" dirty="0">
                    <a:solidFill>
                      <a:srgbClr val="FF33CC"/>
                    </a:solidFill>
                    <a:latin typeface="Cambria Math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[4]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79" y="1905000"/>
                <a:ext cx="2443746" cy="1815882"/>
              </a:xfrm>
              <a:prstGeom prst="rect">
                <a:avLst/>
              </a:prstGeom>
              <a:blipFill>
                <a:blip r:embed="rId5"/>
                <a:stretch>
                  <a:fillRect l="-1031" b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/>
          <p:nvPr/>
        </p:nvCxnSpPr>
        <p:spPr>
          <a:xfrm>
            <a:off x="518160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29200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DFE2F01-A21D-A546-9577-2CC8175B68DC}"/>
              </a:ext>
            </a:extLst>
          </p:cNvPr>
          <p:cNvGrpSpPr/>
          <p:nvPr/>
        </p:nvGrpSpPr>
        <p:grpSpPr>
          <a:xfrm>
            <a:off x="6599601" y="5591364"/>
            <a:ext cx="5008199" cy="852626"/>
            <a:chOff x="1315303" y="1594366"/>
            <a:chExt cx="5008199" cy="852626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FDFE4D4-BADA-4F49-852C-54E647B11196}"/>
                </a:ext>
              </a:extLst>
            </p:cNvPr>
            <p:cNvSpPr/>
            <p:nvPr/>
          </p:nvSpPr>
          <p:spPr>
            <a:xfrm>
              <a:off x="223871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9FB76A3-22FE-4745-A7C0-80A40F3B1B60}"/>
                </a:ext>
              </a:extLst>
            </p:cNvPr>
            <p:cNvSpPr/>
            <p:nvPr/>
          </p:nvSpPr>
          <p:spPr>
            <a:xfrm>
              <a:off x="2643930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1CF26BC-579F-A842-9764-3A260055A598}"/>
                </a:ext>
              </a:extLst>
            </p:cNvPr>
            <p:cNvSpPr/>
            <p:nvPr/>
          </p:nvSpPr>
          <p:spPr>
            <a:xfrm>
              <a:off x="3051277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C93181D-2C3E-864D-8C12-9A4BC1E1920E}"/>
                </a:ext>
              </a:extLst>
            </p:cNvPr>
            <p:cNvSpPr/>
            <p:nvPr/>
          </p:nvSpPr>
          <p:spPr>
            <a:xfrm>
              <a:off x="346037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D513F1B-2A80-9F42-99C0-4462ADAD3C2A}"/>
                </a:ext>
              </a:extLst>
            </p:cNvPr>
            <p:cNvSpPr/>
            <p:nvPr/>
          </p:nvSpPr>
          <p:spPr>
            <a:xfrm>
              <a:off x="386384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BF08366-0848-4F4D-A1CE-34428477954B}"/>
                </a:ext>
              </a:extLst>
            </p:cNvPr>
            <p:cNvSpPr/>
            <p:nvPr/>
          </p:nvSpPr>
          <p:spPr>
            <a:xfrm>
              <a:off x="42717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A0DF61F-1009-D647-A32A-687449F194D3}"/>
                </a:ext>
              </a:extLst>
            </p:cNvPr>
            <p:cNvSpPr/>
            <p:nvPr/>
          </p:nvSpPr>
          <p:spPr>
            <a:xfrm>
              <a:off x="46706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588E8CC-0AE9-EA48-A329-67FB37BB689E}"/>
                </a:ext>
              </a:extLst>
            </p:cNvPr>
            <p:cNvSpPr/>
            <p:nvPr/>
          </p:nvSpPr>
          <p:spPr>
            <a:xfrm>
              <a:off x="507852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0173F9F-A5DB-344B-B556-F698290BBCFF}"/>
                </a:ext>
              </a:extLst>
            </p:cNvPr>
            <p:cNvSpPr/>
            <p:nvPr/>
          </p:nvSpPr>
          <p:spPr>
            <a:xfrm>
              <a:off x="548637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11ED657-8896-FB49-A8D8-B5375426E650}"/>
                </a:ext>
              </a:extLst>
            </p:cNvPr>
            <p:cNvSpPr/>
            <p:nvPr/>
          </p:nvSpPr>
          <p:spPr>
            <a:xfrm>
              <a:off x="589515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41A1C2D-B7C6-BD49-BC7E-BF4C1F4CE20B}"/>
                </a:ext>
              </a:extLst>
            </p:cNvPr>
            <p:cNvSpPr txBox="1"/>
            <p:nvPr/>
          </p:nvSpPr>
          <p:spPr>
            <a:xfrm>
              <a:off x="5868498" y="2094560"/>
              <a:ext cx="455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5E48E43-1D84-B74D-9E66-66B5F995ECD7}"/>
                </a:ext>
              </a:extLst>
            </p:cNvPr>
            <p:cNvSpPr txBox="1"/>
            <p:nvPr/>
          </p:nvSpPr>
          <p:spPr>
            <a:xfrm>
              <a:off x="5552733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9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1307612-2164-8B43-A4D3-0A37997F1A15}"/>
                </a:ext>
              </a:extLst>
            </p:cNvPr>
            <p:cNvSpPr txBox="1"/>
            <p:nvPr/>
          </p:nvSpPr>
          <p:spPr>
            <a:xfrm>
              <a:off x="5154710" y="209321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8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DF9443C-E203-1C40-898C-225D7977BA7D}"/>
                </a:ext>
              </a:extLst>
            </p:cNvPr>
            <p:cNvSpPr txBox="1"/>
            <p:nvPr/>
          </p:nvSpPr>
          <p:spPr>
            <a:xfrm>
              <a:off x="4747996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7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10A6A3B-A46E-FC47-A231-0389069F23AC}"/>
                </a:ext>
              </a:extLst>
            </p:cNvPr>
            <p:cNvSpPr txBox="1"/>
            <p:nvPr/>
          </p:nvSpPr>
          <p:spPr>
            <a:xfrm>
              <a:off x="4349455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CCB7293-2B39-D944-8045-9B9740730500}"/>
                </a:ext>
              </a:extLst>
            </p:cNvPr>
            <p:cNvSpPr txBox="1"/>
            <p:nvPr/>
          </p:nvSpPr>
          <p:spPr>
            <a:xfrm>
              <a:off x="3947428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E707127-7071-4D4B-84AA-DA3AABCC50A7}"/>
                </a:ext>
              </a:extLst>
            </p:cNvPr>
            <p:cNvSpPr txBox="1"/>
            <p:nvPr/>
          </p:nvSpPr>
          <p:spPr>
            <a:xfrm>
              <a:off x="350438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B1AC11D-5937-A94E-B84B-A6E72733FC74}"/>
                </a:ext>
              </a:extLst>
            </p:cNvPr>
            <p:cNvSpPr txBox="1"/>
            <p:nvPr/>
          </p:nvSpPr>
          <p:spPr>
            <a:xfrm>
              <a:off x="3122551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0711DCC-4AC9-7E4E-8D42-9696E2852C34}"/>
                </a:ext>
              </a:extLst>
            </p:cNvPr>
            <p:cNvSpPr txBox="1"/>
            <p:nvPr/>
          </p:nvSpPr>
          <p:spPr>
            <a:xfrm>
              <a:off x="272330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16DD8F8-2BFE-8A48-88FE-D42781DD6325}"/>
                </a:ext>
              </a:extLst>
            </p:cNvPr>
            <p:cNvSpPr txBox="1"/>
            <p:nvPr/>
          </p:nvSpPr>
          <p:spPr>
            <a:xfrm>
              <a:off x="2311397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FF93B41-0C47-F34E-A153-4585938D37EA}"/>
                </a:ext>
              </a:extLst>
            </p:cNvPr>
            <p:cNvSpPr txBox="1"/>
            <p:nvPr/>
          </p:nvSpPr>
          <p:spPr>
            <a:xfrm>
              <a:off x="1315303" y="2055831"/>
              <a:ext cx="88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Length: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FAA6B6C-A5C8-D744-9472-D70933C9E28B}"/>
                </a:ext>
              </a:extLst>
            </p:cNvPr>
            <p:cNvSpPr txBox="1"/>
            <p:nvPr/>
          </p:nvSpPr>
          <p:spPr>
            <a:xfrm>
              <a:off x="1322734" y="1594366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Price: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668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Cutting Pseudocode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1295401"/>
            <a:ext cx="823469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Initialize Memory C</a:t>
            </a:r>
          </a:p>
          <a:p>
            <a:r>
              <a:rPr lang="en-US" sz="3600" dirty="0"/>
              <a:t>Cut(n):</a:t>
            </a:r>
          </a:p>
          <a:p>
            <a:r>
              <a:rPr lang="en-US" sz="3600" dirty="0"/>
              <a:t>	C[0] = 0</a:t>
            </a:r>
          </a:p>
          <a:p>
            <a:r>
              <a:rPr lang="en-US" sz="3600" dirty="0"/>
              <a:t>	for </a:t>
            </a:r>
            <a:r>
              <a:rPr lang="en-US" sz="3600" dirty="0" err="1"/>
              <a:t>i</a:t>
            </a:r>
            <a:r>
              <a:rPr lang="en-US" sz="3600" dirty="0"/>
              <a:t>=1 to n: 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log size</a:t>
            </a:r>
          </a:p>
          <a:p>
            <a:r>
              <a:rPr lang="en-US" sz="3600" dirty="0"/>
              <a:t>		best = 0</a:t>
            </a:r>
          </a:p>
          <a:p>
            <a:r>
              <a:rPr lang="en-US" sz="3600" dirty="0"/>
              <a:t>		for j = 1 to </a:t>
            </a:r>
            <a:r>
              <a:rPr lang="en-US" sz="3600" dirty="0" err="1"/>
              <a:t>i</a:t>
            </a:r>
            <a:r>
              <a:rPr lang="en-US" sz="3600" dirty="0"/>
              <a:t>: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last cut</a:t>
            </a:r>
          </a:p>
          <a:p>
            <a:r>
              <a:rPr lang="en-US" sz="3600" dirty="0"/>
              <a:t>			best = max(best, </a:t>
            </a:r>
            <a:r>
              <a:rPr lang="en-US" sz="3600" dirty="0">
                <a:solidFill>
                  <a:srgbClr val="FF33CC"/>
                </a:solidFill>
              </a:rPr>
              <a:t>C[</a:t>
            </a:r>
            <a:r>
              <a:rPr lang="en-US" sz="3600" dirty="0" err="1">
                <a:solidFill>
                  <a:srgbClr val="FF33CC"/>
                </a:solidFill>
              </a:rPr>
              <a:t>i</a:t>
            </a:r>
            <a:r>
              <a:rPr lang="en-US" sz="3600" dirty="0">
                <a:solidFill>
                  <a:srgbClr val="FF33CC"/>
                </a:solidFill>
              </a:rPr>
              <a:t>-j]</a:t>
            </a:r>
            <a:r>
              <a:rPr lang="en-US" sz="3600" dirty="0"/>
              <a:t> + </a:t>
            </a:r>
            <a:r>
              <a:rPr lang="en-US" sz="3600" dirty="0">
                <a:solidFill>
                  <a:srgbClr val="0070C0"/>
                </a:solidFill>
              </a:rPr>
              <a:t>P[j]</a:t>
            </a:r>
            <a:r>
              <a:rPr lang="en-US" sz="3600" dirty="0"/>
              <a:t>)</a:t>
            </a:r>
          </a:p>
          <a:p>
            <a:r>
              <a:rPr lang="en-US" sz="3600" dirty="0"/>
              <a:t>		C[</a:t>
            </a:r>
            <a:r>
              <a:rPr lang="en-US" sz="3600" dirty="0" err="1"/>
              <a:t>i</a:t>
            </a:r>
            <a:r>
              <a:rPr lang="en-US" sz="3600" dirty="0"/>
              <a:t>] = best</a:t>
            </a:r>
          </a:p>
          <a:p>
            <a:r>
              <a:rPr lang="en-US" sz="3600" dirty="0"/>
              <a:t>	return C[n]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001000" y="5987947"/>
                <a:ext cx="31169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Run Time: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5987947"/>
                <a:ext cx="3116944" cy="584775"/>
              </a:xfrm>
              <a:prstGeom prst="rect">
                <a:avLst/>
              </a:prstGeom>
              <a:blipFill>
                <a:blip r:embed="rId2"/>
                <a:stretch>
                  <a:fillRect l="-4878" t="-10417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18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the cuts?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procedure told us the profit, but not the cuts themselves</a:t>
            </a:r>
          </a:p>
          <a:p>
            <a:r>
              <a:rPr lang="en-US" dirty="0"/>
              <a:t>Idea: </a:t>
            </a:r>
            <a:r>
              <a:rPr lang="en-US" dirty="0">
                <a:solidFill>
                  <a:srgbClr val="FF0000"/>
                </a:solidFill>
              </a:rPr>
              <a:t>remember</a:t>
            </a:r>
            <a:r>
              <a:rPr lang="en-US" dirty="0"/>
              <a:t> the choice that you made, then </a:t>
            </a:r>
            <a:r>
              <a:rPr lang="en-US" dirty="0">
                <a:solidFill>
                  <a:srgbClr val="FF0000"/>
                </a:solidFill>
              </a:rPr>
              <a:t>backtrack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7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Chapter 15, Dynamic Programming</a:t>
            </a:r>
          </a:p>
          <a:p>
            <a:pPr lvl="1"/>
            <a:r>
              <a:rPr lang="en-US" dirty="0"/>
              <a:t>Section 15.1, Log/Rod cutting, optimal substructure property</a:t>
            </a:r>
          </a:p>
          <a:p>
            <a:pPr lvl="2"/>
            <a:r>
              <a:rPr lang="en-US" dirty="0"/>
              <a:t>Note: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 in book is called Cut() or C[] in our slides.  We do use their example.</a:t>
            </a:r>
          </a:p>
          <a:p>
            <a:pPr lvl="1"/>
            <a:r>
              <a:rPr lang="en-US" dirty="0"/>
              <a:t>Section 15.3, More on elements of DP, including optimal substructure property</a:t>
            </a:r>
          </a:p>
          <a:p>
            <a:r>
              <a:rPr lang="en-US" dirty="0"/>
              <a:t>Chapter 16, Greedy Algorithms</a:t>
            </a:r>
          </a:p>
          <a:p>
            <a:pPr lvl="1"/>
            <a:r>
              <a:rPr lang="en-US" dirty="0"/>
              <a:t>Intro, page 414</a:t>
            </a:r>
          </a:p>
          <a:p>
            <a:pPr lvl="1"/>
            <a:r>
              <a:rPr lang="en-US" dirty="0"/>
              <a:t>Section 16.2, Elements of the Greedy Strategy, Knapsack problem</a:t>
            </a:r>
          </a:p>
          <a:p>
            <a:pPr lvl="1"/>
            <a:r>
              <a:rPr lang="en-US" dirty="0"/>
              <a:t>Later Section 16.1, Activity Selection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12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 choice made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1" y="1295400"/>
            <a:ext cx="6726713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Initialize Memory C, Choices</a:t>
            </a:r>
          </a:p>
          <a:p>
            <a:r>
              <a:rPr lang="en-US" sz="3200" dirty="0"/>
              <a:t>Cut(n):</a:t>
            </a:r>
          </a:p>
          <a:p>
            <a:r>
              <a:rPr lang="en-US" sz="3200" dirty="0"/>
              <a:t>	C[0] = 0</a:t>
            </a:r>
          </a:p>
          <a:p>
            <a:r>
              <a:rPr lang="en-US" sz="3200" dirty="0"/>
              <a:t>	for </a:t>
            </a:r>
            <a:r>
              <a:rPr lang="en-US" sz="3200" dirty="0" err="1"/>
              <a:t>i</a:t>
            </a:r>
            <a:r>
              <a:rPr lang="en-US" sz="3200" dirty="0"/>
              <a:t>=1 to n:</a:t>
            </a:r>
          </a:p>
          <a:p>
            <a:r>
              <a:rPr lang="en-US" sz="3200" dirty="0"/>
              <a:t>		best = 0</a:t>
            </a:r>
          </a:p>
          <a:p>
            <a:r>
              <a:rPr lang="en-US" sz="3200" dirty="0"/>
              <a:t>		for j = 1 to i:</a:t>
            </a:r>
          </a:p>
          <a:p>
            <a:r>
              <a:rPr lang="en-US" sz="3200" dirty="0"/>
              <a:t>			if best &lt; </a:t>
            </a:r>
            <a:r>
              <a:rPr lang="en-US" sz="3200" dirty="0">
                <a:solidFill>
                  <a:srgbClr val="FF33CC"/>
                </a:solidFill>
              </a:rPr>
              <a:t>C[</a:t>
            </a:r>
            <a:r>
              <a:rPr lang="en-US" sz="3200" dirty="0" err="1">
                <a:solidFill>
                  <a:srgbClr val="FF33CC"/>
                </a:solidFill>
              </a:rPr>
              <a:t>i</a:t>
            </a:r>
            <a:r>
              <a:rPr lang="en-US" sz="3200" dirty="0">
                <a:solidFill>
                  <a:srgbClr val="FF33CC"/>
                </a:solidFill>
              </a:rPr>
              <a:t>-j]</a:t>
            </a:r>
            <a:r>
              <a:rPr lang="en-US" sz="3200" dirty="0"/>
              <a:t> + </a:t>
            </a:r>
            <a:r>
              <a:rPr lang="en-US" sz="3200" dirty="0">
                <a:solidFill>
                  <a:srgbClr val="0070C0"/>
                </a:solidFill>
              </a:rPr>
              <a:t>P[j]</a:t>
            </a:r>
            <a:r>
              <a:rPr lang="en-US" sz="3200" dirty="0"/>
              <a:t>:</a:t>
            </a:r>
          </a:p>
          <a:p>
            <a:r>
              <a:rPr lang="en-US" sz="3200" dirty="0"/>
              <a:t>				best = </a:t>
            </a:r>
            <a:r>
              <a:rPr lang="en-US" sz="3200" dirty="0">
                <a:solidFill>
                  <a:srgbClr val="FF33CC"/>
                </a:solidFill>
              </a:rPr>
              <a:t>C[</a:t>
            </a:r>
            <a:r>
              <a:rPr lang="en-US" sz="3200" dirty="0" err="1">
                <a:solidFill>
                  <a:srgbClr val="FF33CC"/>
                </a:solidFill>
              </a:rPr>
              <a:t>i</a:t>
            </a:r>
            <a:r>
              <a:rPr lang="en-US" sz="3200" dirty="0">
                <a:solidFill>
                  <a:srgbClr val="FF33CC"/>
                </a:solidFill>
              </a:rPr>
              <a:t>-j]</a:t>
            </a:r>
            <a:r>
              <a:rPr lang="en-US" sz="3200" dirty="0"/>
              <a:t> + </a:t>
            </a:r>
            <a:r>
              <a:rPr lang="en-US" sz="3200" dirty="0">
                <a:solidFill>
                  <a:srgbClr val="0070C0"/>
                </a:solidFill>
              </a:rPr>
              <a:t>P[j]</a:t>
            </a:r>
            <a:endParaRPr lang="en-US" sz="3200" dirty="0"/>
          </a:p>
          <a:p>
            <a:r>
              <a:rPr lang="en-US" sz="3200" dirty="0"/>
              <a:t>				Choices[</a:t>
            </a:r>
            <a:r>
              <a:rPr lang="en-US" sz="3200" dirty="0" err="1"/>
              <a:t>i</a:t>
            </a:r>
            <a:r>
              <a:rPr lang="en-US" sz="3200" dirty="0"/>
              <a:t>]=j</a:t>
            </a:r>
          </a:p>
          <a:p>
            <a:r>
              <a:rPr lang="en-US" sz="3200" dirty="0"/>
              <a:t>		C[</a:t>
            </a:r>
            <a:r>
              <a:rPr lang="en-US" sz="3200" dirty="0" err="1"/>
              <a:t>i</a:t>
            </a:r>
            <a:r>
              <a:rPr lang="en-US" sz="3200" dirty="0"/>
              <a:t>] = best</a:t>
            </a:r>
          </a:p>
          <a:p>
            <a:r>
              <a:rPr lang="en-US" sz="3200" dirty="0"/>
              <a:t>	return C[n]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81600" y="5257800"/>
            <a:ext cx="213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17372" y="5257801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Gives the size of the last cut</a:t>
            </a:r>
          </a:p>
        </p:txBody>
      </p:sp>
    </p:spTree>
    <p:extLst>
      <p:ext uri="{BB962C8B-B14F-4D97-AF65-F5344CB8AC3E}">
        <p14:creationId xmlns:p14="http://schemas.microsoft.com/office/powerpoint/2010/main" val="23663402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 the Cuts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34525" y="3055119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44679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13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5534725" y="3055119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60681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015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349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683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017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7351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50982" y="3593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175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841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507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173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839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505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171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837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50382" y="3593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52331" y="3570547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10526" y="313715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Choices: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01125" y="3055119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169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5714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Backtrack through the choices</a:t>
            </a:r>
          </a:p>
        </p:txBody>
      </p:sp>
      <p:cxnSp>
        <p:nvCxnSpPr>
          <p:cNvPr id="31" name="Curved Connector 30"/>
          <p:cNvCxnSpPr>
            <a:stCxn id="14" idx="0"/>
            <a:endCxn id="11" idx="0"/>
          </p:cNvCxnSpPr>
          <p:nvPr/>
        </p:nvCxnSpPr>
        <p:spPr>
          <a:xfrm rot="16200000" flipV="1">
            <a:off x="8201725" y="2255019"/>
            <a:ext cx="12700" cy="1600200"/>
          </a:xfrm>
          <a:prstGeom prst="curvedConnector3">
            <a:avLst>
              <a:gd name="adj1" fmla="val 3662071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1" idx="0"/>
            <a:endCxn id="10" idx="0"/>
          </p:cNvCxnSpPr>
          <p:nvPr/>
        </p:nvCxnSpPr>
        <p:spPr>
          <a:xfrm rot="16200000" flipV="1">
            <a:off x="7134925" y="2788419"/>
            <a:ext cx="12700" cy="533400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0" idx="0"/>
            <a:endCxn id="6" idx="0"/>
          </p:cNvCxnSpPr>
          <p:nvPr/>
        </p:nvCxnSpPr>
        <p:spPr>
          <a:xfrm rot="16200000" flipV="1">
            <a:off x="5801425" y="1988319"/>
            <a:ext cx="12700" cy="2133600"/>
          </a:xfrm>
          <a:prstGeom prst="curvedConnector3">
            <a:avLst>
              <a:gd name="adj1" fmla="val 316552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6" idx="0"/>
            <a:endCxn id="5" idx="0"/>
          </p:cNvCxnSpPr>
          <p:nvPr/>
        </p:nvCxnSpPr>
        <p:spPr>
          <a:xfrm rot="16200000" flipV="1">
            <a:off x="4467925" y="2788419"/>
            <a:ext cx="12700" cy="533400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Image result for l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5645218" y="2216220"/>
            <a:ext cx="1427127" cy="587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Connector 43"/>
          <p:cNvCxnSpPr/>
          <p:nvPr/>
        </p:nvCxnSpPr>
        <p:spPr>
          <a:xfrm>
            <a:off x="7407975" y="4267200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58689" y="389074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6854886" y="4262651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705600" y="3886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4721286" y="4262651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72000" y="3886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187886" y="4262651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038600" y="3886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2" name="Curved Connector 51"/>
          <p:cNvCxnSpPr/>
          <p:nvPr/>
        </p:nvCxnSpPr>
        <p:spPr>
          <a:xfrm rot="16200000" flipV="1">
            <a:off x="3914836" y="2775718"/>
            <a:ext cx="12700" cy="533400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A306CC4-9C1F-D649-B5CD-93550DDEB577}"/>
              </a:ext>
            </a:extLst>
          </p:cNvPr>
          <p:cNvSpPr txBox="1"/>
          <p:nvPr/>
        </p:nvSpPr>
        <p:spPr>
          <a:xfrm>
            <a:off x="10063125" y="4911548"/>
            <a:ext cx="1905000" cy="120032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Example to demo Choices[] only.</a:t>
            </a:r>
            <a:br>
              <a:rPr lang="en-US" dirty="0"/>
            </a:br>
            <a:r>
              <a:rPr lang="en-US" dirty="0"/>
              <a:t>Profit of 20 is not optimal!</a:t>
            </a:r>
          </a:p>
        </p:txBody>
      </p:sp>
    </p:spTree>
    <p:extLst>
      <p:ext uri="{BB962C8B-B14F-4D97-AF65-F5344CB8AC3E}">
        <p14:creationId xmlns:p14="http://schemas.microsoft.com/office/powerpoint/2010/main" val="52961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49" grpId="0"/>
      <p:bldP spid="51" grpId="0"/>
      <p:bldP spid="5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n</a:t>
            </a:r>
          </a:p>
          <a:p>
            <a:pPr marL="0" indent="0">
              <a:buNone/>
            </a:pPr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 &gt; 0:</a:t>
            </a:r>
          </a:p>
          <a:p>
            <a:pPr marL="0" indent="0">
              <a:buNone/>
            </a:pPr>
            <a:r>
              <a:rPr lang="en-US" dirty="0"/>
              <a:t>	print Choices[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– Choices[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153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3521-A051-784D-B0EF-4DFF53C67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Example: Getting Optimal Solution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E60F88A-DDA9-AE45-85E3-B2A7BD802B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764302"/>
              </p:ext>
            </p:extLst>
          </p:nvPr>
        </p:nvGraphicFramePr>
        <p:xfrm>
          <a:off x="609600" y="1600200"/>
          <a:ext cx="10668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0372497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0466013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45330639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4289239788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51289903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11710297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1579658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91845356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124169936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25030135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872228659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84263563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7637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C[</a:t>
                      </a:r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9279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Choices[</a:t>
                      </a:r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4886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94FCA-8119-AA42-80CE-9C09254C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E7E008-650C-514B-87D0-C547D185DEB6}"/>
              </a:ext>
            </a:extLst>
          </p:cNvPr>
          <p:cNvSpPr/>
          <p:nvPr/>
        </p:nvSpPr>
        <p:spPr>
          <a:xfrm>
            <a:off x="838200" y="3224948"/>
            <a:ext cx="906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n were 5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Best score is 13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Cut at Choices[n]=2, then cut at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Choices[n-Choices[n]]= Choices[5-2]= Choices[3]=3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n were 7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Best score is 18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Cut at 1, then cut at 6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31565E-97D5-EC4C-AEC3-74B9FB39755D}"/>
              </a:ext>
            </a:extLst>
          </p:cNvPr>
          <p:cNvGrpSpPr/>
          <p:nvPr/>
        </p:nvGrpSpPr>
        <p:grpSpPr>
          <a:xfrm>
            <a:off x="6599601" y="5591364"/>
            <a:ext cx="5008199" cy="852626"/>
            <a:chOff x="1315303" y="1594366"/>
            <a:chExt cx="5008199" cy="85262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1AFD547-E757-424F-B192-643EACBC7458}"/>
                </a:ext>
              </a:extLst>
            </p:cNvPr>
            <p:cNvSpPr/>
            <p:nvPr/>
          </p:nvSpPr>
          <p:spPr>
            <a:xfrm>
              <a:off x="223871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01312A-A348-C14A-A88A-186049BAA817}"/>
                </a:ext>
              </a:extLst>
            </p:cNvPr>
            <p:cNvSpPr/>
            <p:nvPr/>
          </p:nvSpPr>
          <p:spPr>
            <a:xfrm>
              <a:off x="2643930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1CF67F-9E5B-E447-887C-4F3F9389AED0}"/>
                </a:ext>
              </a:extLst>
            </p:cNvPr>
            <p:cNvSpPr/>
            <p:nvPr/>
          </p:nvSpPr>
          <p:spPr>
            <a:xfrm>
              <a:off x="3051277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2B9674-E10C-E54D-BA56-55F8B9F60B40}"/>
                </a:ext>
              </a:extLst>
            </p:cNvPr>
            <p:cNvSpPr/>
            <p:nvPr/>
          </p:nvSpPr>
          <p:spPr>
            <a:xfrm>
              <a:off x="346037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32046E-E85F-4A44-9A32-D6EC156DDFCC}"/>
                </a:ext>
              </a:extLst>
            </p:cNvPr>
            <p:cNvSpPr/>
            <p:nvPr/>
          </p:nvSpPr>
          <p:spPr>
            <a:xfrm>
              <a:off x="386384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D4C4F1-F376-F044-BDCD-D8169FAB051C}"/>
                </a:ext>
              </a:extLst>
            </p:cNvPr>
            <p:cNvSpPr/>
            <p:nvPr/>
          </p:nvSpPr>
          <p:spPr>
            <a:xfrm>
              <a:off x="42717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F5AEB1A-81A5-654C-A25B-EBB5C76A843E}"/>
                </a:ext>
              </a:extLst>
            </p:cNvPr>
            <p:cNvSpPr/>
            <p:nvPr/>
          </p:nvSpPr>
          <p:spPr>
            <a:xfrm>
              <a:off x="46706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5B28AB-848A-6F4B-9EB3-CEEF0296435D}"/>
                </a:ext>
              </a:extLst>
            </p:cNvPr>
            <p:cNvSpPr/>
            <p:nvPr/>
          </p:nvSpPr>
          <p:spPr>
            <a:xfrm>
              <a:off x="507852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525EE4-6DB7-5A42-B33C-F442B9EE40FA}"/>
                </a:ext>
              </a:extLst>
            </p:cNvPr>
            <p:cNvSpPr/>
            <p:nvPr/>
          </p:nvSpPr>
          <p:spPr>
            <a:xfrm>
              <a:off x="548637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32FFBD5-6084-9D45-AC08-D3D982E79756}"/>
                </a:ext>
              </a:extLst>
            </p:cNvPr>
            <p:cNvSpPr/>
            <p:nvPr/>
          </p:nvSpPr>
          <p:spPr>
            <a:xfrm>
              <a:off x="589515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E9FC51-7177-444C-B1CA-A81B9F2E449A}"/>
                </a:ext>
              </a:extLst>
            </p:cNvPr>
            <p:cNvSpPr txBox="1"/>
            <p:nvPr/>
          </p:nvSpPr>
          <p:spPr>
            <a:xfrm>
              <a:off x="5868498" y="2094560"/>
              <a:ext cx="455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DF0716-EE99-D942-AABB-87BFCC633173}"/>
                </a:ext>
              </a:extLst>
            </p:cNvPr>
            <p:cNvSpPr txBox="1"/>
            <p:nvPr/>
          </p:nvSpPr>
          <p:spPr>
            <a:xfrm>
              <a:off x="5552733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9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471047-E384-2C4A-917E-BA16D14A26D0}"/>
                </a:ext>
              </a:extLst>
            </p:cNvPr>
            <p:cNvSpPr txBox="1"/>
            <p:nvPr/>
          </p:nvSpPr>
          <p:spPr>
            <a:xfrm>
              <a:off x="5154710" y="209321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8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E9B13DB-7CF5-C343-88DE-F1E1FDDBE452}"/>
                </a:ext>
              </a:extLst>
            </p:cNvPr>
            <p:cNvSpPr txBox="1"/>
            <p:nvPr/>
          </p:nvSpPr>
          <p:spPr>
            <a:xfrm>
              <a:off x="4747996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7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100A5B-FECC-3146-8C7D-105149A30BE6}"/>
                </a:ext>
              </a:extLst>
            </p:cNvPr>
            <p:cNvSpPr txBox="1"/>
            <p:nvPr/>
          </p:nvSpPr>
          <p:spPr>
            <a:xfrm>
              <a:off x="4349455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B15AADD-E05F-9B43-BD27-664DE8BADAF6}"/>
                </a:ext>
              </a:extLst>
            </p:cNvPr>
            <p:cNvSpPr txBox="1"/>
            <p:nvPr/>
          </p:nvSpPr>
          <p:spPr>
            <a:xfrm>
              <a:off x="3947428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AC7DBF3-0658-B049-95DB-7A3216D438EE}"/>
                </a:ext>
              </a:extLst>
            </p:cNvPr>
            <p:cNvSpPr txBox="1"/>
            <p:nvPr/>
          </p:nvSpPr>
          <p:spPr>
            <a:xfrm>
              <a:off x="350438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F947245-F9EB-1040-A504-A611AB8E5FFE}"/>
                </a:ext>
              </a:extLst>
            </p:cNvPr>
            <p:cNvSpPr txBox="1"/>
            <p:nvPr/>
          </p:nvSpPr>
          <p:spPr>
            <a:xfrm>
              <a:off x="3122551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4A91C11-E178-684E-BD31-9EA2FCE1B237}"/>
                </a:ext>
              </a:extLst>
            </p:cNvPr>
            <p:cNvSpPr txBox="1"/>
            <p:nvPr/>
          </p:nvSpPr>
          <p:spPr>
            <a:xfrm>
              <a:off x="272330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DC10DA-BAF5-B648-819E-5D5441869680}"/>
                </a:ext>
              </a:extLst>
            </p:cNvPr>
            <p:cNvSpPr txBox="1"/>
            <p:nvPr/>
          </p:nvSpPr>
          <p:spPr>
            <a:xfrm>
              <a:off x="2311397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C42EBB-33A6-FC4B-805F-12370B87F000}"/>
                </a:ext>
              </a:extLst>
            </p:cNvPr>
            <p:cNvSpPr txBox="1"/>
            <p:nvPr/>
          </p:nvSpPr>
          <p:spPr>
            <a:xfrm>
              <a:off x="1315303" y="2055831"/>
              <a:ext cx="88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Length: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55A39E8-78FC-C941-870D-69150BE41DEB}"/>
                </a:ext>
              </a:extLst>
            </p:cNvPr>
            <p:cNvSpPr txBox="1"/>
            <p:nvPr/>
          </p:nvSpPr>
          <p:spPr>
            <a:xfrm>
              <a:off x="1322734" y="1594366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Price: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628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FC5A-303A-1742-9278-2EA63236C0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Memoization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132E6-E5CB-6145-BC4D-23909485AC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6A7B6-8497-8048-B27E-9ABBF97B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521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>
            <a:extLst>
              <a:ext uri="{FF2B5EF4-FFF2-40B4-BE49-F238E27FC236}">
                <a16:creationId xmlns:a16="http://schemas.microsoft.com/office/drawing/2014/main" id="{A79CCBB3-34B7-124F-A760-7D183ED2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E783BADD-73DA-8249-92E7-5D5F254C5A24}" type="slidenum">
              <a:rPr kumimoji="0"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45</a:t>
            </a:fld>
            <a:endParaRPr kumimoji="0" lang="en-US" altLang="en-US" sz="1400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002349A7-F884-794E-A858-EB3A5392731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Remember Fibonacci numbers?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CF7B962-9AC2-D144-AF11-71246978BFA8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752600" y="1600200"/>
            <a:ext cx="8716963" cy="44958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Formula:   F(n) = F(n-1) + F(n-2)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Recursive code: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</a:t>
            </a:r>
            <a:r>
              <a:rPr lang="en-US" altLang="en-US" sz="2800" dirty="0">
                <a:ea typeface="ＭＳ Ｐゴシック" panose="020B0600070205080204" pitchFamily="34" charset="-128"/>
              </a:rPr>
              <a:t>long fib(int n) {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    assert(n &gt;= 0);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    if ( n == 0 ) return 0;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    if ( n == 1 ) return 1;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    return fib(n-1) + fib(n-2);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}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What</a:t>
            </a:r>
            <a:r>
              <a:rPr lang="fr-FR" altLang="ja-JP" dirty="0"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s the problem?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Repeatedly solves the same subproblems</a:t>
            </a:r>
          </a:p>
          <a:p>
            <a:pPr lvl="1"/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Obscenely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exponential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51580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5">
            <a:extLst>
              <a:ext uri="{FF2B5EF4-FFF2-40B4-BE49-F238E27FC236}">
                <a16:creationId xmlns:a16="http://schemas.microsoft.com/office/drawing/2014/main" id="{94C44BDA-351F-FF4E-BFA3-EC1CC6A7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C969A407-F946-744A-9E44-E95839F31E81}" type="slidenum">
              <a:rPr kumimoji="0"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46</a:t>
            </a:fld>
            <a:endParaRPr kumimoji="0" lang="en-US" altLang="en-US" sz="14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76BC1513-528F-5649-83D8-38BBC58EB4C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514600" y="151765"/>
            <a:ext cx="7772400" cy="838200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Top-down using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Memoization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BFF0C8D-1B60-A648-AAC8-FCA8C8E761CD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676400" y="1524000"/>
            <a:ext cx="8793163" cy="4572000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Before talking about bottom-up dynamic programming using tables, top-down approach uses general technique of 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Memoization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AKA using a </a:t>
            </a:r>
            <a:r>
              <a:rPr lang="en-US" altLang="en-US" i="1" dirty="0">
                <a:ea typeface="ＭＳ Ｐゴシック" panose="020B0600070205080204" pitchFamily="34" charset="-128"/>
              </a:rPr>
              <a:t>memory function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Simple idea: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Calculate and store solutions to subproblems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Before solving it (again), look to see if you</a:t>
            </a:r>
            <a:r>
              <a:rPr lang="fr-FR" altLang="ja-JP" dirty="0">
                <a:ea typeface="ＭＳ Ｐゴシック" panose="020B0600070205080204" pitchFamily="34" charset="-128"/>
              </a:rPr>
              <a:t>'</a:t>
            </a:r>
            <a:r>
              <a:rPr lang="en-US" altLang="ja-JP" dirty="0" err="1">
                <a:ea typeface="ＭＳ Ｐゴシック" panose="020B0600070205080204" pitchFamily="34" charset="-128"/>
              </a:rPr>
              <a:t>ve</a:t>
            </a:r>
            <a:r>
              <a:rPr lang="en-US" altLang="ja-JP" dirty="0">
                <a:ea typeface="ＭＳ Ｐゴシック" panose="020B0600070205080204" pitchFamily="34" charset="-128"/>
              </a:rPr>
              <a:t> remembered it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44135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>
            <a:extLst>
              <a:ext uri="{FF2B5EF4-FFF2-40B4-BE49-F238E27FC236}">
                <a16:creationId xmlns:a16="http://schemas.microsoft.com/office/drawing/2014/main" id="{16DD3B86-7977-E64C-B7A9-144A6B28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3C9CC8FB-65D3-DF4A-8CA7-59E4B4E9FB6F}" type="slidenum">
              <a:rPr kumimoji="0"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47</a:t>
            </a:fld>
            <a:endParaRPr kumimoji="0" lang="en-US" altLang="en-US" sz="14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22C09743-9378-7240-96C3-62EA9506A2A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402840" y="121284"/>
            <a:ext cx="7772400" cy="990600"/>
          </a:xfrm>
        </p:spPr>
        <p:txBody>
          <a:bodyPr/>
          <a:lstStyle/>
          <a:p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Memoization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A960F14-8BE3-FA4D-8FFA-A0EC659D8AA1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524000" y="1676400"/>
            <a:ext cx="8945563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Use a Table abstract data type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Lookup key: whatever identifies a subproblem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Value stored: the solution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Could be an array/vector or 2D table(s)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E.g. for Fibonacci, store </a:t>
            </a:r>
            <a:r>
              <a:rPr lang="en-US" altLang="en-US" b="1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fib(n)</a:t>
            </a:r>
            <a:r>
              <a:rPr lang="en-US" altLang="en-US" dirty="0">
                <a:ea typeface="ＭＳ Ｐゴシック" panose="020B0600070205080204" pitchFamily="34" charset="-128"/>
              </a:rPr>
              <a:t> using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index </a:t>
            </a:r>
            <a:r>
              <a:rPr lang="en-US" altLang="en-US" b="1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Need to initialize the array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Could use a map / hash-table</a:t>
            </a:r>
          </a:p>
        </p:txBody>
      </p:sp>
    </p:spTree>
    <p:extLst>
      <p:ext uri="{BB962C8B-B14F-4D97-AF65-F5344CB8AC3E}">
        <p14:creationId xmlns:p14="http://schemas.microsoft.com/office/powerpoint/2010/main" val="6998744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>
            <a:extLst>
              <a:ext uri="{FF2B5EF4-FFF2-40B4-BE49-F238E27FC236}">
                <a16:creationId xmlns:a16="http://schemas.microsoft.com/office/drawing/2014/main" id="{EBE181E0-40C8-2E42-B5AB-4E6FB202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1C548329-48A6-6546-B436-4898DCCA129A}" type="slidenum">
              <a:rPr kumimoji="0"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48</a:t>
            </a:fld>
            <a:endParaRPr kumimoji="0" lang="en-US" altLang="en-US" sz="14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3ABDC897-EC89-1C47-8AE3-F32A97C1B9D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97163" y="4572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sz="4000">
                <a:ea typeface="ＭＳ Ｐゴシック" panose="020B0600070205080204" pitchFamily="34" charset="-128"/>
              </a:rPr>
              <a:t>Memoization and Fibonacci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B5CD2A1-7C1C-EF45-84AD-0FBA893F1F64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600200" y="1219200"/>
            <a:ext cx="8869363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Before recursive code below called, must initialize results[] so all values are -1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</a:t>
            </a:r>
            <a:r>
              <a:rPr lang="en-US" altLang="en-US" sz="2600" dirty="0">
                <a:ea typeface="ＭＳ Ｐゴシック" panose="020B0600070205080204" pitchFamily="34" charset="-128"/>
              </a:rPr>
              <a:t>long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fib_mem</a:t>
            </a:r>
            <a:r>
              <a:rPr lang="en-US" altLang="en-US" sz="2600" dirty="0">
                <a:ea typeface="ＭＳ Ｐゴシック" panose="020B0600070205080204" pitchFamily="34" charset="-128"/>
              </a:rPr>
              <a:t>(int n, long results[]) {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if ( results[n] != -1 )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    return results[n];  </a:t>
            </a:r>
            <a:r>
              <a:rPr lang="en-US" altLang="en-US" sz="2600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// return stored value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long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val</a:t>
            </a:r>
            <a:r>
              <a:rPr lang="en-US" altLang="en-US" sz="2600" dirty="0">
                <a:ea typeface="ＭＳ Ｐゴシック" panose="020B0600070205080204" pitchFamily="34" charset="-128"/>
              </a:rPr>
              <a:t>;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if ( n == 0 || n ==1 )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val</a:t>
            </a:r>
            <a:r>
              <a:rPr lang="en-US" altLang="en-US" sz="2600" dirty="0">
                <a:ea typeface="ＭＳ Ｐゴシック" panose="020B0600070205080204" pitchFamily="34" charset="-128"/>
              </a:rPr>
              <a:t> = n; </a:t>
            </a:r>
            <a:r>
              <a:rPr lang="en-US" altLang="en-US" sz="2600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// odd but right</a:t>
            </a:r>
            <a:br>
              <a:rPr lang="en-US" altLang="en-US" sz="2600" dirty="0">
                <a:solidFill>
                  <a:srgbClr val="333399"/>
                </a:solidFill>
                <a:ea typeface="ＭＳ Ｐゴシック" panose="020B0600070205080204" pitchFamily="34" charset="-128"/>
              </a:rPr>
            </a:br>
            <a:r>
              <a:rPr lang="en-US" altLang="en-US" sz="2600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       </a:t>
            </a:r>
            <a:r>
              <a:rPr lang="en-US" altLang="en-US" sz="2600" dirty="0">
                <a:ea typeface="ＭＳ Ｐゴシック" panose="020B0600070205080204" pitchFamily="34" charset="-128"/>
              </a:rPr>
              <a:t>else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   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val</a:t>
            </a:r>
            <a:r>
              <a:rPr lang="en-US" altLang="en-US" sz="2600" dirty="0">
                <a:ea typeface="ＭＳ Ｐゴシック" panose="020B0600070205080204" pitchFamily="34" charset="-128"/>
              </a:rPr>
              <a:t> =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fib_mem</a:t>
            </a:r>
            <a:r>
              <a:rPr lang="en-US" altLang="en-US" sz="2600" dirty="0">
                <a:ea typeface="ＭＳ Ｐゴシック" panose="020B0600070205080204" pitchFamily="34" charset="-128"/>
              </a:rPr>
              <a:t>(n-1, results)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          +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fib_mem</a:t>
            </a:r>
            <a:r>
              <a:rPr lang="en-US" altLang="en-US" sz="2600" dirty="0">
                <a:ea typeface="ＭＳ Ｐゴシック" panose="020B0600070205080204" pitchFamily="34" charset="-128"/>
              </a:rPr>
              <a:t>(n-2, results);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results[n] =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val</a:t>
            </a:r>
            <a:r>
              <a:rPr lang="en-US" altLang="en-US" sz="2600" dirty="0">
                <a:ea typeface="ＭＳ Ｐゴシック" panose="020B0600070205080204" pitchFamily="34" charset="-128"/>
              </a:rPr>
              <a:t>; </a:t>
            </a:r>
            <a:r>
              <a:rPr lang="en-US" altLang="en-US" sz="2600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// store calculated value</a:t>
            </a:r>
            <a:r>
              <a:rPr lang="en-US" altLang="en-US" sz="2600" dirty="0">
                <a:ea typeface="ＭＳ Ｐゴシック" panose="020B0600070205080204" pitchFamily="34" charset="-128"/>
              </a:rPr>
              <a:t> 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return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val</a:t>
            </a:r>
            <a:r>
              <a:rPr lang="en-US" altLang="en-US" sz="2600" dirty="0">
                <a:ea typeface="ＭＳ Ｐゴシック" panose="020B0600070205080204" pitchFamily="34" charset="-128"/>
              </a:rPr>
              <a:t>;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4451603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5">
            <a:extLst>
              <a:ext uri="{FF2B5EF4-FFF2-40B4-BE49-F238E27FC236}">
                <a16:creationId xmlns:a16="http://schemas.microsoft.com/office/drawing/2014/main" id="{7937A994-D01E-7846-85EC-108E6A22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0C8FEFAF-14DB-D643-AE21-DF7E1023B932}" type="slidenum">
              <a:rPr kumimoji="0"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49</a:t>
            </a:fld>
            <a:endParaRPr kumimoji="0" lang="en-US" altLang="en-US" sz="140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CE548006-9B20-6B43-BA26-B25CFCAA973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z="4800">
                <a:ea typeface="ＭＳ Ｐゴシック" panose="020B0600070205080204" pitchFamily="34" charset="-128"/>
              </a:rPr>
              <a:t>Observations on fib_mem()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2D8F1B8-F546-F547-81B0-9F707579301E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>
                <a:ea typeface="ＭＳ Ｐゴシック" panose="020B0600070205080204" pitchFamily="34" charset="-128"/>
              </a:rPr>
              <a:t>Same elegant top-down, recursive approach based on definition</a:t>
            </a:r>
          </a:p>
          <a:p>
            <a:pPr lvl="1">
              <a:lnSpc>
                <a:spcPct val="90000"/>
              </a:lnSpc>
            </a:pPr>
            <a:r>
              <a:rPr lang="en-US" altLang="en-US" sz="3200">
                <a:ea typeface="ＭＳ Ｐゴシック" panose="020B0600070205080204" pitchFamily="34" charset="-128"/>
              </a:rPr>
              <a:t>Without repeated subproblems</a:t>
            </a:r>
          </a:p>
          <a:p>
            <a:pPr>
              <a:lnSpc>
                <a:spcPct val="90000"/>
              </a:lnSpc>
            </a:pPr>
            <a:r>
              <a:rPr lang="en-US" altLang="en-US" sz="3600">
                <a:ea typeface="ＭＳ Ｐゴシック" panose="020B0600070205080204" pitchFamily="34" charset="-128"/>
              </a:rPr>
              <a:t>Memory function: a function that remembers</a:t>
            </a:r>
          </a:p>
          <a:p>
            <a:pPr lvl="1">
              <a:lnSpc>
                <a:spcPct val="90000"/>
              </a:lnSpc>
            </a:pPr>
            <a:r>
              <a:rPr lang="en-US" altLang="en-US" sz="3200">
                <a:ea typeface="ＭＳ Ｐゴシック" panose="020B0600070205080204" pitchFamily="34" charset="-128"/>
              </a:rPr>
              <a:t>Save time by using extra space</a:t>
            </a:r>
          </a:p>
          <a:p>
            <a:pPr>
              <a:lnSpc>
                <a:spcPct val="90000"/>
              </a:lnSpc>
            </a:pPr>
            <a:r>
              <a:rPr lang="en-US" altLang="en-US" sz="3600">
                <a:ea typeface="ＭＳ Ｐゴシック" panose="020B0600070205080204" pitchFamily="34" charset="-128"/>
              </a:rPr>
              <a:t>Can show this runs in </a:t>
            </a:r>
            <a:r>
              <a:rPr lang="en-US" altLang="en-US" sz="3600" b="1">
                <a:ea typeface="ＭＳ Ｐゴシック" panose="020B0600070205080204" pitchFamily="34" charset="-128"/>
                <a:sym typeface="Symbol" pitchFamily="2" charset="2"/>
              </a:rPr>
              <a:t></a:t>
            </a:r>
            <a:r>
              <a:rPr lang="en-US" altLang="en-US" sz="3600">
                <a:ea typeface="ＭＳ Ｐゴシック" panose="020B0600070205080204" pitchFamily="34" charset="-128"/>
              </a:rPr>
              <a:t>(n)</a:t>
            </a:r>
          </a:p>
          <a:p>
            <a:pPr>
              <a:lnSpc>
                <a:spcPct val="90000"/>
              </a:lnSpc>
            </a:pPr>
            <a:endParaRPr lang="en-US" altLang="en-US" sz="36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5406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958A-1B23-A64F-9249-F7943CB9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and Greedy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3B5F3-60DB-794C-8A50-2C59D77FE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3 is on Dynamic Programming and the Greedy Approach</a:t>
            </a:r>
          </a:p>
          <a:p>
            <a:r>
              <a:rPr lang="en-US" dirty="0"/>
              <a:t>This term we’re doing something unusual: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70C0"/>
                </a:solidFill>
              </a:rPr>
              <a:t>We’ll introduce these </a:t>
            </a:r>
            <a:r>
              <a:rPr lang="en-US" b="1" i="1" dirty="0">
                <a:solidFill>
                  <a:srgbClr val="0070C0"/>
                </a:solidFill>
              </a:rPr>
              <a:t>together</a:t>
            </a:r>
            <a:r>
              <a:rPr lang="en-US" b="1" dirty="0">
                <a:solidFill>
                  <a:srgbClr val="0070C0"/>
                </a:solidFill>
              </a:rPr>
              <a:t>, not in sequence</a:t>
            </a:r>
          </a:p>
          <a:p>
            <a:pPr lvl="1"/>
            <a:r>
              <a:rPr lang="en-US" dirty="0"/>
              <a:t>They have a lot in common</a:t>
            </a:r>
          </a:p>
          <a:p>
            <a:pPr lvl="1"/>
            <a:r>
              <a:rPr lang="en-US" dirty="0"/>
              <a:t>Goal:  teach you enough about both early enough so you can work on HWs on both topics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1E929-E141-4E40-B55C-8EF68A41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383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E07792B2-F821-A24E-868E-98295AB78E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399" y="304800"/>
            <a:ext cx="8482015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CLRS’s Top-Down CUT-ROD using </a:t>
            </a:r>
            <a:r>
              <a:rPr lang="en-US" altLang="en-US" sz="32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Memoization</a:t>
            </a:r>
            <a:endParaRPr lang="en-US" altLang="en-US" sz="32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5058" name="Text Box 4">
            <a:extLst>
              <a:ext uri="{FF2B5EF4-FFF2-40B4-BE49-F238E27FC236}">
                <a16:creationId xmlns:a16="http://schemas.microsoft.com/office/drawing/2014/main" id="{6E751054-B535-BE46-AF6E-EDE3ECA39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399" y="1600201"/>
            <a:ext cx="8253415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MEMOIZED-CUT(p, n)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1   let C[0..n] be a new array  // for revenue values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2   for </a:t>
            </a:r>
            <a:r>
              <a:rPr kumimoji="0" lang="en-US" altLang="en-US" sz="2000" dirty="0" err="1"/>
              <a:t>i</a:t>
            </a:r>
            <a:r>
              <a:rPr kumimoji="0" lang="en-US" altLang="en-US" sz="2000" dirty="0"/>
              <a:t> = 0 to 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3       C[</a:t>
            </a:r>
            <a:r>
              <a:rPr kumimoji="0" lang="en-US" altLang="en-US" sz="2000" dirty="0" err="1"/>
              <a:t>i</a:t>
            </a:r>
            <a:r>
              <a:rPr kumimoji="0" lang="en-US" altLang="en-US" sz="2000" dirty="0"/>
              <a:t>] = -</a:t>
            </a:r>
            <a:r>
              <a:rPr kumimoji="0" lang="en-US" altLang="en-US" sz="2000" dirty="0">
                <a:cs typeface="Arial" panose="020B0604020202020204" pitchFamily="34" charset="0"/>
              </a:rPr>
              <a:t>∞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cs typeface="Arial" panose="020B0604020202020204" pitchFamily="34" charset="0"/>
              </a:rPr>
              <a:t>4   return MEMOIZED-CUT-AUX(p, n, C)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000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cs typeface="Arial" panose="020B0604020202020204" pitchFamily="34" charset="0"/>
              </a:rPr>
              <a:t>MEMOIZED-CUT-AUX(p, n, C)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>
                <a:solidFill>
                  <a:srgbClr val="0070C0"/>
                </a:solidFill>
                <a:cs typeface="Arial" panose="020B0604020202020204" pitchFamily="34" charset="0"/>
              </a:rPr>
              <a:t>1   if C[n] ≥ 0  // subproblem already solved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>
                <a:solidFill>
                  <a:srgbClr val="0070C0"/>
                </a:solidFill>
                <a:cs typeface="Arial" panose="020B0604020202020204" pitchFamily="34" charset="0"/>
              </a:rPr>
              <a:t>2       return C[n]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cs typeface="Arial" panose="020B0604020202020204" pitchFamily="34" charset="0"/>
              </a:rPr>
              <a:t>3   if n == 0  // log of length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cs typeface="Arial" panose="020B0604020202020204" pitchFamily="34" charset="0"/>
              </a:rPr>
              <a:t>4       best = 0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0" lang="en-US" altLang="en-US" sz="2000" dirty="0">
                <a:cs typeface="Arial" panose="020B0604020202020204" pitchFamily="34" charset="0"/>
              </a:rPr>
              <a:t>5   else best = -∞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cs typeface="Arial" panose="020B0604020202020204" pitchFamily="34" charset="0"/>
              </a:rPr>
              <a:t>6       for </a:t>
            </a:r>
            <a:r>
              <a:rPr kumimoji="0" lang="en-US" altLang="en-US" sz="2000" dirty="0" err="1">
                <a:cs typeface="Arial" panose="020B0604020202020204" pitchFamily="34" charset="0"/>
              </a:rPr>
              <a:t>i</a:t>
            </a:r>
            <a:r>
              <a:rPr kumimoji="0" lang="en-US" altLang="en-US" sz="2000" dirty="0">
                <a:cs typeface="Arial" panose="020B0604020202020204" pitchFamily="34" charset="0"/>
              </a:rPr>
              <a:t> = 1 to 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cs typeface="Arial" panose="020B0604020202020204" pitchFamily="34" charset="0"/>
              </a:rPr>
              <a:t>7           best = max(best, p[</a:t>
            </a:r>
            <a:r>
              <a:rPr kumimoji="0" lang="en-US" altLang="en-US" sz="2000" dirty="0" err="1">
                <a:cs typeface="Arial" panose="020B0604020202020204" pitchFamily="34" charset="0"/>
              </a:rPr>
              <a:t>i</a:t>
            </a:r>
            <a:r>
              <a:rPr kumimoji="0" lang="en-US" altLang="en-US" sz="2000" dirty="0">
                <a:cs typeface="Arial" panose="020B0604020202020204" pitchFamily="34" charset="0"/>
              </a:rPr>
              <a:t>] + MEMOIZED-CUT-AUX(p, </a:t>
            </a:r>
            <a:r>
              <a:rPr kumimoji="0" lang="en-US" altLang="en-US" sz="2000" b="1" dirty="0">
                <a:solidFill>
                  <a:srgbClr val="0070C0"/>
                </a:solidFill>
                <a:cs typeface="Arial" panose="020B0604020202020204" pitchFamily="34" charset="0"/>
              </a:rPr>
              <a:t>n-</a:t>
            </a:r>
            <a:r>
              <a:rPr kumimoji="0" lang="en-US" altLang="en-US" sz="2000" b="1" dirty="0" err="1">
                <a:solidFill>
                  <a:srgbClr val="0070C0"/>
                </a:solidFill>
                <a:cs typeface="Arial" panose="020B0604020202020204" pitchFamily="34" charset="0"/>
              </a:rPr>
              <a:t>i</a:t>
            </a:r>
            <a:r>
              <a:rPr kumimoji="0" lang="en-US" altLang="en-US" sz="2000" dirty="0">
                <a:cs typeface="Arial" panose="020B0604020202020204" pitchFamily="34" charset="0"/>
              </a:rPr>
              <a:t>, C)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cs typeface="Arial" panose="020B0604020202020204" pitchFamily="34" charset="0"/>
              </a:rPr>
              <a:t>8       C[n] = best  // store solution for this length 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cs typeface="Arial" panose="020B0604020202020204" pitchFamily="34" charset="0"/>
              </a:rPr>
              <a:t>9   return C[n]</a:t>
            </a:r>
          </a:p>
        </p:txBody>
      </p:sp>
    </p:spTree>
    <p:extLst>
      <p:ext uri="{BB962C8B-B14F-4D97-AF65-F5344CB8AC3E}">
        <p14:creationId xmlns:p14="http://schemas.microsoft.com/office/powerpoint/2010/main" val="35242971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>
            <a:extLst>
              <a:ext uri="{FF2B5EF4-FFF2-40B4-BE49-F238E27FC236}">
                <a16:creationId xmlns:a16="http://schemas.microsoft.com/office/drawing/2014/main" id="{7F89E5E6-4F8A-334C-A5E6-157CBF49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4CAF4D91-55E9-7C4D-B021-4E305A46CA54}" type="slidenum">
              <a:rPr kumimoji="0"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51</a:t>
            </a:fld>
            <a:endParaRPr kumimoji="0" lang="en-US" altLang="en-US" sz="140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9A7F16FD-4DCF-2C4A-8C8C-D97AF86B250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z="4000" b="1">
                <a:ea typeface="ＭＳ Ｐゴシック" panose="020B0600070205080204" pitchFamily="34" charset="-128"/>
              </a:rPr>
              <a:t>Memoization and Functional Languages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BECC02E9-A210-DE41-991E-2463D0C90960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Languages like Lisp and Scheme are functional languages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How could memoization help?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What could go wrong? Would this always work?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Side effects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Haskell does this (call-by-need)</a:t>
            </a:r>
          </a:p>
          <a:p>
            <a:pPr lvl="2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448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1066206" y="6460603"/>
            <a:ext cx="516194" cy="244997"/>
          </a:xfr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6016867-1EB8-3142-9271-54F23DCBB85F}" type="slidenum">
              <a:rPr lang="en-US" sz="1200" b="0" smtClean="0">
                <a:latin typeface="+mn-lt"/>
              </a:rPr>
              <a:pPr algn="r"/>
              <a:t>6</a:t>
            </a:fld>
            <a:endParaRPr lang="en-US" sz="1200" b="0" dirty="0">
              <a:latin typeface="+mn-lt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Optimization Problems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524001"/>
            <a:ext cx="10972800" cy="493660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Both DP and Greedy solve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optimization problems</a:t>
            </a:r>
            <a:r>
              <a:rPr lang="en-US" i="1" dirty="0">
                <a:ea typeface="ＭＳ Ｐゴシック" charset="0"/>
                <a:cs typeface="ＭＳ Ｐゴシック" charset="0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i="1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dirty="0">
                <a:ea typeface="ＭＳ Ｐゴシック" charset="0"/>
                <a:cs typeface="ＭＳ Ｐゴシック" charset="0"/>
              </a:rPr>
              <a:t>Find the best solution among all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feasible</a:t>
            </a:r>
            <a:r>
              <a:rPr lang="en-US" dirty="0">
                <a:ea typeface="ＭＳ Ｐゴシック" charset="0"/>
                <a:cs typeface="ＭＳ Ｐゴシック" charset="0"/>
              </a:rPr>
              <a:t> solutions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An example you know: </a:t>
            </a:r>
            <a:r>
              <a:rPr lang="en-US" i="1" dirty="0">
                <a:ea typeface="ＭＳ Ｐゴシック" charset="0"/>
                <a:cs typeface="ＭＳ Ｐゴシック" charset="0"/>
              </a:rPr>
              <a:t>Find the shortest path in a weighted graph G from s to v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Form of the solution: a path (and sum of its edge-weights)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Feasible solutions must meet problem constraints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Example: All edges in solution are in graph G and form a simple path from </a:t>
            </a:r>
            <a:r>
              <a:rPr lang="en-US" i="1" dirty="0">
                <a:ea typeface="ＭＳ Ｐゴシック" charset="0"/>
              </a:rPr>
              <a:t>s</a:t>
            </a:r>
            <a:r>
              <a:rPr lang="en-US" dirty="0">
                <a:ea typeface="ＭＳ Ｐゴシック" charset="0"/>
              </a:rPr>
              <a:t> to </a:t>
            </a:r>
            <a:r>
              <a:rPr lang="en-US" i="1" dirty="0">
                <a:ea typeface="ＭＳ Ｐゴシック" charset="0"/>
              </a:rPr>
              <a:t>v</a:t>
            </a:r>
            <a:br>
              <a:rPr lang="en-US" dirty="0">
                <a:ea typeface="ＭＳ Ｐゴシック" charset="0"/>
              </a:rPr>
            </a:br>
            <a:endParaRPr lang="en-US" dirty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We can get a score for each feasible s</a:t>
            </a:r>
            <a:r>
              <a:rPr lang="en-US" dirty="0">
                <a:ea typeface="ＭＳ Ｐゴシック" charset="0"/>
              </a:rPr>
              <a:t>olution on some criteria: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ea typeface="ＭＳ Ｐゴシック" charset="0"/>
              </a:rPr>
              <a:t>		We call this the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</a:rPr>
              <a:t>objective function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Example:  the sum of the edge weights in path</a:t>
            </a:r>
            <a:br>
              <a:rPr lang="en-US" dirty="0">
                <a:ea typeface="ＭＳ Ｐゴシック" charset="0"/>
              </a:rPr>
            </a:br>
            <a:endParaRPr lang="en-US" dirty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One (or more) feasible solutions that scores highest (by the objective function) is the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</a:rPr>
              <a:t>optimal solution(s)</a:t>
            </a:r>
          </a:p>
        </p:txBody>
      </p:sp>
    </p:spTree>
    <p:extLst>
      <p:ext uri="{BB962C8B-B14F-4D97-AF65-F5344CB8AC3E}">
        <p14:creationId xmlns:p14="http://schemas.microsoft.com/office/powerpoint/2010/main" val="4078342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Example #1: Knapsack Problems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587500"/>
            <a:ext cx="8001000" cy="45085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Pages 425-427 in textbook</a:t>
            </a:r>
          </a:p>
          <a:p>
            <a:r>
              <a:rPr lang="en-US" sz="2800" b="1" dirty="0"/>
              <a:t>Description: </a:t>
            </a:r>
            <a:r>
              <a:rPr lang="en-US" sz="2800" dirty="0"/>
              <a:t>Thief robbing a store finds n items, each with a profit amount </a:t>
            </a:r>
            <a:r>
              <a:rPr lang="en-US" sz="2800" i="1" dirty="0">
                <a:latin typeface="Calibri" charset="0"/>
              </a:rPr>
              <a:t>p</a:t>
            </a:r>
            <a:r>
              <a:rPr lang="en-US" sz="2800" i="1" baseline="-25000" dirty="0">
                <a:latin typeface="Calibri" charset="0"/>
              </a:rPr>
              <a:t>i  </a:t>
            </a:r>
            <a:r>
              <a:rPr lang="en-US" sz="2800" dirty="0"/>
              <a:t>and a weight </a:t>
            </a:r>
            <a:r>
              <a:rPr lang="en-US" sz="2800" i="1" dirty="0" err="1">
                <a:latin typeface="Calibri" charset="0"/>
              </a:rPr>
              <a:t>w</a:t>
            </a:r>
            <a:r>
              <a:rPr lang="en-US" sz="2800" i="1" baseline="-25000" dirty="0" err="1">
                <a:latin typeface="Calibri" charset="0"/>
              </a:rPr>
              <a:t>i</a:t>
            </a:r>
            <a:r>
              <a:rPr lang="en-US" sz="2800" dirty="0"/>
              <a:t> </a:t>
            </a:r>
          </a:p>
          <a:p>
            <a:pPr lvl="1"/>
            <a:r>
              <a:rPr lang="en-US" sz="2400" dirty="0"/>
              <a:t>Wants to steal as valuable a load as possible</a:t>
            </a:r>
          </a:p>
          <a:p>
            <a:pPr lvl="1"/>
            <a:r>
              <a:rPr lang="en-US" sz="2400" dirty="0"/>
              <a:t>But can only carry total weight C in their knapsack</a:t>
            </a:r>
          </a:p>
          <a:p>
            <a:pPr lvl="1"/>
            <a:r>
              <a:rPr lang="en-US" sz="2400" dirty="0"/>
              <a:t>Which items should they take to maximize profit?</a:t>
            </a:r>
          </a:p>
          <a:p>
            <a:r>
              <a:rPr lang="en-US" sz="2800" dirty="0"/>
              <a:t>Form of the solution: an </a:t>
            </a:r>
            <a:r>
              <a:rPr lang="en-US" sz="2800" i="1" dirty="0">
                <a:latin typeface="Calibri" charset="0"/>
              </a:rPr>
              <a:t>x</a:t>
            </a:r>
            <a:r>
              <a:rPr lang="en-US" sz="2800" i="1" baseline="-25000" dirty="0">
                <a:latin typeface="Calibri" charset="0"/>
              </a:rPr>
              <a:t>i  </a:t>
            </a:r>
            <a:r>
              <a:rPr lang="en-US" sz="2800" dirty="0"/>
              <a:t>value for each item, showing if (or how much) of that item is taken</a:t>
            </a:r>
          </a:p>
          <a:p>
            <a:r>
              <a:rPr lang="en-US" sz="2800" dirty="0"/>
              <a:t>Inputs are: C, n, the </a:t>
            </a:r>
            <a:r>
              <a:rPr lang="en-US" sz="2800" i="1" dirty="0">
                <a:latin typeface="Calibri" charset="0"/>
              </a:rPr>
              <a:t>p</a:t>
            </a:r>
            <a:r>
              <a:rPr lang="en-US" sz="2800" i="1" baseline="-25000" dirty="0">
                <a:latin typeface="Calibri" charset="0"/>
              </a:rPr>
              <a:t>i </a:t>
            </a:r>
            <a:r>
              <a:rPr lang="en-US" sz="2800" dirty="0"/>
              <a:t>and </a:t>
            </a:r>
            <a:r>
              <a:rPr lang="en-US" sz="2800" i="1" dirty="0" err="1">
                <a:latin typeface="Calibri" charset="0"/>
              </a:rPr>
              <a:t>w</a:t>
            </a:r>
            <a:r>
              <a:rPr lang="en-US" sz="2800" i="1" baseline="-25000" dirty="0" err="1">
                <a:latin typeface="Calibri" charset="0"/>
              </a:rPr>
              <a:t>i</a:t>
            </a:r>
            <a:r>
              <a:rPr lang="en-US" sz="2800" dirty="0"/>
              <a:t> values</a:t>
            </a:r>
          </a:p>
        </p:txBody>
      </p:sp>
      <p:pic>
        <p:nvPicPr>
          <p:cNvPr id="5" name="Picture 2" descr="http://s2.hubimg.com/u/1290317_f26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17649" y="2171700"/>
            <a:ext cx="2789852" cy="2628900"/>
          </a:xfrm>
          <a:prstGeom prst="rect">
            <a:avLst/>
          </a:prstGeom>
          <a:noFill/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42E904-262A-4A47-A31E-E8DA52D637BC}"/>
              </a:ext>
            </a:extLst>
          </p:cNvPr>
          <p:cNvSpPr txBox="1">
            <a:spLocks/>
          </p:cNvSpPr>
          <p:nvPr/>
        </p:nvSpPr>
        <p:spPr>
          <a:xfrm>
            <a:off x="11066206" y="6460603"/>
            <a:ext cx="516194" cy="244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2pPr>
            <a:lvl3pPr marL="9144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3pPr>
            <a:lvl4pPr marL="13716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4pPr>
            <a:lvl5pPr marL="18288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5pPr>
            <a:lvl6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6pPr>
            <a:lvl7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7pPr>
            <a:lvl8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8pPr>
            <a:lvl9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9pPr>
          </a:lstStyle>
          <a:p>
            <a:pPr algn="r"/>
            <a:fld id="{26016867-1EB8-3142-9271-54F23DCBB85F}" type="slidenum">
              <a:rPr lang="en-US" sz="1200" b="0" smtClean="0">
                <a:latin typeface="+mn-lt"/>
              </a:rPr>
              <a:pPr algn="r"/>
              <a:t>7</a:t>
            </a:fld>
            <a:endParaRPr lang="en-US" sz="1200" b="0" dirty="0">
              <a:latin typeface="+mn-lt"/>
            </a:endParaRPr>
          </a:p>
        </p:txBody>
      </p:sp>
      <p:pic>
        <p:nvPicPr>
          <p:cNvPr id="4098" name="Picture 2" descr="Blu-Ray Review] To Catch A Thief (1955) (Paramount Presents); Now Available  From Paramount - Screen-Connections">
            <a:extLst>
              <a:ext uri="{FF2B5EF4-FFF2-40B4-BE49-F238E27FC236}">
                <a16:creationId xmlns:a16="http://schemas.microsoft.com/office/drawing/2014/main" id="{5D168CCE-CE94-D54C-83D6-C5B68133D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53" y="4601902"/>
            <a:ext cx="366279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61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Two Types of Knapsack Problem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0/1 knapsack problem</a:t>
            </a:r>
          </a:p>
          <a:p>
            <a:pPr lvl="1"/>
            <a:r>
              <a:rPr lang="en-US" sz="2400" dirty="0">
                <a:ea typeface="ＭＳ Ｐゴシック" charset="0"/>
              </a:rPr>
              <a:t>Each item is discrete: must choose all of it or none of it.</a:t>
            </a:r>
            <a:br>
              <a:rPr lang="en-US" sz="2400" dirty="0">
                <a:ea typeface="ＭＳ Ｐゴシック" charset="0"/>
              </a:rPr>
            </a:br>
            <a:r>
              <a:rPr lang="en-US" sz="2400" dirty="0">
                <a:ea typeface="ＭＳ Ｐゴシック" charset="0"/>
              </a:rPr>
              <a:t>So each x</a:t>
            </a:r>
            <a:r>
              <a:rPr lang="en-US" sz="2400" baseline="-25000" dirty="0">
                <a:ea typeface="ＭＳ Ｐゴシック" charset="0"/>
              </a:rPr>
              <a:t>i</a:t>
            </a:r>
            <a:r>
              <a:rPr lang="en-US" sz="2400" dirty="0">
                <a:ea typeface="ＭＳ Ｐゴシック" charset="0"/>
              </a:rPr>
              <a:t>  is 0 or 1</a:t>
            </a:r>
          </a:p>
          <a:p>
            <a:pPr lvl="1"/>
            <a:r>
              <a:rPr lang="en-US" sz="2400" dirty="0">
                <a:ea typeface="ＭＳ Ｐゴシック" charset="0"/>
              </a:rPr>
              <a:t>Greedy approach does not produce optimal solutions</a:t>
            </a:r>
          </a:p>
          <a:p>
            <a:pPr lvl="1"/>
            <a:r>
              <a:rPr lang="en-US" sz="2400" dirty="0">
                <a:ea typeface="ＭＳ Ｐゴシック" charset="0"/>
              </a:rPr>
              <a:t>But dynamic programming does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Fractional knapsack problem (AKA continuous knapsack)</a:t>
            </a:r>
          </a:p>
          <a:p>
            <a:pPr lvl="1"/>
            <a:r>
              <a:rPr lang="en-US" sz="2400" dirty="0">
                <a:ea typeface="ＭＳ Ｐゴシック" charset="0"/>
              </a:rPr>
              <a:t>Can pick up fractions of each item.</a:t>
            </a:r>
            <a:br>
              <a:rPr lang="en-US" sz="2400" dirty="0">
                <a:ea typeface="ＭＳ Ｐゴシック" charset="0"/>
              </a:rPr>
            </a:br>
            <a:r>
              <a:rPr lang="en-US" sz="2400" dirty="0">
                <a:ea typeface="ＭＳ Ｐゴシック" charset="0"/>
              </a:rPr>
              <a:t>So each x</a:t>
            </a:r>
            <a:r>
              <a:rPr lang="en-US" sz="2400" baseline="-25000" dirty="0">
                <a:ea typeface="ＭＳ Ｐゴシック" charset="0"/>
              </a:rPr>
              <a:t>i</a:t>
            </a:r>
            <a:r>
              <a:rPr lang="en-US" sz="2400" dirty="0">
                <a:ea typeface="ＭＳ Ｐゴシック" charset="0"/>
              </a:rPr>
              <a:t>  is a value between 0 or 1</a:t>
            </a:r>
          </a:p>
          <a:p>
            <a:pPr lvl="1"/>
            <a:r>
              <a:rPr lang="en-US" sz="2400" dirty="0">
                <a:ea typeface="ＭＳ Ｐゴシック" charset="0"/>
              </a:rPr>
              <a:t>A greedy algorithm finds the optimal solution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2CECF45-07BD-FF46-A9FA-AAA34C1CE080}"/>
              </a:ext>
            </a:extLst>
          </p:cNvPr>
          <p:cNvSpPr txBox="1">
            <a:spLocks/>
          </p:cNvSpPr>
          <p:nvPr/>
        </p:nvSpPr>
        <p:spPr>
          <a:xfrm>
            <a:off x="11066206" y="6460603"/>
            <a:ext cx="516194" cy="244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2pPr>
            <a:lvl3pPr marL="9144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3pPr>
            <a:lvl4pPr marL="13716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4pPr>
            <a:lvl5pPr marL="18288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5pPr>
            <a:lvl6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6pPr>
            <a:lvl7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7pPr>
            <a:lvl8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8pPr>
            <a:lvl9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9pPr>
          </a:lstStyle>
          <a:p>
            <a:pPr algn="r"/>
            <a:fld id="{26016867-1EB8-3142-9271-54F23DCBB85F}" type="slidenum">
              <a:rPr lang="en-US" sz="1200" b="0" smtClean="0">
                <a:latin typeface="+mn-lt"/>
              </a:rPr>
              <a:pPr algn="r"/>
              <a:t>8</a:t>
            </a:fld>
            <a:endParaRPr lang="en-US" sz="1200" b="0" dirty="0">
              <a:latin typeface="+mn-lt"/>
            </a:endParaRPr>
          </a:p>
        </p:txBody>
      </p:sp>
      <p:pic>
        <p:nvPicPr>
          <p:cNvPr id="3076" name="Picture 4" descr="What's so special about the Mona Lisa? - CNN Style">
            <a:extLst>
              <a:ext uri="{FF2B5EF4-FFF2-40B4-BE49-F238E27FC236}">
                <a16:creationId xmlns:a16="http://schemas.microsoft.com/office/drawing/2014/main" id="{34F0B59D-6478-1E4F-B432-286E1514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571" y="1905000"/>
            <a:ext cx="13970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ag clipart money, Bag money Transparent FREE for download on  WebStockReview 2021">
            <a:extLst>
              <a:ext uri="{FF2B5EF4-FFF2-40B4-BE49-F238E27FC236}">
                <a16:creationId xmlns:a16="http://schemas.microsoft.com/office/drawing/2014/main" id="{E3229F16-B5CE-6344-A6BC-E75BA9070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803" y="4102633"/>
            <a:ext cx="1810537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978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Formal Statement of Fractional Knapsack Problem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22300" y="1600200"/>
            <a:ext cx="10972800" cy="3306763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Given </a:t>
            </a:r>
            <a:r>
              <a:rPr lang="en-US" i="1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 objects and a knapsack of capacity </a:t>
            </a:r>
            <a:r>
              <a:rPr lang="en-US" i="1" dirty="0">
                <a:latin typeface="Calibri" charset="0"/>
              </a:rPr>
              <a:t>C</a:t>
            </a:r>
            <a:r>
              <a:rPr lang="en-US" dirty="0">
                <a:latin typeface="Calibri" charset="0"/>
              </a:rPr>
              <a:t>, where object </a:t>
            </a:r>
            <a:r>
              <a:rPr lang="en-US" i="1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has weight </a:t>
            </a:r>
            <a:r>
              <a:rPr lang="en-US" i="1" dirty="0" err="1">
                <a:latin typeface="Calibri" charset="0"/>
              </a:rPr>
              <a:t>w</a:t>
            </a:r>
            <a:r>
              <a:rPr lang="en-US" i="1" baseline="-25000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and earns profit </a:t>
            </a:r>
            <a:r>
              <a:rPr lang="en-US" i="1" dirty="0">
                <a:latin typeface="Calibri" charset="0"/>
              </a:rPr>
              <a:t>p</a:t>
            </a:r>
            <a:r>
              <a:rPr lang="en-US" i="1" baseline="-25000" dirty="0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, find values </a:t>
            </a:r>
            <a:r>
              <a:rPr lang="en-US" i="1" dirty="0">
                <a:latin typeface="Calibri" charset="0"/>
              </a:rPr>
              <a:t>x</a:t>
            </a:r>
            <a:r>
              <a:rPr lang="en-US" i="1" baseline="-25000" dirty="0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that maximize the total profit </a:t>
            </a:r>
            <a:br>
              <a:rPr lang="en-US" dirty="0">
                <a:latin typeface="Calibri" charset="0"/>
              </a:rPr>
            </a:br>
            <a:br>
              <a:rPr lang="en-US" dirty="0">
                <a:latin typeface="Calibri" charset="0"/>
              </a:rPr>
            </a:b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subject to the constraints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103339"/>
              </p:ext>
            </p:extLst>
          </p:nvPr>
        </p:nvGraphicFramePr>
        <p:xfrm>
          <a:off x="4114800" y="2743200"/>
          <a:ext cx="1295400" cy="1159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4" imgW="482391" imgH="431613" progId="Equation.3">
                  <p:embed/>
                </p:oleObj>
              </mc:Choice>
              <mc:Fallback>
                <p:oleObj name="Equation" r:id="rId4" imgW="482391" imgH="431613" progId="Equation.3">
                  <p:embed/>
                  <p:pic>
                    <p:nvPicPr>
                      <p:cNvPr id="12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743200"/>
                        <a:ext cx="1295400" cy="11597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898773"/>
              </p:ext>
            </p:extLst>
          </p:nvPr>
        </p:nvGraphicFramePr>
        <p:xfrm>
          <a:off x="4102100" y="4754563"/>
          <a:ext cx="4013200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6" imgW="1422400" imgH="457200" progId="Equation.3">
                  <p:embed/>
                </p:oleObj>
              </mc:Choice>
              <mc:Fallback>
                <p:oleObj name="Equation" r:id="rId6" imgW="1422400" imgH="457200" progId="Equation.3">
                  <p:embed/>
                  <p:pic>
                    <p:nvPicPr>
                      <p:cNvPr id="1229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4754563"/>
                        <a:ext cx="4013200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11479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17496</TotalTime>
  <Words>4327</Words>
  <Application>Microsoft Macintosh PowerPoint</Application>
  <PresentationFormat>Widescreen</PresentationFormat>
  <Paragraphs>820</Paragraphs>
  <Slides>51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</vt:lpstr>
      <vt:lpstr>Calibri</vt:lpstr>
      <vt:lpstr>Cambria Math</vt:lpstr>
      <vt:lpstr>Helvetica Neue</vt:lpstr>
      <vt:lpstr>Helvetica Neue Thin</vt:lpstr>
      <vt:lpstr>Monotype Sorts</vt:lpstr>
      <vt:lpstr>Tahoma</vt:lpstr>
      <vt:lpstr>Times New Roman</vt:lpstr>
      <vt:lpstr>CS4102-SlimGray</vt:lpstr>
      <vt:lpstr>Equation</vt:lpstr>
      <vt:lpstr>CS4102 Algorithms Spring 2021 – Floryan and Horton</vt:lpstr>
      <vt:lpstr>Motivating Example</vt:lpstr>
      <vt:lpstr>Trickier Question</vt:lpstr>
      <vt:lpstr>CLRS Readings</vt:lpstr>
      <vt:lpstr>Dynamic Programming and Greedy Approach</vt:lpstr>
      <vt:lpstr>Optimization Problems</vt:lpstr>
      <vt:lpstr>Example #1: Knapsack Problems</vt:lpstr>
      <vt:lpstr>Two Types of Knapsack Problem</vt:lpstr>
      <vt:lpstr>Formal Statement of Fractional Knapsack Problem</vt:lpstr>
      <vt:lpstr>Greedy Approach</vt:lpstr>
      <vt:lpstr>A Bit More Terminology</vt:lpstr>
      <vt:lpstr>Greedy Approach for Fractional Knapsack?</vt:lpstr>
      <vt:lpstr>Possible Greedy Choices for Knapsack</vt:lpstr>
      <vt:lpstr>Possible Greedy Choices for Knapsack</vt:lpstr>
      <vt:lpstr>Possible Greedy Choices for Knapsack</vt:lpstr>
      <vt:lpstr>Fractional Knapsack Algorithm</vt:lpstr>
      <vt:lpstr>Another Knapsack Example to Try</vt:lpstr>
      <vt:lpstr>Proving a Greedy Algorithm Correct</vt:lpstr>
      <vt:lpstr>0/1 knapsack</vt:lpstr>
      <vt:lpstr>Dynamic Programming</vt:lpstr>
      <vt:lpstr>Dynamic programming</vt:lpstr>
      <vt:lpstr>Optimal Substructure Property</vt:lpstr>
      <vt:lpstr>Dynamic Programming</vt:lpstr>
      <vt:lpstr>Process for Dynamic Programming</vt:lpstr>
      <vt:lpstr>Problems Solved with Dyn. Prog.</vt:lpstr>
      <vt:lpstr>Start for Live Session 3/22</vt:lpstr>
      <vt:lpstr>Live Session CS4102, Monday March 22</vt:lpstr>
      <vt:lpstr>Announcements for Monday, March 22</vt:lpstr>
      <vt:lpstr>Log Cutting</vt:lpstr>
      <vt:lpstr>Dynamic Programming</vt:lpstr>
      <vt:lpstr>1. Identify Recursive Structure</vt:lpstr>
      <vt:lpstr>Dynamic Programming</vt:lpstr>
      <vt:lpstr>3. Select a Good Order for Solving Subproblems</vt:lpstr>
      <vt:lpstr>3. Select a Good Order for Solving Subproblems</vt:lpstr>
      <vt:lpstr>3. Select a Good Order for Solving Subproblems</vt:lpstr>
      <vt:lpstr>3. Select a Good Order for Solving Subproblems</vt:lpstr>
      <vt:lpstr>3. Select a Good Order for Solving Subproblems</vt:lpstr>
      <vt:lpstr>Log Cutting Pseudocode</vt:lpstr>
      <vt:lpstr>How to find the cuts?</vt:lpstr>
      <vt:lpstr>Remember the choice made</vt:lpstr>
      <vt:lpstr>Reconstruct the Cuts</vt:lpstr>
      <vt:lpstr>Backtracking Pseudocode</vt:lpstr>
      <vt:lpstr>Our Example: Getting Optimal Solution</vt:lpstr>
      <vt:lpstr>Memoization</vt:lpstr>
      <vt:lpstr>Remember Fibonacci numbers?</vt:lpstr>
      <vt:lpstr>Top-down using Memoization</vt:lpstr>
      <vt:lpstr>Memoization</vt:lpstr>
      <vt:lpstr>Memoization and Fibonacci</vt:lpstr>
      <vt:lpstr>Observations on fib_mem()</vt:lpstr>
      <vt:lpstr>CLRS’s Top-Down CUT-ROD using Memoization</vt:lpstr>
      <vt:lpstr>Memoization and Functional Languages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Horton, Tom (tbh3f)</cp:lastModifiedBy>
  <cp:revision>1274</cp:revision>
  <dcterms:created xsi:type="dcterms:W3CDTF">2017-08-21T20:54:06Z</dcterms:created>
  <dcterms:modified xsi:type="dcterms:W3CDTF">2021-03-22T15:31:09Z</dcterms:modified>
</cp:coreProperties>
</file>