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13"/>
  </p:notesMasterIdLst>
  <p:handoutMasterIdLst>
    <p:handoutMasterId r:id="rId14"/>
  </p:handoutMasterIdLst>
  <p:sldIdLst>
    <p:sldId id="512" r:id="rId2"/>
    <p:sldId id="541" r:id="rId3"/>
    <p:sldId id="423" r:id="rId4"/>
    <p:sldId id="577" r:id="rId5"/>
    <p:sldId id="578" r:id="rId6"/>
    <p:sldId id="561" r:id="rId7"/>
    <p:sldId id="579" r:id="rId8"/>
    <p:sldId id="576" r:id="rId9"/>
    <p:sldId id="476" r:id="rId10"/>
    <p:sldId id="581" r:id="rId11"/>
    <p:sldId id="582" r:id="rId12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/>
    <p:restoredTop sz="94634"/>
  </p:normalViewPr>
  <p:slideViewPr>
    <p:cSldViewPr snapToGrid="0" snapToObjects="1">
      <p:cViewPr varScale="1">
        <p:scale>
          <a:sx n="119" d="100"/>
          <a:sy n="119" d="100"/>
        </p:scale>
        <p:origin x="208" y="6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2/6/21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2/6/21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2/6/21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2/6/21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2/6/21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Recurrence Relations: Live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pPr lvl="1"/>
            <a:r>
              <a:rPr lang="en-US" dirty="0">
                <a:sym typeface="Symbol" charset="2"/>
              </a:rPr>
              <a:t>k = log3(7) = 1.77</a:t>
            </a:r>
          </a:p>
          <a:p>
            <a:pPr lvl="1"/>
            <a:r>
              <a:rPr lang="en-US" dirty="0" err="1">
                <a:sym typeface="Symbol" charset="2"/>
              </a:rPr>
              <a:t>n^k</a:t>
            </a:r>
            <a:r>
              <a:rPr lang="en-US" dirty="0">
                <a:sym typeface="Symbol" charset="2"/>
              </a:rPr>
              <a:t> = n^1.77		n^2</a:t>
            </a:r>
          </a:p>
          <a:p>
            <a:pPr lvl="1"/>
            <a:r>
              <a:rPr lang="en-US" dirty="0">
                <a:sym typeface="Symbol" charset="2"/>
              </a:rPr>
              <a:t>Case 3:   n^2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pPr lvl="1"/>
            <a:r>
              <a:rPr lang="en-US" dirty="0">
                <a:sym typeface="Symbol" charset="2"/>
              </a:rPr>
              <a:t>k = log3(3) = 1</a:t>
            </a:r>
          </a:p>
          <a:p>
            <a:pPr lvl="1"/>
            <a:r>
              <a:rPr lang="en-US" dirty="0" err="1">
                <a:sym typeface="Symbol" charset="2"/>
              </a:rPr>
              <a:t>n^k</a:t>
            </a:r>
            <a:r>
              <a:rPr lang="en-US" dirty="0">
                <a:sym typeface="Symbol" charset="2"/>
              </a:rPr>
              <a:t> = n			n/2</a:t>
            </a:r>
          </a:p>
          <a:p>
            <a:pPr lvl="1"/>
            <a:r>
              <a:rPr lang="en-US" dirty="0">
                <a:sym typeface="Symbol" charset="2"/>
              </a:rPr>
              <a:t>Case 2: </a:t>
            </a:r>
            <a:r>
              <a:rPr lang="en-US" dirty="0" err="1">
                <a:sym typeface="Symbol" charset="2"/>
              </a:rPr>
              <a:t>nlogn</a:t>
            </a:r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089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pPr lvl="1"/>
            <a:r>
              <a:rPr lang="en-US" dirty="0">
                <a:sym typeface="Symbol" charset="2"/>
              </a:rPr>
              <a:t>k = log2(4) = 2</a:t>
            </a:r>
          </a:p>
          <a:p>
            <a:pPr lvl="1"/>
            <a:r>
              <a:rPr lang="en-US" dirty="0">
                <a:sym typeface="Symbol" charset="2"/>
              </a:rPr>
              <a:t>n^2		n / log(n)</a:t>
            </a:r>
          </a:p>
          <a:p>
            <a:pPr lvl="1"/>
            <a:r>
              <a:rPr lang="en-US" dirty="0">
                <a:sym typeface="Symbol" charset="2"/>
              </a:rPr>
              <a:t>Case 1: n^2</a:t>
            </a:r>
          </a:p>
          <a:p>
            <a:pPr marL="0" indent="0">
              <a:buNone/>
            </a:pP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pPr lvl="1"/>
            <a:r>
              <a:rPr lang="en-US" dirty="0">
                <a:sym typeface="Symbol" charset="2"/>
              </a:rPr>
              <a:t>k = log3(3) = 1</a:t>
            </a:r>
          </a:p>
          <a:p>
            <a:pPr lvl="1"/>
            <a:r>
              <a:rPr lang="en-US" dirty="0">
                <a:sym typeface="Symbol" charset="2"/>
              </a:rPr>
              <a:t>n			n / log(n)</a:t>
            </a:r>
          </a:p>
          <a:p>
            <a:pPr lvl="1"/>
            <a:r>
              <a:rPr lang="en-US" dirty="0">
                <a:sym typeface="Symbol" charset="2"/>
              </a:rPr>
              <a:t>Case 1 doesn’t apply because f(n) not </a:t>
            </a:r>
            <a:r>
              <a:rPr lang="en-US" dirty="0" err="1">
                <a:sym typeface="Symbol" charset="2"/>
              </a:rPr>
              <a:t>polynomially</a:t>
            </a:r>
            <a:r>
              <a:rPr lang="en-US" dirty="0">
                <a:sym typeface="Symbol" charset="2"/>
              </a:rPr>
              <a:t> smaller</a:t>
            </a:r>
          </a:p>
        </p:txBody>
      </p:sp>
    </p:spTree>
    <p:extLst>
      <p:ext uri="{BB962C8B-B14F-4D97-AF65-F5344CB8AC3E}">
        <p14:creationId xmlns:p14="http://schemas.microsoft.com/office/powerpoint/2010/main" val="407628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</a:t>
            </a:r>
            <a:r>
              <a:rPr lang="en-US"/>
              <a:t>= 2*T(n/2) </a:t>
            </a:r>
            <a:r>
              <a:rPr lang="en-US" dirty="0"/>
              <a:t>+ 1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</a:t>
            </a:r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 How do we fix this issue?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the problem / issue: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2(c*(n/2)) + 1</a:t>
            </a:r>
          </a:p>
          <a:p>
            <a:pPr lvl="1"/>
            <a:r>
              <a:rPr lang="en-US" dirty="0"/>
              <a:t>T(n) &lt;= c*n + 1</a:t>
            </a:r>
          </a:p>
          <a:p>
            <a:pPr lvl="1"/>
            <a:endParaRPr lang="en-US" dirty="0"/>
          </a:p>
          <a:p>
            <a:r>
              <a:rPr lang="en-US" dirty="0"/>
              <a:t>What is the issue here?</a:t>
            </a:r>
          </a:p>
          <a:p>
            <a:r>
              <a:rPr lang="en-US" dirty="0"/>
              <a:t>c*n + 1 is TOO LARGE. </a:t>
            </a:r>
          </a:p>
          <a:p>
            <a:r>
              <a:rPr lang="en-US" dirty="0"/>
              <a:t>Need to prove exact form of inductive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270450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how we fix the issue. Subtract lower order term.</a:t>
            </a:r>
          </a:p>
          <a:p>
            <a:r>
              <a:rPr lang="en-US" dirty="0"/>
              <a:t>Inductive Hypothesis:</a:t>
            </a:r>
          </a:p>
          <a:p>
            <a:pPr lvl="1"/>
            <a:r>
              <a:rPr lang="en-US" dirty="0"/>
              <a:t>T(n) &lt;= c*n – d	    //d is a constant term. Note c*n-d &lt;= c*n</a:t>
            </a:r>
          </a:p>
          <a:p>
            <a:pPr lvl="1"/>
            <a:endParaRPr lang="en-US" dirty="0"/>
          </a:p>
          <a:p>
            <a:r>
              <a:rPr lang="en-US" dirty="0"/>
              <a:t>Fix: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 - d) + 1</a:t>
            </a:r>
          </a:p>
          <a:p>
            <a:pPr lvl="1"/>
            <a:r>
              <a:rPr lang="en-US" dirty="0"/>
              <a:t>T(n) &lt;= c*n -2d + 1</a:t>
            </a:r>
          </a:p>
          <a:p>
            <a:pPr lvl="1"/>
            <a:r>
              <a:rPr lang="en-US" dirty="0"/>
              <a:t>T(n) &lt;= c*n		//as long as d &gt;= 1/2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0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 </a:t>
            </a:r>
            <a:r>
              <a:rPr lang="en-US" dirty="0">
                <a:sym typeface="Wingdings" panose="05000000000000000000" pitchFamily="2" charset="2"/>
              </a:rPr>
              <a:t> Note that this is INCORRECT!</a:t>
            </a:r>
            <a:endParaRPr lang="en-US" dirty="0"/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1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Pitfall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prove:</a:t>
            </a:r>
          </a:p>
          <a:p>
            <a:pPr lvl="1"/>
            <a:r>
              <a:rPr lang="en-US" dirty="0"/>
              <a:t>T(n) = 2*T(n/2) + n</a:t>
            </a:r>
          </a:p>
          <a:p>
            <a:pPr lvl="1"/>
            <a:r>
              <a:rPr lang="en-US" dirty="0"/>
              <a:t>T(n) &lt;= 2*(c*n/2) + n</a:t>
            </a:r>
          </a:p>
          <a:p>
            <a:pPr lvl="1"/>
            <a:r>
              <a:rPr lang="en-US" dirty="0"/>
              <a:t>T(n) &lt;= c*n + n</a:t>
            </a:r>
          </a:p>
          <a:p>
            <a:pPr lvl="1"/>
            <a:endParaRPr lang="en-US" dirty="0"/>
          </a:p>
          <a:p>
            <a:pPr algn="l"/>
            <a:r>
              <a:rPr lang="en-US" dirty="0"/>
              <a:t>Again, need to prove EXACT form of inductive hypothesis.</a:t>
            </a:r>
          </a:p>
          <a:p>
            <a:pPr algn="l"/>
            <a:r>
              <a:rPr lang="en-US" dirty="0"/>
              <a:t>Subtracting off a lower order term won’t help.</a:t>
            </a:r>
          </a:p>
          <a:p>
            <a:pPr lvl="1" algn="l"/>
            <a:r>
              <a:rPr lang="en-US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 (from Cormen)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 T(n) = </a:t>
            </a:r>
            <a:r>
              <a:rPr lang="en-US" dirty="0">
                <a:latin typeface="Times"/>
                <a:cs typeface="Times"/>
              </a:rPr>
              <a:t>a T(n/b) + f(n) </a:t>
            </a:r>
          </a:p>
          <a:p>
            <a:pPr lvl="1"/>
            <a:r>
              <a:rPr lang="en-US" dirty="0"/>
              <a:t>then let k = </a:t>
            </a:r>
            <a:r>
              <a:rPr lang="en-US" dirty="0" err="1"/>
              <a:t>lg</a:t>
            </a:r>
            <a:r>
              <a:rPr lang="en-US" dirty="0"/>
              <a:t> a / </a:t>
            </a:r>
            <a:r>
              <a:rPr lang="en-US" dirty="0" err="1"/>
              <a:t>lg</a:t>
            </a:r>
            <a:r>
              <a:rPr lang="en-US" dirty="0"/>
              <a:t> b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 (critical exponent)</a:t>
            </a:r>
          </a:p>
          <a:p>
            <a:pPr lvl="1"/>
            <a:endParaRPr lang="en-US" dirty="0"/>
          </a:p>
          <a:p>
            <a:r>
              <a:rPr lang="en-US" dirty="0"/>
              <a:t>Then three common cases based on how quickly T(n) grows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-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ym typeface="Symbol" charset="2"/>
              </a:rPr>
              <a:t>If f(n) 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f(n) log(n) 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 log(n))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(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+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and </a:t>
            </a:r>
          </a:p>
          <a:p>
            <a:pPr marL="274320" lvl="1" indent="0">
              <a:buNone/>
            </a:pPr>
            <a:r>
              <a:rPr lang="en-US" dirty="0"/>
              <a:t>      </a:t>
            </a:r>
            <a:r>
              <a:rPr lang="en-US" i="1" dirty="0">
                <a:latin typeface="Times"/>
                <a:cs typeface="Times"/>
              </a:rPr>
              <a:t>a f(n/b) ≤ c f(n) </a:t>
            </a:r>
            <a:r>
              <a:rPr lang="en-US" dirty="0"/>
              <a:t>for some </a:t>
            </a:r>
            <a:r>
              <a:rPr lang="en-US" i="1" dirty="0">
                <a:latin typeface="Times"/>
                <a:cs typeface="Times"/>
              </a:rPr>
              <a:t>c &lt; 1 </a:t>
            </a:r>
            <a:r>
              <a:rPr lang="en-US" dirty="0"/>
              <a:t>and sufficiently large </a:t>
            </a:r>
            <a:r>
              <a:rPr lang="en-US" i="1" dirty="0"/>
              <a:t>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(f(n))</a:t>
            </a:r>
          </a:p>
          <a:p>
            <a:pPr lvl="1"/>
            <a:endParaRPr lang="en-US" dirty="0"/>
          </a:p>
          <a:p>
            <a:r>
              <a:rPr lang="en-US" dirty="0"/>
              <a:t>Note: none of these cases may apply</a:t>
            </a:r>
          </a:p>
        </p:txBody>
      </p:sp>
    </p:spTree>
    <p:extLst>
      <p:ext uri="{BB962C8B-B14F-4D97-AF65-F5344CB8AC3E}">
        <p14:creationId xmlns:p14="http://schemas.microsoft.com/office/powerpoint/2010/main" val="273461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Let’s try these?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endParaRPr lang="en-US" dirty="0">
              <a:sym typeface="Symbol" charset="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32918</TotalTime>
  <Words>820</Words>
  <Application>Microsoft Macintosh PowerPoint</Application>
  <PresentationFormat>On-screen Show (4:3)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Bookman Old Style</vt:lpstr>
      <vt:lpstr>Gill Sans MT</vt:lpstr>
      <vt:lpstr>Symbol</vt:lpstr>
      <vt:lpstr>Times</vt:lpstr>
      <vt:lpstr>Times New Roman</vt:lpstr>
      <vt:lpstr>Wingdings</vt:lpstr>
      <vt:lpstr>Wingdings 3</vt:lpstr>
      <vt:lpstr>Origin</vt:lpstr>
      <vt:lpstr>Recurrence Relations: Live Session</vt:lpstr>
      <vt:lpstr>Recurrence Relations</vt:lpstr>
      <vt:lpstr>Substitution Method: Subtleties</vt:lpstr>
      <vt:lpstr>Substitution Method: Subtleties</vt:lpstr>
      <vt:lpstr>Substitution Method: Subtleties</vt:lpstr>
      <vt:lpstr>Substitution Method: Another Pitfall</vt:lpstr>
      <vt:lpstr>Substitution Method: Pitfall Example</vt:lpstr>
      <vt:lpstr>The Master Theorem (from Cormen)</vt:lpstr>
      <vt:lpstr>Problems to Try</vt:lpstr>
      <vt:lpstr>Problems to Try: Solutions</vt:lpstr>
      <vt:lpstr>Problems to Try: Solutions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481</cp:revision>
  <cp:lastPrinted>2010-02-08T18:40:35Z</cp:lastPrinted>
  <dcterms:created xsi:type="dcterms:W3CDTF">2010-02-08T18:32:44Z</dcterms:created>
  <dcterms:modified xsi:type="dcterms:W3CDTF">2021-02-06T19:37:12Z</dcterms:modified>
</cp:coreProperties>
</file>