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0BC-9E02-D373-576E-5B474C2AE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98F77-072F-1D57-D2EC-95A75A7D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CB2-1DB5-834B-BB30-59C55C9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0E7E-C624-9E50-67D1-75C462C9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22CC-E451-C352-4A06-07E71D57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F4F6-D908-268B-4325-BBA27EF3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52827-984C-645D-78E7-4B815C31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5173-0ED9-5282-05C1-83B62B58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E18E-B48C-4924-D3A1-6370C45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4DDD-1BB1-FE5E-7C48-81E8836E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81C4A-F50A-101D-8BE0-EBDB95766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0633D-A83D-7823-4C39-DCE587D46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4D2C-5368-2A2B-0F62-48EE1E6C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9056-CB1D-B5E7-6BE1-BD34F7CF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5EAB-52BF-C5B7-2BFF-8DA13C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8729-CE94-3945-9370-9275B8B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1B0-5C7B-A761-4180-A55886EA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C95F-97A7-9795-38C8-CFAE2B05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2089-29CF-51CE-8126-6707AC71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C4D6-AA3E-5AA4-699E-E356D11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1626-45DA-3756-1281-149B44FB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76B1-BBF2-2951-F90C-A5B3BA7A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200B-AD6B-12AE-AAB4-7D222D7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0B9D-F305-113D-7ADF-8EB8755B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B3EB-204A-B785-D46B-96FB6489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773E-5BBD-BED0-C73E-ED399788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C716-A0AF-98AD-1603-0F9FF30C7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AF20C-C923-288E-CD15-8CD9C3C2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5667-376F-55D6-CE93-25C33C19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1A95-770E-4A05-2DA5-964859C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A91D-036A-1D9E-3E52-4370D655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65B-1E32-70DE-0965-F53331EE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28C9-90CC-0E45-02EB-10F5407C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99B5-8007-B5EA-1D58-EB502723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474B-6F9E-B373-F71A-E732DF5B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839F-EB4A-C009-FABD-612C89BE3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441D7-A47D-AEC1-1379-B3CE1E46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83160-32D4-9BB7-BC0C-D8D720E9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82056-DA84-17A4-251F-A1EC3F7B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9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C7B-1625-405F-FE2D-1229106C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E4E0E-76B8-44A7-D3A1-D176ACF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3232C-2B8A-C79E-A531-E73FD5B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FE04-B4E5-FFD0-8B5B-6E09A323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79CC-2360-33F1-1125-83C44365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A3387-20BA-07D3-A037-663327C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589C-89D7-7797-3B9D-7E7ED58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8FA-A72B-2079-B94D-F7703295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377-AE2F-E099-3355-26F6F921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166A-912A-950B-05AD-5274A19E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9BEE-1C8F-F95D-1E3B-A35432C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AD4AF-FA02-7537-3618-FBD2D116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5AE1-C618-25D6-5BCB-7E50D37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64B4-E5FD-B30A-DE8A-6D713B46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D8F2-EF46-0C80-7C0F-18F400C35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A588-5694-1521-9545-37EC5F52F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55BD-0C9E-6C36-EB25-B3BBB0A1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C24F-BDEE-7589-C2B3-56B0E37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65F4-09C4-7A5C-8B82-4A066177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583BD-45DA-CC76-00E4-6D0DC10B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0371-551F-0C4A-C3E5-AF831E37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FB9A-445D-98AE-E3B2-AD325B569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D1A2-10CF-476C-A646-AFC1B61C1A8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307E-5124-5D3B-DDB5-09E25E96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B9B6-F561-B71E-4242-ADEC453B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EC9-03CE-465A-8FF2-79100F06C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304388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 Portfolio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7" y="1651687"/>
            <a:ext cx="582003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 Portfolio 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4BEB-08FB-4749-D03F-CE46C48FDE69}"/>
              </a:ext>
            </a:extLst>
          </p:cNvPr>
          <p:cNvSpPr txBox="1"/>
          <p:nvPr/>
        </p:nvSpPr>
        <p:spPr>
          <a:xfrm>
            <a:off x="5546124" y="2172380"/>
            <a:ext cx="2724665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Panel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BB48-72BB-A648-6F9B-370154E23FB7}"/>
              </a:ext>
            </a:extLst>
          </p:cNvPr>
          <p:cNvSpPr txBox="1"/>
          <p:nvPr/>
        </p:nvSpPr>
        <p:spPr>
          <a:xfrm>
            <a:off x="5546124" y="4334813"/>
            <a:ext cx="272466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Sign-In / Sign-Up / Change Pwd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9854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304388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 Portfolio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7" y="1651687"/>
            <a:ext cx="582003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MF Portfolio 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4BEB-08FB-4749-D03F-CE46C48FDE69}"/>
              </a:ext>
            </a:extLst>
          </p:cNvPr>
          <p:cNvSpPr txBox="1"/>
          <p:nvPr/>
        </p:nvSpPr>
        <p:spPr>
          <a:xfrm>
            <a:off x="5546124" y="2172380"/>
            <a:ext cx="2724665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user with Username, Email, Role (User/or Admin) and Pwd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BB48-72BB-A648-6F9B-370154E23FB7}"/>
              </a:ext>
            </a:extLst>
          </p:cNvPr>
          <p:cNvSpPr txBox="1"/>
          <p:nvPr/>
        </p:nvSpPr>
        <p:spPr>
          <a:xfrm>
            <a:off x="5546124" y="4334813"/>
            <a:ext cx="2724665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Sign-up, Cancel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B81DC-29CD-7FD1-8181-05AA11CA419E}"/>
              </a:ext>
            </a:extLst>
          </p:cNvPr>
          <p:cNvSpPr txBox="1"/>
          <p:nvPr/>
        </p:nvSpPr>
        <p:spPr>
          <a:xfrm>
            <a:off x="9168714" y="4399005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Folio number – 8 characters with Alphanumeric – 3 chars and 5 numbers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B94A1-6408-331B-EACA-CB5080FFFC3C}"/>
              </a:ext>
            </a:extLst>
          </p:cNvPr>
          <p:cNvCxnSpPr/>
          <p:nvPr/>
        </p:nvCxnSpPr>
        <p:spPr>
          <a:xfrm>
            <a:off x="7933038" y="4497859"/>
            <a:ext cx="1235676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3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3043881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Bulleted list of key application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7" y="1651687"/>
            <a:ext cx="38841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Menu – Invest, Redeem, 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4BEB-08FB-4749-D03F-CE46C48FDE69}"/>
              </a:ext>
            </a:extLst>
          </p:cNvPr>
          <p:cNvSpPr txBox="1"/>
          <p:nvPr/>
        </p:nvSpPr>
        <p:spPr>
          <a:xfrm>
            <a:off x="5546124" y="2172380"/>
            <a:ext cx="2724665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Latest investment snapshot – last 3 investments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BB48-72BB-A648-6F9B-370154E23FB7}"/>
              </a:ext>
            </a:extLst>
          </p:cNvPr>
          <p:cNvSpPr txBox="1"/>
          <p:nvPr/>
        </p:nvSpPr>
        <p:spPr>
          <a:xfrm>
            <a:off x="5546124" y="3263547"/>
            <a:ext cx="2724665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Buttons panel for Top menu items (multiple options for the user to choose)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Logged In User</a:t>
            </a:r>
          </a:p>
        </p:txBody>
      </p:sp>
    </p:spTree>
    <p:extLst>
      <p:ext uri="{BB962C8B-B14F-4D97-AF65-F5344CB8AC3E}">
        <p14:creationId xmlns:p14="http://schemas.microsoft.com/office/powerpoint/2010/main" val="3495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597655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Choose MF Type and Its associated Fund (loaded from master tables)</a:t>
            </a:r>
          </a:p>
          <a:p>
            <a:r>
              <a:rPr lang="en-US" sz="1400" dirty="0"/>
              <a:t>Amount – user to enter and click the Submit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6" y="1651687"/>
            <a:ext cx="437841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Menu – Home, Invest, Redeem, Snapshot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BB48-72BB-A648-6F9B-370154E23FB7}"/>
              </a:ext>
            </a:extLst>
          </p:cNvPr>
          <p:cNvSpPr txBox="1"/>
          <p:nvPr/>
        </p:nvSpPr>
        <p:spPr>
          <a:xfrm>
            <a:off x="2450756" y="3089583"/>
            <a:ext cx="5976551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Div</a:t>
            </a:r>
            <a:r>
              <a:rPr lang="en-US" sz="1200" dirty="0"/>
              <a:t> area – Display the successful transaction message with no of units allotted with Folio #, date/time, TXN number, amount invested, MF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an Investment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Logged In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7146F-AF0C-EF00-D5DE-A1A8F7B7D0BF}"/>
              </a:ext>
            </a:extLst>
          </p:cNvPr>
          <p:cNvSpPr txBox="1"/>
          <p:nvPr/>
        </p:nvSpPr>
        <p:spPr>
          <a:xfrm>
            <a:off x="8971004" y="3320415"/>
            <a:ext cx="260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– email to be sent with same details to the registered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5DEAFC-119F-4EA6-D5B4-FE8F6F298B80}"/>
              </a:ext>
            </a:extLst>
          </p:cNvPr>
          <p:cNvCxnSpPr>
            <a:stCxn id="8" idx="3"/>
          </p:cNvCxnSpPr>
          <p:nvPr/>
        </p:nvCxnSpPr>
        <p:spPr>
          <a:xfrm>
            <a:off x="8427307" y="3320416"/>
            <a:ext cx="543697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597655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Choose MF Type and Its associated Fund (loaded from master tables)</a:t>
            </a:r>
          </a:p>
          <a:p>
            <a:r>
              <a:rPr lang="en-US" sz="1400" dirty="0"/>
              <a:t>Amount /or Number of Units to be redeemed -&gt; user to enter and click the Submit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6" y="1651687"/>
            <a:ext cx="437841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Menu – Home, Invest, Redeem, Snapshot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BB48-72BB-A648-6F9B-370154E23FB7}"/>
              </a:ext>
            </a:extLst>
          </p:cNvPr>
          <p:cNvSpPr txBox="1"/>
          <p:nvPr/>
        </p:nvSpPr>
        <p:spPr>
          <a:xfrm>
            <a:off x="2450756" y="3089583"/>
            <a:ext cx="5976551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Div</a:t>
            </a:r>
            <a:r>
              <a:rPr lang="en-US" sz="1200" dirty="0"/>
              <a:t> area – Display the successful transaction message with no of units remaining with Folio #, date/time, TXN number, amount to be redeemed, MF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Logged In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7146F-AF0C-EF00-D5DE-A1A8F7B7D0BF}"/>
              </a:ext>
            </a:extLst>
          </p:cNvPr>
          <p:cNvSpPr txBox="1"/>
          <p:nvPr/>
        </p:nvSpPr>
        <p:spPr>
          <a:xfrm>
            <a:off x="8971004" y="3320415"/>
            <a:ext cx="260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– a redemption email to be sent with same details to the registered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5DEAFC-119F-4EA6-D5B4-FE8F6F298B80}"/>
              </a:ext>
            </a:extLst>
          </p:cNvPr>
          <p:cNvCxnSpPr>
            <a:stCxn id="8" idx="3"/>
          </p:cNvCxnSpPr>
          <p:nvPr/>
        </p:nvCxnSpPr>
        <p:spPr>
          <a:xfrm>
            <a:off x="8427307" y="3320416"/>
            <a:ext cx="543697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1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597655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Table – displays the folio #, MF name, MF type, Number of units, Current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6" y="1651687"/>
            <a:ext cx="437841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Menu – Home, Invest, Redeem, Snapshot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Consolidated Snapshot (Current)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Logged In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9AA11-4E07-FABB-2D8D-1D1CF5C558A5}"/>
              </a:ext>
            </a:extLst>
          </p:cNvPr>
          <p:cNvSpPr txBox="1"/>
          <p:nvPr/>
        </p:nvSpPr>
        <p:spPr>
          <a:xfrm>
            <a:off x="2561968" y="2899719"/>
            <a:ext cx="57912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Here…be creative and show the trend on the investment – like the amount is increased or decreased etc.…with simulation data</a:t>
            </a:r>
          </a:p>
        </p:txBody>
      </p:sp>
    </p:spTree>
    <p:extLst>
      <p:ext uri="{BB962C8B-B14F-4D97-AF65-F5344CB8AC3E}">
        <p14:creationId xmlns:p14="http://schemas.microsoft.com/office/powerpoint/2010/main" val="25033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597655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Input to MF Type Name, MF Type Short description, Additional comments (if any)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6" y="1651687"/>
            <a:ext cx="437841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Menu – MF Type, Associate 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Create MF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Logged In User</a:t>
            </a:r>
          </a:p>
        </p:txBody>
      </p:sp>
    </p:spTree>
    <p:extLst>
      <p:ext uri="{BB962C8B-B14F-4D97-AF65-F5344CB8AC3E}">
        <p14:creationId xmlns:p14="http://schemas.microsoft.com/office/powerpoint/2010/main" val="198536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AD75E-55E8-5E14-7BA7-73066709D4A9}"/>
              </a:ext>
            </a:extLst>
          </p:cNvPr>
          <p:cNvSpPr/>
          <p:nvPr/>
        </p:nvSpPr>
        <p:spPr>
          <a:xfrm>
            <a:off x="2281881" y="1507524"/>
            <a:ext cx="6359611" cy="3361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458F4-29E3-421E-9E9B-7BE5A1BA3824}"/>
              </a:ext>
            </a:extLst>
          </p:cNvPr>
          <p:cNvSpPr txBox="1"/>
          <p:nvPr/>
        </p:nvSpPr>
        <p:spPr>
          <a:xfrm>
            <a:off x="2450757" y="2172380"/>
            <a:ext cx="597655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Choose MF Type, Enter MF Name, MF Short description, Additional Notes (if any)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B03A2-F125-1C57-090B-B5826BB0169E}"/>
              </a:ext>
            </a:extLst>
          </p:cNvPr>
          <p:cNvSpPr txBox="1"/>
          <p:nvPr/>
        </p:nvSpPr>
        <p:spPr>
          <a:xfrm>
            <a:off x="2450756" y="1651687"/>
            <a:ext cx="437841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Top Menu – MF Type, Associate 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82A1-B0C0-685E-7010-7DD7EBEF4BFF}"/>
              </a:ext>
            </a:extLst>
          </p:cNvPr>
          <p:cNvSpPr txBox="1"/>
          <p:nvPr/>
        </p:nvSpPr>
        <p:spPr>
          <a:xfrm>
            <a:off x="304800" y="420130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Associate MF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CF7FF-0F72-41A4-C45E-AFFF5A1E47AA}"/>
              </a:ext>
            </a:extLst>
          </p:cNvPr>
          <p:cNvSpPr txBox="1"/>
          <p:nvPr/>
        </p:nvSpPr>
        <p:spPr>
          <a:xfrm>
            <a:off x="6977449" y="1628683"/>
            <a:ext cx="1573427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Logged In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F9D8D-2AA4-EF8C-9736-B13A6B542848}"/>
              </a:ext>
            </a:extLst>
          </p:cNvPr>
          <p:cNvSpPr txBox="1"/>
          <p:nvPr/>
        </p:nvSpPr>
        <p:spPr>
          <a:xfrm>
            <a:off x="8929816" y="2695600"/>
            <a:ext cx="224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of submit, generate Base NAV value – between 10-1000 random +</a:t>
            </a:r>
            <a:r>
              <a:rPr lang="en-US" dirty="0" err="1"/>
              <a:t>ve</a:t>
            </a:r>
            <a:r>
              <a:rPr lang="en-US" dirty="0"/>
              <a:t> number with whole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567F15-A44D-B42E-7F24-39AAC5A8DBD2}"/>
              </a:ext>
            </a:extLst>
          </p:cNvPr>
          <p:cNvCxnSpPr/>
          <p:nvPr/>
        </p:nvCxnSpPr>
        <p:spPr>
          <a:xfrm>
            <a:off x="6722076" y="2545492"/>
            <a:ext cx="2265405" cy="88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CBD934-F24C-13AA-C949-2BCB4C6A67D9}"/>
              </a:ext>
            </a:extLst>
          </p:cNvPr>
          <p:cNvSpPr/>
          <p:nvPr/>
        </p:nvSpPr>
        <p:spPr>
          <a:xfrm>
            <a:off x="2483708" y="3213323"/>
            <a:ext cx="5758249" cy="1253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26347-E011-B805-A15E-CDD52F2A9996}"/>
              </a:ext>
            </a:extLst>
          </p:cNvPr>
          <p:cNvSpPr txBox="1"/>
          <p:nvPr/>
        </p:nvSpPr>
        <p:spPr>
          <a:xfrm>
            <a:off x="2759676" y="3429000"/>
            <a:ext cx="503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</a:t>
            </a:r>
            <a:r>
              <a:rPr lang="en-US" dirty="0"/>
              <a:t> panel – to display all MFs created so far with base NAV value, creation date, created by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1F8EE5CBCB984097363FE61D591850" ma:contentTypeVersion="10" ma:contentTypeDescription="Crée un document." ma:contentTypeScope="" ma:versionID="fd04187548cf6b1dd74d44b108b5aa9f">
  <xsd:schema xmlns:xsd="http://www.w3.org/2001/XMLSchema" xmlns:xs="http://www.w3.org/2001/XMLSchema" xmlns:p="http://schemas.microsoft.com/office/2006/metadata/properties" xmlns:ns2="c86046f6-f167-4e4e-9d2b-4a069fc8f5e9" xmlns:ns3="d18d2a05-0630-4d93-adc8-7d1912bd98db" targetNamespace="http://schemas.microsoft.com/office/2006/metadata/properties" ma:root="true" ma:fieldsID="4e7677e30290195aad9bf9a1f23c68d2" ns2:_="" ns3:_="">
    <xsd:import namespace="c86046f6-f167-4e4e-9d2b-4a069fc8f5e9"/>
    <xsd:import namespace="d18d2a05-0630-4d93-adc8-7d1912bd9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046f6-f167-4e4e-9d2b-4a069fc8f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86c3da91-dfbc-4e54-aca7-d0c8374502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d2a05-0630-4d93-adc8-7d1912bd98d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48e43b-48ba-4cab-b587-1136cb8ae268}" ma:internalName="TaxCatchAll" ma:showField="CatchAllData" ma:web="d18d2a05-0630-4d93-adc8-7d1912bd98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8d2a05-0630-4d93-adc8-7d1912bd98db" xsi:nil="true"/>
    <lcf76f155ced4ddcb4097134ff3c332f xmlns="c86046f6-f167-4e4e-9d2b-4a069fc8f5e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F5BBA6-5EBF-4576-BD62-5F79CDC7D7B7}"/>
</file>

<file path=customXml/itemProps2.xml><?xml version="1.0" encoding="utf-8"?>
<ds:datastoreItem xmlns:ds="http://schemas.openxmlformats.org/officeDocument/2006/customXml" ds:itemID="{DF8C65FA-ABFF-42B2-8CAC-0F7D1B18A0B1}"/>
</file>

<file path=customXml/itemProps3.xml><?xml version="1.0" encoding="utf-8"?>
<ds:datastoreItem xmlns:ds="http://schemas.openxmlformats.org/officeDocument/2006/customXml" ds:itemID="{0EC20776-8003-4004-AF37-AEAC89124ADA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Arvind</dc:creator>
  <cp:lastModifiedBy>Patil, Arvind</cp:lastModifiedBy>
  <cp:revision>50</cp:revision>
  <dcterms:created xsi:type="dcterms:W3CDTF">2023-11-22T06:26:23Z</dcterms:created>
  <dcterms:modified xsi:type="dcterms:W3CDTF">2023-11-22T06:58:03Z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0x0101002F1F8EE5CBCB984097363FE61D591850</vt:lpwstr>
  </property>
</Properties>
</file>