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7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9" Type="http://schemas.openxmlformats.org/officeDocument/2006/relationships/image" Target="../media/image40.png"/><Relationship Id="rId21" Type="http://schemas.openxmlformats.org/officeDocument/2006/relationships/image" Target="../media/image22.png"/><Relationship Id="rId34" Type="http://schemas.openxmlformats.org/officeDocument/2006/relationships/image" Target="../media/image35.png"/><Relationship Id="rId42" Type="http://schemas.openxmlformats.org/officeDocument/2006/relationships/image" Target="../media/image43.png"/><Relationship Id="rId47" Type="http://schemas.openxmlformats.org/officeDocument/2006/relationships/image" Target="../media/image48.png"/><Relationship Id="rId50" Type="http://schemas.openxmlformats.org/officeDocument/2006/relationships/image" Target="../media/image51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9" Type="http://schemas.openxmlformats.org/officeDocument/2006/relationships/image" Target="../media/image30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37" Type="http://schemas.openxmlformats.org/officeDocument/2006/relationships/image" Target="../media/image38.png"/><Relationship Id="rId40" Type="http://schemas.openxmlformats.org/officeDocument/2006/relationships/image" Target="../media/image41.png"/><Relationship Id="rId45" Type="http://schemas.openxmlformats.org/officeDocument/2006/relationships/image" Target="../media/image46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36" Type="http://schemas.openxmlformats.org/officeDocument/2006/relationships/image" Target="../media/image37.png"/><Relationship Id="rId49" Type="http://schemas.openxmlformats.org/officeDocument/2006/relationships/image" Target="../media/image50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4" Type="http://schemas.openxmlformats.org/officeDocument/2006/relationships/image" Target="../media/image45.png"/><Relationship Id="rId52" Type="http://schemas.openxmlformats.org/officeDocument/2006/relationships/image" Target="../media/image53.jp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6.png"/><Relationship Id="rId43" Type="http://schemas.openxmlformats.org/officeDocument/2006/relationships/image" Target="../media/image44.png"/><Relationship Id="rId48" Type="http://schemas.openxmlformats.org/officeDocument/2006/relationships/image" Target="../media/image49.png"/><Relationship Id="rId8" Type="http://schemas.openxmlformats.org/officeDocument/2006/relationships/image" Target="../media/image9.png"/><Relationship Id="rId51" Type="http://schemas.openxmlformats.org/officeDocument/2006/relationships/image" Target="../media/image52.png"/><Relationship Id="rId3" Type="http://schemas.openxmlformats.org/officeDocument/2006/relationships/image" Target="../media/image4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38" Type="http://schemas.openxmlformats.org/officeDocument/2006/relationships/image" Target="../media/image39.png"/><Relationship Id="rId46" Type="http://schemas.openxmlformats.org/officeDocument/2006/relationships/image" Target="../media/image47.png"/><Relationship Id="rId20" Type="http://schemas.openxmlformats.org/officeDocument/2006/relationships/image" Target="../media/image21.png"/><Relationship Id="rId41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516872"/>
            <a:ext cx="1219200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600" b="1" i="1" u="sng" spc="-10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Calibri Light"/>
              </a:rPr>
              <a:t>Ca</a:t>
            </a:r>
            <a:r>
              <a:rPr sz="6600" b="1" i="1" u="sng" spc="-1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Calibri Light"/>
              </a:rPr>
              <a:t>p</a:t>
            </a:r>
            <a:r>
              <a:rPr sz="6600" b="1" i="1" u="sng" spc="-114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Calibri Light"/>
              </a:rPr>
              <a:t>s</a:t>
            </a:r>
            <a:r>
              <a:rPr sz="6600" b="1" i="1" u="sng" spc="-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Calibri Light"/>
              </a:rPr>
              <a:t>t</a:t>
            </a:r>
            <a:r>
              <a:rPr sz="6600" b="1" i="1" u="sng" spc="-1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Calibri Light"/>
              </a:rPr>
              <a:t>on</a:t>
            </a:r>
            <a:r>
              <a:rPr sz="66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Calibri Light"/>
              </a:rPr>
              <a:t>e</a:t>
            </a:r>
            <a:r>
              <a:rPr sz="6000" b="1" i="1" u="sng" spc="-3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Calibri Light"/>
              </a:rPr>
              <a:t> </a:t>
            </a:r>
            <a:r>
              <a:rPr sz="6000" b="1" i="1" u="sng" spc="-1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Calibri Light"/>
              </a:rPr>
              <a:t>P</a:t>
            </a:r>
            <a:r>
              <a:rPr sz="6000" b="1" i="1" u="sng" spc="-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Calibri Light"/>
              </a:rPr>
              <a:t>r</a:t>
            </a:r>
            <a:r>
              <a:rPr sz="6000" b="1" i="1" u="sng" spc="-10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Calibri Light"/>
              </a:rPr>
              <a:t>o</a:t>
            </a:r>
            <a:r>
              <a:rPr sz="6000" b="1" i="1" u="sng" spc="-8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Calibri Light"/>
              </a:rPr>
              <a:t>j</a:t>
            </a:r>
            <a:r>
              <a:rPr sz="6000" b="1" i="1" u="sng" spc="-1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Calibri Light"/>
              </a:rPr>
              <a:t>e</a:t>
            </a:r>
            <a:r>
              <a:rPr sz="6000" b="1" i="1" u="sng" spc="-10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Calibri Light"/>
              </a:rPr>
              <a:t>c</a:t>
            </a:r>
            <a:r>
              <a:rPr sz="6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Calibri Light"/>
              </a:rPr>
              <a:t>t</a:t>
            </a:r>
            <a:r>
              <a:rPr sz="6000" b="1" i="1" u="sng" spc="-28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Calibri Light"/>
              </a:rPr>
              <a:t> </a:t>
            </a:r>
            <a:r>
              <a:rPr sz="6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Calibri Light"/>
              </a:rPr>
              <a:t>-</a:t>
            </a:r>
            <a:r>
              <a:rPr sz="6000" b="1" i="1" u="sng" spc="-13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Calibri Light"/>
              </a:rPr>
              <a:t> </a:t>
            </a:r>
            <a:r>
              <a:rPr sz="6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Calibri Light"/>
              </a:rPr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0" y="1981200"/>
            <a:ext cx="12192000" cy="39713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4000" spc="-70" dirty="0">
                <a:solidFill>
                  <a:srgbClr val="1F487C"/>
                </a:solidFill>
                <a:latin typeface="Algerian" panose="04020705040A02060702" pitchFamily="82" charset="0"/>
                <a:cs typeface="Times New Roman"/>
              </a:rPr>
              <a:t>HEALTH</a:t>
            </a:r>
            <a:r>
              <a:rPr sz="4000" dirty="0">
                <a:solidFill>
                  <a:srgbClr val="1F487C"/>
                </a:solidFill>
                <a:latin typeface="Algerian" panose="04020705040A02060702" pitchFamily="82" charset="0"/>
                <a:cs typeface="Times New Roman"/>
              </a:rPr>
              <a:t> </a:t>
            </a:r>
            <a:r>
              <a:rPr sz="4000" spc="-10" dirty="0">
                <a:solidFill>
                  <a:srgbClr val="1F487C"/>
                </a:solidFill>
                <a:latin typeface="Algerian" panose="04020705040A02060702" pitchFamily="82" charset="0"/>
                <a:cs typeface="Times New Roman"/>
              </a:rPr>
              <a:t>INSURANCE</a:t>
            </a:r>
            <a:r>
              <a:rPr sz="4000" spc="20" dirty="0">
                <a:solidFill>
                  <a:srgbClr val="1F487C"/>
                </a:solidFill>
                <a:latin typeface="Algerian" panose="04020705040A02060702" pitchFamily="82" charset="0"/>
                <a:cs typeface="Times New Roman"/>
              </a:rPr>
              <a:t> </a:t>
            </a:r>
            <a:r>
              <a:rPr sz="4000" spc="-5" dirty="0">
                <a:solidFill>
                  <a:srgbClr val="1F487C"/>
                </a:solidFill>
                <a:latin typeface="Algerian" panose="04020705040A02060702" pitchFamily="82" charset="0"/>
                <a:cs typeface="Times New Roman"/>
              </a:rPr>
              <a:t>CROSS</a:t>
            </a:r>
            <a:r>
              <a:rPr sz="4000" spc="-20" dirty="0">
                <a:solidFill>
                  <a:srgbClr val="1F487C"/>
                </a:solidFill>
                <a:latin typeface="Algerian" panose="04020705040A02060702" pitchFamily="82" charset="0"/>
                <a:cs typeface="Times New Roman"/>
              </a:rPr>
              <a:t> </a:t>
            </a:r>
            <a:r>
              <a:rPr sz="4000" spc="-10" dirty="0">
                <a:solidFill>
                  <a:srgbClr val="1F487C"/>
                </a:solidFill>
                <a:latin typeface="Algerian" panose="04020705040A02060702" pitchFamily="82" charset="0"/>
                <a:cs typeface="Times New Roman"/>
              </a:rPr>
              <a:t>SELL</a:t>
            </a:r>
            <a:endParaRPr sz="4000" dirty="0">
              <a:latin typeface="Algerian" panose="04020705040A02060702" pitchFamily="82" charset="0"/>
              <a:cs typeface="Times New Roman"/>
            </a:endParaRPr>
          </a:p>
          <a:p>
            <a:pPr marR="133985" algn="ctr">
              <a:lnSpc>
                <a:spcPts val="4740"/>
              </a:lnSpc>
              <a:spcBef>
                <a:spcPts val="5"/>
              </a:spcBef>
            </a:pPr>
            <a:r>
              <a:rPr sz="4000" spc="-5" dirty="0">
                <a:solidFill>
                  <a:srgbClr val="1F487C"/>
                </a:solidFill>
                <a:latin typeface="Algerian" panose="04020705040A02060702" pitchFamily="82" charset="0"/>
                <a:cs typeface="Times New Roman"/>
              </a:rPr>
              <a:t>PREDICTION</a:t>
            </a:r>
            <a:endParaRPr sz="4000" dirty="0">
              <a:latin typeface="Algerian" panose="04020705040A02060702" pitchFamily="82" charset="0"/>
              <a:cs typeface="Times New Roman"/>
            </a:endParaRPr>
          </a:p>
          <a:p>
            <a:pPr marR="135890" algn="ctr">
              <a:lnSpc>
                <a:spcPts val="4740"/>
              </a:lnSpc>
            </a:pPr>
            <a:r>
              <a:rPr sz="4000" b="1" spc="-450" dirty="0">
                <a:solidFill>
                  <a:srgbClr val="FF0000"/>
                </a:solidFill>
                <a:latin typeface="Algerian" panose="04020705040A02060702" pitchFamily="82" charset="0"/>
                <a:cs typeface="Calibri"/>
              </a:rPr>
              <a:t>T</a:t>
            </a:r>
            <a:r>
              <a:rPr sz="4000" b="1" spc="-100" dirty="0">
                <a:solidFill>
                  <a:srgbClr val="FF0000"/>
                </a:solidFill>
                <a:latin typeface="Algerian" panose="04020705040A02060702" pitchFamily="82" charset="0"/>
                <a:cs typeface="Calibri"/>
              </a:rPr>
              <a:t>e</a:t>
            </a:r>
            <a:r>
              <a:rPr sz="4000" b="1" spc="-110" dirty="0">
                <a:solidFill>
                  <a:srgbClr val="FF0000"/>
                </a:solidFill>
                <a:latin typeface="Algerian" panose="04020705040A02060702" pitchFamily="82" charset="0"/>
                <a:cs typeface="Calibri"/>
              </a:rPr>
              <a:t>a</a:t>
            </a:r>
            <a:r>
              <a:rPr sz="4000" b="1" spc="-5" dirty="0">
                <a:solidFill>
                  <a:srgbClr val="FF0000"/>
                </a:solidFill>
                <a:latin typeface="Algerian" panose="04020705040A02060702" pitchFamily="82" charset="0"/>
                <a:cs typeface="Calibri"/>
              </a:rPr>
              <a:t>m</a:t>
            </a:r>
            <a:r>
              <a:rPr sz="4000" b="1" spc="-125" dirty="0">
                <a:solidFill>
                  <a:srgbClr val="FF0000"/>
                </a:solidFill>
                <a:latin typeface="Algerian" panose="04020705040A02060702" pitchFamily="82" charset="0"/>
                <a:cs typeface="Calibri"/>
              </a:rPr>
              <a:t> </a:t>
            </a:r>
            <a:r>
              <a:rPr sz="4000" b="1" spc="-10" dirty="0">
                <a:solidFill>
                  <a:srgbClr val="FF0000"/>
                </a:solidFill>
                <a:latin typeface="Algerian" panose="04020705040A02060702" pitchFamily="82" charset="0"/>
                <a:cs typeface="Calibri"/>
              </a:rPr>
              <a:t>m</a:t>
            </a:r>
            <a:r>
              <a:rPr sz="4000" b="1" spc="-20" dirty="0">
                <a:solidFill>
                  <a:srgbClr val="FF0000"/>
                </a:solidFill>
                <a:latin typeface="Algerian" panose="04020705040A02060702" pitchFamily="82" charset="0"/>
                <a:cs typeface="Calibri"/>
              </a:rPr>
              <a:t>e</a:t>
            </a:r>
            <a:r>
              <a:rPr sz="4000" b="1" spc="-10" dirty="0">
                <a:solidFill>
                  <a:srgbClr val="FF0000"/>
                </a:solidFill>
                <a:latin typeface="Algerian" panose="04020705040A02060702" pitchFamily="82" charset="0"/>
                <a:cs typeface="Calibri"/>
              </a:rPr>
              <a:t>m</a:t>
            </a:r>
            <a:r>
              <a:rPr sz="4000" b="1" spc="-25" dirty="0">
                <a:solidFill>
                  <a:srgbClr val="FF0000"/>
                </a:solidFill>
                <a:latin typeface="Algerian" panose="04020705040A02060702" pitchFamily="82" charset="0"/>
                <a:cs typeface="Calibri"/>
              </a:rPr>
              <a:t>b</a:t>
            </a:r>
            <a:r>
              <a:rPr sz="4000" b="1" spc="-10" dirty="0">
                <a:solidFill>
                  <a:srgbClr val="FF0000"/>
                </a:solidFill>
                <a:latin typeface="Algerian" panose="04020705040A02060702" pitchFamily="82" charset="0"/>
                <a:cs typeface="Calibri"/>
              </a:rPr>
              <a:t>e</a:t>
            </a:r>
            <a:r>
              <a:rPr sz="4000" b="1" spc="-75" dirty="0">
                <a:solidFill>
                  <a:srgbClr val="FF0000"/>
                </a:solidFill>
                <a:latin typeface="Algerian" panose="04020705040A02060702" pitchFamily="82" charset="0"/>
                <a:cs typeface="Calibri"/>
              </a:rPr>
              <a:t>r</a:t>
            </a:r>
            <a:r>
              <a:rPr sz="4000" b="1" spc="-5" dirty="0">
                <a:solidFill>
                  <a:srgbClr val="FF0000"/>
                </a:solidFill>
                <a:latin typeface="Algerian" panose="04020705040A02060702" pitchFamily="82" charset="0"/>
                <a:cs typeface="Calibri"/>
              </a:rPr>
              <a:t>s</a:t>
            </a:r>
            <a:r>
              <a:rPr sz="4000" b="1" spc="-45" dirty="0">
                <a:solidFill>
                  <a:srgbClr val="FF0000"/>
                </a:solidFill>
                <a:latin typeface="Algerian" panose="04020705040A02060702" pitchFamily="82" charset="0"/>
                <a:cs typeface="Calibri"/>
              </a:rPr>
              <a:t> </a:t>
            </a:r>
            <a:r>
              <a:rPr sz="4000" b="1" spc="-5" dirty="0">
                <a:solidFill>
                  <a:srgbClr val="FF0000"/>
                </a:solidFill>
                <a:latin typeface="Algerian" panose="04020705040A02060702" pitchFamily="82" charset="0"/>
                <a:cs typeface="Calibri"/>
              </a:rPr>
              <a:t>:</a:t>
            </a:r>
            <a:endParaRPr sz="4000" dirty="0">
              <a:latin typeface="Algerian" panose="04020705040A02060702" pitchFamily="82" charset="0"/>
              <a:cs typeface="Calibri"/>
            </a:endParaRPr>
          </a:p>
          <a:p>
            <a:pPr marL="2931160" marR="3065145" indent="635" algn="ctr">
              <a:lnSpc>
                <a:spcPct val="100000"/>
              </a:lnSpc>
              <a:spcBef>
                <a:spcPts val="100"/>
              </a:spcBef>
            </a:pPr>
            <a:r>
              <a:rPr lang="en-US" sz="2400" b="1" spc="-45" dirty="0" err="1">
                <a:solidFill>
                  <a:srgbClr val="2D5395"/>
                </a:solidFill>
                <a:latin typeface="Algerian" panose="04020705040A02060702" pitchFamily="82" charset="0"/>
                <a:cs typeface="Calibri"/>
              </a:rPr>
              <a:t>Pranav</a:t>
            </a:r>
            <a:r>
              <a:rPr lang="en-US" sz="2400" b="1" spc="-45" dirty="0">
                <a:solidFill>
                  <a:srgbClr val="2D5395"/>
                </a:solidFill>
                <a:latin typeface="Algerian" panose="04020705040A02060702" pitchFamily="82" charset="0"/>
                <a:cs typeface="Calibri"/>
              </a:rPr>
              <a:t> </a:t>
            </a:r>
            <a:r>
              <a:rPr lang="en-US" sz="2400" b="1" spc="-45" dirty="0" err="1">
                <a:solidFill>
                  <a:srgbClr val="2D5395"/>
                </a:solidFill>
                <a:latin typeface="Algerian" panose="04020705040A02060702" pitchFamily="82" charset="0"/>
                <a:cs typeface="Calibri"/>
              </a:rPr>
              <a:t>Balpande</a:t>
            </a:r>
            <a:endParaRPr lang="en-US" sz="2400" b="1" spc="-45" dirty="0">
              <a:solidFill>
                <a:srgbClr val="2D5395"/>
              </a:solidFill>
              <a:latin typeface="Algerian" panose="04020705040A02060702" pitchFamily="82" charset="0"/>
              <a:cs typeface="Calibri"/>
            </a:endParaRPr>
          </a:p>
          <a:p>
            <a:pPr marL="2931160" marR="3065145" indent="635" algn="ctr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 err="1">
                <a:solidFill>
                  <a:srgbClr val="2D5395"/>
                </a:solidFill>
                <a:latin typeface="Algerian" panose="04020705040A02060702" pitchFamily="82" charset="0"/>
                <a:cs typeface="Calibri"/>
              </a:rPr>
              <a:t>Kartik</a:t>
            </a:r>
            <a:r>
              <a:rPr lang="en-US" sz="2400" b="1" dirty="0">
                <a:solidFill>
                  <a:srgbClr val="2D5395"/>
                </a:solidFill>
                <a:latin typeface="Algerian" panose="04020705040A02060702" pitchFamily="82" charset="0"/>
                <a:cs typeface="Calibri"/>
              </a:rPr>
              <a:t> </a:t>
            </a:r>
            <a:r>
              <a:rPr lang="en-US" sz="2400" b="1" dirty="0" err="1">
                <a:solidFill>
                  <a:srgbClr val="2D5395"/>
                </a:solidFill>
                <a:latin typeface="Algerian" panose="04020705040A02060702" pitchFamily="82" charset="0"/>
                <a:cs typeface="Calibri"/>
              </a:rPr>
              <a:t>Dhande</a:t>
            </a:r>
            <a:endParaRPr sz="2400" dirty="0">
              <a:latin typeface="Algerian" panose="04020705040A02060702" pitchFamily="82" charset="0"/>
              <a:cs typeface="Calibri"/>
            </a:endParaRPr>
          </a:p>
          <a:p>
            <a:pPr marL="2900680" marR="3033395" algn="ctr">
              <a:lnSpc>
                <a:spcPct val="124200"/>
              </a:lnSpc>
              <a:spcBef>
                <a:spcPts val="15"/>
              </a:spcBef>
            </a:pPr>
            <a:r>
              <a:rPr lang="en-US" sz="2400" b="1" spc="-5" dirty="0" err="1">
                <a:solidFill>
                  <a:srgbClr val="2D5395"/>
                </a:solidFill>
                <a:latin typeface="Algerian" panose="04020705040A02060702" pitchFamily="82" charset="0"/>
                <a:cs typeface="Calibri"/>
              </a:rPr>
              <a:t>Kartik</a:t>
            </a:r>
            <a:r>
              <a:rPr lang="en-US" sz="2400" b="1" spc="-5" dirty="0">
                <a:solidFill>
                  <a:srgbClr val="2D5395"/>
                </a:solidFill>
                <a:latin typeface="Algerian" panose="04020705040A02060702" pitchFamily="82" charset="0"/>
                <a:cs typeface="Calibri"/>
              </a:rPr>
              <a:t> </a:t>
            </a:r>
            <a:r>
              <a:rPr lang="en-US" sz="2400" b="1" spc="-5" dirty="0" err="1">
                <a:solidFill>
                  <a:srgbClr val="2D5395"/>
                </a:solidFill>
                <a:latin typeface="Algerian" panose="04020705040A02060702" pitchFamily="82" charset="0"/>
                <a:cs typeface="Calibri"/>
              </a:rPr>
              <a:t>Pisudde</a:t>
            </a:r>
            <a:endParaRPr lang="en-US" sz="2400" b="1" spc="-5" dirty="0">
              <a:solidFill>
                <a:srgbClr val="2D5395"/>
              </a:solidFill>
              <a:latin typeface="Algerian" panose="04020705040A02060702" pitchFamily="82" charset="0"/>
              <a:cs typeface="Calibri"/>
            </a:endParaRPr>
          </a:p>
          <a:p>
            <a:pPr marL="2900680" marR="3033395" algn="ctr">
              <a:lnSpc>
                <a:spcPct val="124200"/>
              </a:lnSpc>
              <a:spcBef>
                <a:spcPts val="15"/>
              </a:spcBef>
            </a:pPr>
            <a:r>
              <a:rPr lang="en-US" sz="2400" b="1" spc="-5" dirty="0" err="1">
                <a:solidFill>
                  <a:srgbClr val="2D5395"/>
                </a:solidFill>
                <a:latin typeface="Algerian" panose="04020705040A02060702" pitchFamily="82" charset="0"/>
                <a:cs typeface="Calibri"/>
              </a:rPr>
              <a:t>Sanket</a:t>
            </a:r>
            <a:r>
              <a:rPr lang="en-US" sz="2400" b="1" spc="-5" dirty="0">
                <a:solidFill>
                  <a:srgbClr val="2D5395"/>
                </a:solidFill>
                <a:latin typeface="Algerian" panose="04020705040A02060702" pitchFamily="82" charset="0"/>
                <a:cs typeface="Calibri"/>
              </a:rPr>
              <a:t> </a:t>
            </a:r>
            <a:r>
              <a:rPr lang="en-US" sz="2400" b="1" spc="-5" dirty="0" err="1">
                <a:solidFill>
                  <a:srgbClr val="2D5395"/>
                </a:solidFill>
                <a:latin typeface="Algerian" panose="04020705040A02060702" pitchFamily="82" charset="0"/>
                <a:cs typeface="Calibri"/>
              </a:rPr>
              <a:t>Bhosale</a:t>
            </a:r>
            <a:endParaRPr lang="en-US" sz="2400" b="1" spc="-5" dirty="0">
              <a:solidFill>
                <a:srgbClr val="2D5395"/>
              </a:solidFill>
              <a:latin typeface="Algerian" panose="04020705040A02060702" pitchFamily="82" charset="0"/>
              <a:cs typeface="Calibri"/>
            </a:endParaRPr>
          </a:p>
          <a:p>
            <a:pPr marL="2900680" marR="3033395" algn="ctr">
              <a:lnSpc>
                <a:spcPct val="124200"/>
              </a:lnSpc>
              <a:spcBef>
                <a:spcPts val="15"/>
              </a:spcBef>
            </a:pPr>
            <a:r>
              <a:rPr lang="en-US" sz="2400" b="1" spc="-5" dirty="0">
                <a:solidFill>
                  <a:srgbClr val="2D5395"/>
                </a:solidFill>
                <a:latin typeface="Algerian" panose="04020705040A02060702" pitchFamily="82" charset="0"/>
                <a:cs typeface="Calibri"/>
              </a:rPr>
              <a:t>Puja </a:t>
            </a:r>
            <a:r>
              <a:rPr lang="en-US" sz="2400" b="1" spc="-5" dirty="0" err="1">
                <a:solidFill>
                  <a:srgbClr val="2D5395"/>
                </a:solidFill>
                <a:latin typeface="Algerian" panose="04020705040A02060702" pitchFamily="82" charset="0"/>
                <a:cs typeface="Calibri"/>
              </a:rPr>
              <a:t>Nehare</a:t>
            </a:r>
            <a:endParaRPr lang="en-US" sz="2400" b="1" spc="-5" dirty="0">
              <a:solidFill>
                <a:srgbClr val="2D5395"/>
              </a:solidFill>
              <a:latin typeface="Algerian" panose="04020705040A02060702" pitchFamily="82" charset="0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7819" y="313136"/>
            <a:ext cx="5896396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i="0" u="heavy" spc="-5" dirty="0">
                <a:uFill>
                  <a:solidFill>
                    <a:srgbClr val="FF0000"/>
                  </a:solidFill>
                </a:uFill>
                <a:latin typeface="Arial Black" panose="020B0A04020102020204" pitchFamily="34" charset="0"/>
                <a:cs typeface="Calibri Light"/>
              </a:rPr>
              <a:t>Univariate</a:t>
            </a:r>
            <a:r>
              <a:rPr sz="4000" b="0" i="0" u="heavy" spc="-30" dirty="0">
                <a:uFill>
                  <a:solidFill>
                    <a:srgbClr val="FF0000"/>
                  </a:solidFill>
                </a:uFill>
                <a:latin typeface="Arial Black" panose="020B0A04020102020204" pitchFamily="34" charset="0"/>
                <a:cs typeface="Calibri Light"/>
              </a:rPr>
              <a:t> </a:t>
            </a:r>
            <a:r>
              <a:rPr sz="4000" b="0" i="0" u="heavy" spc="-10" dirty="0">
                <a:uFill>
                  <a:solidFill>
                    <a:srgbClr val="FF0000"/>
                  </a:solidFill>
                </a:uFill>
                <a:latin typeface="Arial Black" panose="020B0A04020102020204" pitchFamily="34" charset="0"/>
                <a:cs typeface="Calibri Light"/>
              </a:rPr>
              <a:t>Analysis</a:t>
            </a:r>
            <a:endParaRPr sz="4000" dirty="0">
              <a:latin typeface="Arial Black" panose="020B0A04020102020204" pitchFamily="34" charset="0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997" y="1624697"/>
            <a:ext cx="3676161" cy="28124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94215" y="1621425"/>
            <a:ext cx="4540168" cy="263443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83540" y="5203957"/>
            <a:ext cx="48812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5" dirty="0">
                <a:latin typeface="Calibri"/>
                <a:cs typeface="Calibri"/>
              </a:rPr>
              <a:t>Customers</a:t>
            </a:r>
            <a:r>
              <a:rPr sz="1800" spc="-5" dirty="0">
                <a:latin typeface="Calibri"/>
                <a:cs typeface="Calibri"/>
              </a:rPr>
              <a:t> with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Vehicle_Damage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likely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buy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insurance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02735" y="4815667"/>
            <a:ext cx="505777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From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above plot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most 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people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having vehicle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age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between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years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very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few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people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having vehicle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age </a:t>
            </a:r>
            <a:r>
              <a:rPr sz="1800" spc="-10" dirty="0">
                <a:latin typeface="Calibri"/>
                <a:cs typeface="Calibri"/>
              </a:rPr>
              <a:t>more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 </a:t>
            </a:r>
            <a:r>
              <a:rPr sz="1800" spc="-15" dirty="0">
                <a:latin typeface="Calibri"/>
                <a:cs typeface="Calibri"/>
              </a:rPr>
              <a:t>years.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4447" y="563589"/>
            <a:ext cx="4429553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i="0" u="heavy" dirty="0">
                <a:uFill>
                  <a:solidFill>
                    <a:srgbClr val="FF0000"/>
                  </a:solidFill>
                </a:uFill>
                <a:latin typeface="Arial Black" panose="020B0A04020102020204" pitchFamily="34" charset="0"/>
                <a:cs typeface="Calibri Light"/>
              </a:rPr>
              <a:t>Data</a:t>
            </a:r>
            <a:r>
              <a:rPr sz="4400" b="0" i="0" u="heavy" spc="-65" dirty="0">
                <a:uFill>
                  <a:solidFill>
                    <a:srgbClr val="FF0000"/>
                  </a:solidFill>
                </a:uFill>
                <a:latin typeface="Arial Black" panose="020B0A04020102020204" pitchFamily="34" charset="0"/>
                <a:cs typeface="Calibri Light"/>
              </a:rPr>
              <a:t> </a:t>
            </a:r>
            <a:r>
              <a:rPr sz="4400" b="0" i="0" u="heavy" dirty="0">
                <a:uFill>
                  <a:solidFill>
                    <a:srgbClr val="FF0000"/>
                  </a:solidFill>
                </a:uFill>
                <a:latin typeface="Arial Black" panose="020B0A04020102020204" pitchFamily="34" charset="0"/>
                <a:cs typeface="Calibri Light"/>
              </a:rPr>
              <a:t>analysis</a:t>
            </a:r>
            <a:endParaRPr sz="4400" dirty="0">
              <a:latin typeface="Arial Black" panose="020B0A04020102020204" pitchFamily="34" charset="0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2359" y="1957585"/>
            <a:ext cx="3795583" cy="29658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26489" y="1755563"/>
            <a:ext cx="3222433" cy="274679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013829" y="5135068"/>
            <a:ext cx="437896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236854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86385" algn="l"/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54% </a:t>
            </a:r>
            <a:r>
              <a:rPr sz="1800" spc="-10" dirty="0">
                <a:latin typeface="Calibri"/>
                <a:cs typeface="Calibri"/>
              </a:rPr>
              <a:t>customer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previously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insured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ahe</a:t>
            </a:r>
            <a:endParaRPr sz="1800">
              <a:latin typeface="Calibri"/>
              <a:cs typeface="Calibri"/>
            </a:endParaRPr>
          </a:p>
          <a:p>
            <a:pPr marR="228600"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46%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customer are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 </a:t>
            </a:r>
            <a:r>
              <a:rPr sz="1800" spc="-10" dirty="0">
                <a:latin typeface="Calibri"/>
                <a:cs typeface="Calibri"/>
              </a:rPr>
              <a:t>insured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yet.</a:t>
            </a:r>
            <a:endParaRPr sz="18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Customer </a:t>
            </a:r>
            <a:r>
              <a:rPr sz="1800" dirty="0">
                <a:latin typeface="Calibri"/>
                <a:cs typeface="Calibri"/>
              </a:rPr>
              <a:t>who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perviosly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insured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likely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be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inetrested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4045" y="5169158"/>
            <a:ext cx="55086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Male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category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5" dirty="0">
                <a:latin typeface="Calibri"/>
                <a:cs typeface="Calibri"/>
              </a:rPr>
              <a:t>slightly </a:t>
            </a:r>
            <a:r>
              <a:rPr sz="1800" spc="-10" dirty="0">
                <a:latin typeface="Calibri"/>
                <a:cs typeface="Calibri"/>
              </a:rPr>
              <a:t>greater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 of</a:t>
            </a:r>
            <a:r>
              <a:rPr sz="1800" spc="-10" dirty="0">
                <a:latin typeface="Calibri"/>
                <a:cs typeface="Calibri"/>
              </a:rPr>
              <a:t> female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chances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buying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insurance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also</a:t>
            </a:r>
            <a:r>
              <a:rPr sz="1800" spc="-10" dirty="0">
                <a:latin typeface="Calibri"/>
                <a:cs typeface="Calibri"/>
              </a:rPr>
              <a:t> little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3213" y="349662"/>
            <a:ext cx="5382387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i="0" u="heavy" spc="-5" dirty="0">
                <a:uFill>
                  <a:solidFill>
                    <a:srgbClr val="FF0000"/>
                  </a:solidFill>
                </a:uFill>
                <a:latin typeface="Arial Black" panose="020B0A04020102020204" pitchFamily="34" charset="0"/>
                <a:cs typeface="Calibri Light"/>
              </a:rPr>
              <a:t>Bivariate</a:t>
            </a:r>
            <a:r>
              <a:rPr sz="4000" b="0" i="0" u="heavy" spc="-45" dirty="0">
                <a:uFill>
                  <a:solidFill>
                    <a:srgbClr val="FF0000"/>
                  </a:solidFill>
                </a:uFill>
                <a:latin typeface="Arial Black" panose="020B0A04020102020204" pitchFamily="34" charset="0"/>
                <a:cs typeface="Calibri Light"/>
              </a:rPr>
              <a:t> </a:t>
            </a:r>
            <a:r>
              <a:rPr sz="4000" b="0" i="0" u="heavy" spc="-5" dirty="0">
                <a:uFill>
                  <a:solidFill>
                    <a:srgbClr val="FF0000"/>
                  </a:solidFill>
                </a:uFill>
                <a:latin typeface="Arial Black" panose="020B0A04020102020204" pitchFamily="34" charset="0"/>
                <a:cs typeface="Calibri Light"/>
              </a:rPr>
              <a:t>analysis</a:t>
            </a:r>
            <a:endParaRPr sz="4000" dirty="0">
              <a:latin typeface="Arial Black" panose="020B0A04020102020204" pitchFamily="34" charset="0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1621536"/>
            <a:ext cx="8305800" cy="317265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26798" y="5254878"/>
            <a:ext cx="668655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People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ages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between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 </a:t>
            </a:r>
            <a:r>
              <a:rPr sz="1800" dirty="0">
                <a:latin typeface="Calibri"/>
                <a:cs typeface="Calibri"/>
              </a:rPr>
              <a:t>31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50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likely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respond.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while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Young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people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below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30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interested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vehicle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insurance.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2901" y="232943"/>
            <a:ext cx="549269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i="0" u="heavy" spc="-5" dirty="0">
                <a:uFill>
                  <a:solidFill>
                    <a:srgbClr val="FF0000"/>
                  </a:solidFill>
                </a:uFill>
                <a:latin typeface="Arial Black" panose="020B0A04020102020204" pitchFamily="34" charset="0"/>
                <a:cs typeface="Calibri Light"/>
              </a:rPr>
              <a:t>Bivariate</a:t>
            </a:r>
            <a:r>
              <a:rPr sz="4000" b="0" i="0" u="heavy" spc="-45" dirty="0">
                <a:uFill>
                  <a:solidFill>
                    <a:srgbClr val="FF0000"/>
                  </a:solidFill>
                </a:uFill>
                <a:latin typeface="Arial Black" panose="020B0A04020102020204" pitchFamily="34" charset="0"/>
                <a:cs typeface="Calibri Light"/>
              </a:rPr>
              <a:t> </a:t>
            </a:r>
            <a:r>
              <a:rPr sz="4000" b="0" i="0" u="heavy" spc="-5" dirty="0">
                <a:uFill>
                  <a:solidFill>
                    <a:srgbClr val="FF0000"/>
                  </a:solidFill>
                </a:uFill>
                <a:latin typeface="Arial Black" panose="020B0A04020102020204" pitchFamily="34" charset="0"/>
                <a:cs typeface="Calibri Light"/>
              </a:rPr>
              <a:t>analysis</a:t>
            </a:r>
            <a:endParaRPr sz="4000" dirty="0">
              <a:latin typeface="Arial Black" panose="020B0A04020102020204" pitchFamily="34" charset="0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0421" y="1562946"/>
            <a:ext cx="5092147" cy="276118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36441" y="1485900"/>
            <a:ext cx="3708595" cy="27629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79195" y="4972057"/>
            <a:ext cx="933196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5" dirty="0">
                <a:latin typeface="Calibri"/>
                <a:cs typeface="Calibri"/>
              </a:rPr>
              <a:t>Customers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vechicle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age 1-2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years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likely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interested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compared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other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two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5" dirty="0">
                <a:latin typeface="Calibri"/>
                <a:cs typeface="Calibri"/>
              </a:rPr>
              <a:t>Customers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Vehicle_Age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&lt;1 </a:t>
            </a:r>
            <a:r>
              <a:rPr sz="1800" spc="-15" dirty="0">
                <a:latin typeface="Calibri"/>
                <a:cs typeface="Calibri"/>
              </a:rPr>
              <a:t>years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have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very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less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chance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buying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Insurance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People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response </a:t>
            </a:r>
            <a:r>
              <a:rPr sz="1800" spc="-10" dirty="0">
                <a:latin typeface="Calibri"/>
                <a:cs typeface="Calibri"/>
              </a:rPr>
              <a:t>have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slightly higher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annual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premium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288238"/>
            <a:ext cx="4038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i="0" u="heavy" spc="-25" dirty="0">
                <a:uFill>
                  <a:solidFill>
                    <a:srgbClr val="FF0000"/>
                  </a:solidFill>
                </a:uFill>
                <a:latin typeface="Arial Black" panose="020B0A04020102020204" pitchFamily="34" charset="0"/>
                <a:cs typeface="Calibri Light"/>
              </a:rPr>
              <a:t>Correlation</a:t>
            </a:r>
            <a:endParaRPr sz="4400" dirty="0">
              <a:latin typeface="Arial Black" panose="020B0A04020102020204" pitchFamily="34" charset="0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1161813"/>
            <a:ext cx="9489809" cy="467363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90600" y="6019341"/>
            <a:ext cx="7865745" cy="5770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ts val="215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125" dirty="0">
                <a:solidFill>
                  <a:srgbClr val="0D0D0D"/>
                </a:solidFill>
                <a:latin typeface="Roboto"/>
                <a:cs typeface="Roboto"/>
              </a:rPr>
              <a:t>ľaíget</a:t>
            </a:r>
            <a:r>
              <a:rPr sz="1800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Roboto"/>
                <a:cs typeface="Roboto"/>
              </a:rPr>
              <a:t>vaíiable</a:t>
            </a:r>
            <a:r>
              <a:rPr sz="1800" spc="-1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0D0D0D"/>
                </a:solidFill>
                <a:latin typeface="Roboto"/>
                <a:cs typeface="Roboto"/>
              </a:rPr>
              <a:t>is</a:t>
            </a:r>
            <a:r>
              <a:rPr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0D0D0D"/>
                </a:solidFill>
                <a:latin typeface="Roboto"/>
                <a:cs typeface="Roboto"/>
              </a:rPr>
              <a:t>not</a:t>
            </a:r>
            <a:r>
              <a:rPr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0D0D0D"/>
                </a:solidFill>
                <a:latin typeface="Roboto"/>
                <a:cs typeface="Roboto"/>
              </a:rPr>
              <a:t>much</a:t>
            </a:r>
            <a:r>
              <a:rPr sz="1800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Roboto"/>
                <a:cs typeface="Roboto"/>
              </a:rPr>
              <a:t>affected</a:t>
            </a:r>
            <a:r>
              <a:rPr sz="18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spc="-35" dirty="0">
                <a:solidFill>
                  <a:srgbClr val="0D0D0D"/>
                </a:solidFill>
                <a:latin typeface="Roboto"/>
                <a:cs typeface="Roboto"/>
              </a:rPr>
              <a:t>by</a:t>
            </a:r>
            <a:r>
              <a:rPr sz="1800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Roboto"/>
                <a:cs typeface="Roboto"/>
              </a:rPr>
              <a:t>Vintage</a:t>
            </a:r>
            <a:r>
              <a:rPr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vaíiable.</a:t>
            </a:r>
            <a:r>
              <a:rPr sz="1800" spc="-1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we</a:t>
            </a:r>
            <a:r>
              <a:rPr sz="1800" spc="-1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0D0D0D"/>
                </a:solidFill>
                <a:latin typeface="Roboto"/>
                <a:cs typeface="Roboto"/>
              </a:rPr>
              <a:t>can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spc="35" dirty="0">
                <a:solidFill>
                  <a:srgbClr val="0D0D0D"/>
                </a:solidFill>
                <a:latin typeface="Roboto"/>
                <a:cs typeface="Roboto"/>
              </a:rPr>
              <a:t>díop</a:t>
            </a:r>
            <a:r>
              <a:rPr sz="1800" spc="-15" dirty="0">
                <a:solidFill>
                  <a:srgbClr val="0D0D0D"/>
                </a:solidFill>
                <a:latin typeface="Roboto"/>
                <a:cs typeface="Roboto"/>
              </a:rPr>
              <a:t> least</a:t>
            </a:r>
            <a:endParaRPr sz="1800" dirty="0">
              <a:latin typeface="Roboto"/>
              <a:cs typeface="Roboto"/>
            </a:endParaRPr>
          </a:p>
          <a:p>
            <a:pPr marL="299085">
              <a:lnSpc>
                <a:spcPts val="2150"/>
              </a:lnSpc>
            </a:pPr>
            <a:r>
              <a:rPr sz="1800" spc="25" dirty="0">
                <a:solidFill>
                  <a:srgbClr val="0D0D0D"/>
                </a:solidFill>
                <a:latin typeface="Roboto"/>
                <a:cs typeface="Roboto"/>
              </a:rPr>
              <a:t>coííelated</a:t>
            </a:r>
            <a:r>
              <a:rPr sz="1800" spc="-7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Roboto"/>
                <a:cs typeface="Roboto"/>
              </a:rPr>
              <a:t>vaíiable</a:t>
            </a:r>
            <a:endParaRPr sz="18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3842" y="335309"/>
            <a:ext cx="4601157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i="0" u="heavy" dirty="0">
                <a:uFill>
                  <a:solidFill>
                    <a:srgbClr val="FF0000"/>
                  </a:solidFill>
                </a:uFill>
                <a:latin typeface="Arial Black" panose="020B0A04020102020204" pitchFamily="34" charset="0"/>
                <a:cs typeface="Calibri Light"/>
              </a:rPr>
              <a:t>Model</a:t>
            </a:r>
            <a:r>
              <a:rPr sz="4400" b="0" i="0" u="heavy" spc="-70" dirty="0">
                <a:uFill>
                  <a:solidFill>
                    <a:srgbClr val="FF0000"/>
                  </a:solidFill>
                </a:uFill>
                <a:latin typeface="Arial Black" panose="020B0A04020102020204" pitchFamily="34" charset="0"/>
                <a:cs typeface="Calibri Light"/>
              </a:rPr>
              <a:t> </a:t>
            </a:r>
            <a:r>
              <a:rPr sz="4400" b="0" i="0" u="heavy" spc="-5" dirty="0">
                <a:uFill>
                  <a:solidFill>
                    <a:srgbClr val="FF0000"/>
                  </a:solidFill>
                </a:uFill>
                <a:latin typeface="Arial Black" panose="020B0A04020102020204" pitchFamily="34" charset="0"/>
                <a:cs typeface="Calibri Light"/>
              </a:rPr>
              <a:t>Building</a:t>
            </a:r>
            <a:endParaRPr sz="4400" dirty="0">
              <a:latin typeface="Arial Black" panose="020B0A04020102020204" pitchFamily="34" charset="0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5849" y="1471931"/>
            <a:ext cx="8901431" cy="4496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above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analysis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clearly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saw </a:t>
            </a:r>
            <a:r>
              <a:rPr sz="2000" spc="-5" dirty="0">
                <a:latin typeface="Times New Roman"/>
                <a:cs typeface="Times New Roman"/>
              </a:rPr>
              <a:t>that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5" dirty="0">
                <a:latin typeface="Times New Roman"/>
                <a:cs typeface="Times New Roman"/>
              </a:rPr>
              <a:t>huge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difference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between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set.</a:t>
            </a:r>
            <a:endParaRPr sz="2000">
              <a:latin typeface="Times New Roman"/>
              <a:cs typeface="Times New Roman"/>
            </a:endParaRPr>
          </a:p>
          <a:p>
            <a:pPr marL="12700" marR="26352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Standard ML techniques such as Decision </a:t>
            </a:r>
            <a:r>
              <a:rPr sz="2000" spc="-20" dirty="0">
                <a:latin typeface="Times New Roman"/>
                <a:cs typeface="Times New Roman"/>
              </a:rPr>
              <a:t>Tree </a:t>
            </a:r>
            <a:r>
              <a:rPr sz="2000" dirty="0">
                <a:latin typeface="Times New Roman"/>
                <a:cs typeface="Times New Roman"/>
              </a:rPr>
              <a:t>and Logistic Regression have a bias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towards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majority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class,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they</a:t>
            </a:r>
            <a:r>
              <a:rPr sz="2000" spc="-5" dirty="0">
                <a:latin typeface="Times New Roman"/>
                <a:cs typeface="Times New Roman"/>
              </a:rPr>
              <a:t> tend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ignore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minority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class.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solving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issue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 use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Random</a:t>
            </a:r>
            <a:r>
              <a:rPr sz="20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Over</a:t>
            </a:r>
            <a:r>
              <a:rPr sz="20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Sampling </a:t>
            </a:r>
            <a:r>
              <a:rPr sz="2000" dirty="0">
                <a:latin typeface="Times New Roman"/>
                <a:cs typeface="Times New Roman"/>
              </a:rPr>
              <a:t>technique.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208788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After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Random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Over</a:t>
            </a:r>
            <a:r>
              <a:rPr sz="18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Sampling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Minor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Class</a:t>
            </a:r>
            <a:r>
              <a:rPr sz="18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0D0D0D"/>
                </a:solidFill>
                <a:latin typeface="Times New Roman"/>
                <a:cs typeface="Times New Roman"/>
              </a:rPr>
              <a:t>Total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 Samples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are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: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668798 </a:t>
            </a:r>
            <a:r>
              <a:rPr sz="1800" spc="-43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Original</a:t>
            </a:r>
            <a:r>
              <a:rPr sz="18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dataset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shape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Counter({0:</a:t>
            </a:r>
            <a:r>
              <a:rPr sz="18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334399,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1: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46710})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Resampled</a:t>
            </a:r>
            <a:r>
              <a:rPr sz="18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18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shape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Counter({1:</a:t>
            </a:r>
            <a:r>
              <a:rPr sz="18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334399,</a:t>
            </a:r>
            <a:r>
              <a:rPr sz="18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0: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334399})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modeling,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tried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various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classification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algorithms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like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Logistic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Regression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RandomForest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Classifier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XGBoost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446" y="426548"/>
            <a:ext cx="6099553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i="0" u="heavy" spc="-5" dirty="0">
                <a:uFill>
                  <a:solidFill>
                    <a:srgbClr val="FF0000"/>
                  </a:solidFill>
                </a:uFill>
                <a:latin typeface="Arial Black" panose="020B0A04020102020204" pitchFamily="34" charset="0"/>
                <a:cs typeface="Calibri Light"/>
              </a:rPr>
              <a:t>Logistic</a:t>
            </a:r>
            <a:r>
              <a:rPr sz="4000" b="0" i="0" u="heavy" spc="-110" dirty="0">
                <a:uFill>
                  <a:solidFill>
                    <a:srgbClr val="FF0000"/>
                  </a:solidFill>
                </a:uFill>
                <a:latin typeface="Arial Black" panose="020B0A04020102020204" pitchFamily="34" charset="0"/>
                <a:cs typeface="Calibri Light"/>
              </a:rPr>
              <a:t> </a:t>
            </a:r>
            <a:r>
              <a:rPr sz="4000" b="0" i="0" u="heavy" spc="-15" dirty="0">
                <a:uFill>
                  <a:solidFill>
                    <a:srgbClr val="FF0000"/>
                  </a:solidFill>
                </a:uFill>
                <a:latin typeface="Arial Black" panose="020B0A04020102020204" pitchFamily="34" charset="0"/>
                <a:cs typeface="Calibri Light"/>
              </a:rPr>
              <a:t>Regression</a:t>
            </a:r>
            <a:endParaRPr sz="4000" dirty="0">
              <a:latin typeface="Arial Black" panose="020B0A04020102020204" pitchFamily="34" charset="0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745" y="2056261"/>
            <a:ext cx="6729095" cy="3890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5684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Logistic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regression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5" dirty="0">
                <a:latin typeface="Calibri"/>
                <a:cs typeface="Calibri"/>
              </a:rPr>
              <a:t>named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at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method,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logistic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function.</a:t>
            </a:r>
            <a:endParaRPr sz="18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The logistic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also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called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sigmoid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was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developed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 </a:t>
            </a:r>
            <a:r>
              <a:rPr sz="1800" spc="-10" dirty="0">
                <a:latin typeface="Calibri"/>
                <a:cs typeface="Calibri"/>
              </a:rPr>
              <a:t>statisticians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describe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properties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population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growth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ecology,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rising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quickly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maxing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carrying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capacity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environment.</a:t>
            </a:r>
            <a:r>
              <a:rPr sz="1800" spc="-15" dirty="0">
                <a:latin typeface="Calibri"/>
                <a:cs typeface="Calibri"/>
              </a:rPr>
              <a:t> It’s</a:t>
            </a:r>
            <a:r>
              <a:rPr sz="1800" dirty="0">
                <a:latin typeface="Calibri"/>
                <a:cs typeface="Calibri"/>
              </a:rPr>
              <a:t> an S-shaped</a:t>
            </a:r>
            <a:r>
              <a:rPr sz="1800" spc="-5" dirty="0">
                <a:latin typeface="Calibri"/>
                <a:cs typeface="Calibri"/>
              </a:rPr>
              <a:t> curve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take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real-valued </a:t>
            </a:r>
            <a:r>
              <a:rPr sz="1800" dirty="0">
                <a:latin typeface="Calibri"/>
                <a:cs typeface="Calibri"/>
              </a:rPr>
              <a:t> number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map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into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between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never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exactly </a:t>
            </a:r>
            <a:r>
              <a:rPr sz="1800" spc="-10" dirty="0">
                <a:latin typeface="Calibri"/>
                <a:cs typeface="Calibri"/>
              </a:rPr>
              <a:t> at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those </a:t>
            </a:r>
            <a:r>
              <a:rPr sz="1800" spc="-5" dirty="0">
                <a:latin typeface="Calibri"/>
                <a:cs typeface="Calibri"/>
              </a:rPr>
              <a:t>limits.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A </a:t>
            </a:r>
            <a:r>
              <a:rPr sz="1800" spc="-20" dirty="0">
                <a:latin typeface="Calibri"/>
                <a:cs typeface="Calibri"/>
              </a:rPr>
              <a:t>way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evaluate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results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confusion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matrix, </a:t>
            </a:r>
            <a:r>
              <a:rPr sz="1800" spc="-10" dirty="0">
                <a:latin typeface="Calibri"/>
                <a:cs typeface="Calibri"/>
              </a:rPr>
              <a:t>which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shows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correct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incorrect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predictions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</a:t>
            </a:r>
            <a:endParaRPr sz="1800">
              <a:latin typeface="Calibri"/>
              <a:cs typeface="Calibri"/>
            </a:endParaRPr>
          </a:p>
          <a:p>
            <a:pPr marL="299085" marR="5080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Logistic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regression</a:t>
            </a:r>
            <a:r>
              <a:rPr sz="1800" dirty="0">
                <a:latin typeface="Calibri"/>
                <a:cs typeface="Calibri"/>
              </a:rPr>
              <a:t> 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well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dataset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shown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confusion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matrix </a:t>
            </a:r>
            <a:r>
              <a:rPr sz="1800" dirty="0">
                <a:latin typeface="Calibri"/>
                <a:cs typeface="Calibri"/>
              </a:rPr>
              <a:t>model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predicting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positive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responses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positive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responses it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predicting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negative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reponses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numbers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too.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44026" y="884834"/>
            <a:ext cx="3336879" cy="218465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38917" y="3800483"/>
            <a:ext cx="3638179" cy="25431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049" y="285652"/>
            <a:ext cx="754507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i="0" u="heavy" spc="-5" dirty="0">
                <a:uFill>
                  <a:solidFill>
                    <a:srgbClr val="FF0000"/>
                  </a:solidFill>
                </a:uFill>
                <a:latin typeface="Arial Black" panose="020B0A04020102020204" pitchFamily="34" charset="0"/>
                <a:cs typeface="Calibri Light"/>
              </a:rPr>
              <a:t>RandomForest</a:t>
            </a:r>
            <a:r>
              <a:rPr sz="4400" b="0" i="0" u="heavy" spc="-45" dirty="0">
                <a:uFill>
                  <a:solidFill>
                    <a:srgbClr val="FF0000"/>
                  </a:solidFill>
                </a:uFill>
                <a:latin typeface="Arial Black" panose="020B0A04020102020204" pitchFamily="34" charset="0"/>
                <a:cs typeface="Calibri Light"/>
              </a:rPr>
              <a:t> </a:t>
            </a:r>
            <a:r>
              <a:rPr sz="4400" b="0" i="0" u="heavy" spc="-5" dirty="0">
                <a:uFill>
                  <a:solidFill>
                    <a:srgbClr val="FF0000"/>
                  </a:solidFill>
                </a:uFill>
                <a:latin typeface="Arial Black" panose="020B0A04020102020204" pitchFamily="34" charset="0"/>
                <a:cs typeface="Calibri Light"/>
              </a:rPr>
              <a:t>Classifier</a:t>
            </a:r>
            <a:endParaRPr sz="4400" dirty="0">
              <a:latin typeface="Arial Black" panose="020B0A04020102020204" pitchFamily="34" charset="0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057" y="1960626"/>
            <a:ext cx="7545071" cy="24756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random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forest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10" dirty="0">
                <a:latin typeface="Times New Roman"/>
                <a:cs typeface="Times New Roman"/>
              </a:rPr>
              <a:t>meta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estimator</a:t>
            </a:r>
            <a:r>
              <a:rPr sz="2000" dirty="0">
                <a:latin typeface="Times New Roman"/>
                <a:cs typeface="Times New Roman"/>
              </a:rPr>
              <a:t> that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fits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number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decision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tree</a:t>
            </a:r>
          </a:p>
          <a:p>
            <a:pPr marL="35496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classifiers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various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sub-samples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dataset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uses</a:t>
            </a:r>
          </a:p>
          <a:p>
            <a:pPr marL="354965" marR="1066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averaging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improve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predictive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accuracy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control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over-fitting.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sub-sample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size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controlled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Parameter </a:t>
            </a: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bootsrap=True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otherwise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whole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build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each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tree</a:t>
            </a:r>
          </a:p>
          <a:p>
            <a:pPr marL="354965" marR="13335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Here</a:t>
            </a:r>
            <a:r>
              <a:rPr sz="20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,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randomforest</a:t>
            </a:r>
            <a:r>
              <a:rPr sz="200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is</a:t>
            </a:r>
            <a:r>
              <a:rPr sz="20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performing</a:t>
            </a:r>
            <a:r>
              <a:rPr sz="20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better</a:t>
            </a:r>
            <a:r>
              <a:rPr sz="20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as</a:t>
            </a:r>
            <a:r>
              <a:rPr sz="20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0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confusion</a:t>
            </a:r>
            <a:r>
              <a:rPr sz="20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matrix </a:t>
            </a:r>
            <a:r>
              <a:rPr sz="2000" spc="5" dirty="0">
                <a:solidFill>
                  <a:srgbClr val="0D0D0D"/>
                </a:solidFill>
                <a:latin typeface="Times New Roman"/>
                <a:cs typeface="Times New Roman"/>
              </a:rPr>
              <a:t>now </a:t>
            </a:r>
            <a:r>
              <a:rPr sz="2000" spc="-48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shows that the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model </a:t>
            </a:r>
            <a:r>
              <a:rPr sz="2000" spc="5" dirty="0">
                <a:solidFill>
                  <a:srgbClr val="0D0D0D"/>
                </a:solidFill>
                <a:latin typeface="Times New Roman"/>
                <a:cs typeface="Times New Roman"/>
              </a:rPr>
              <a:t>now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is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much better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with predicting positive </a:t>
            </a:r>
            <a:r>
              <a:rPr sz="20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responses.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0602" y="1255775"/>
            <a:ext cx="3420191" cy="23248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52049" y="3952883"/>
            <a:ext cx="3638179" cy="25431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6839" y="228600"/>
            <a:ext cx="3167127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i="0" u="heavy" spc="-10" dirty="0">
                <a:uFill>
                  <a:solidFill>
                    <a:srgbClr val="FF0000"/>
                  </a:solidFill>
                </a:uFill>
                <a:latin typeface="Arial Black" panose="020B0A04020102020204" pitchFamily="34" charset="0"/>
                <a:cs typeface="Calibri Light"/>
              </a:rPr>
              <a:t>XGBo</a:t>
            </a:r>
            <a:r>
              <a:rPr sz="4000" b="0" i="0" u="heavy" spc="5" dirty="0">
                <a:uFill>
                  <a:solidFill>
                    <a:srgbClr val="FF0000"/>
                  </a:solidFill>
                </a:uFill>
                <a:latin typeface="Arial Black" panose="020B0A04020102020204" pitchFamily="34" charset="0"/>
                <a:cs typeface="Calibri Light"/>
              </a:rPr>
              <a:t>o</a:t>
            </a:r>
            <a:r>
              <a:rPr sz="4000" b="0" i="0" u="heavy" spc="-5" dirty="0">
                <a:uFill>
                  <a:solidFill>
                    <a:srgbClr val="FF0000"/>
                  </a:solidFill>
                </a:uFill>
                <a:latin typeface="Arial Black" panose="020B0A04020102020204" pitchFamily="34" charset="0"/>
                <a:cs typeface="Calibri Light"/>
              </a:rPr>
              <a:t>st</a:t>
            </a:r>
            <a:endParaRPr sz="4000" dirty="0">
              <a:latin typeface="Arial Black" panose="020B0A04020102020204" pitchFamily="34" charset="0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5729" y="1190730"/>
            <a:ext cx="7356475" cy="4890441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79400" indent="-257810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278765" algn="l"/>
                <a:tab pos="279400" algn="l"/>
              </a:tabLst>
            </a:pPr>
            <a:r>
              <a:rPr sz="1800" spc="-20" dirty="0">
                <a:latin typeface="Times New Roman"/>
                <a:cs typeface="Times New Roman"/>
              </a:rPr>
              <a:t>XGBoost</a:t>
            </a:r>
            <a:r>
              <a:rPr sz="1800" dirty="0">
                <a:latin typeface="Times New Roman"/>
                <a:cs typeface="Times New Roman"/>
              </a:rPr>
              <a:t> comes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under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boosting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434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known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spc="-10" dirty="0">
                <a:latin typeface="Times New Roman"/>
                <a:cs typeface="Times New Roman"/>
              </a:rPr>
              <a:t>extra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gradient</a:t>
            </a:r>
            <a:r>
              <a:rPr sz="1800" dirty="0">
                <a:latin typeface="Times New Roman"/>
                <a:cs typeface="Times New Roman"/>
              </a:rPr>
              <a:t> boosting.</a:t>
            </a:r>
            <a:endParaRPr sz="1800">
              <a:latin typeface="Times New Roman"/>
              <a:cs typeface="Times New Roman"/>
            </a:endParaRPr>
          </a:p>
          <a:p>
            <a:pPr marL="279400" indent="-257810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278765" algn="l"/>
                <a:tab pos="279400" algn="l"/>
              </a:tabLst>
            </a:pPr>
            <a:r>
              <a:rPr sz="1800" spc="-5" dirty="0">
                <a:latin typeface="Times New Roman"/>
                <a:cs typeface="Times New Roman"/>
              </a:rPr>
              <a:t>GBM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first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calculates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model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using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X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3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Y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then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after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prediction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endParaRPr sz="1800">
              <a:latin typeface="Times New Roman"/>
              <a:cs typeface="Times New Roman"/>
            </a:endParaRPr>
          </a:p>
          <a:p>
            <a:pPr marL="279400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latin typeface="Times New Roman"/>
                <a:cs typeface="Times New Roman"/>
              </a:rPr>
              <a:t>obtain.</a:t>
            </a:r>
            <a:endParaRPr sz="1800">
              <a:latin typeface="Times New Roman"/>
              <a:cs typeface="Times New Roman"/>
            </a:endParaRPr>
          </a:p>
          <a:p>
            <a:pPr marL="279400" indent="-257810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278765" algn="l"/>
                <a:tab pos="279400" algn="l"/>
              </a:tabLst>
            </a:pP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will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again calculates</a:t>
            </a:r>
            <a:r>
              <a:rPr sz="1800" dirty="0">
                <a:latin typeface="Times New Roman"/>
                <a:cs typeface="Times New Roman"/>
              </a:rPr>
              <a:t> 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model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based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  </a:t>
            </a:r>
            <a:r>
              <a:rPr sz="1800" spc="-15" dirty="0">
                <a:latin typeface="Times New Roman"/>
                <a:cs typeface="Times New Roman"/>
              </a:rPr>
              <a:t>residual</a:t>
            </a:r>
            <a:r>
              <a:rPr sz="1800" dirty="0">
                <a:latin typeface="Times New Roman"/>
                <a:cs typeface="Times New Roman"/>
              </a:rPr>
              <a:t> of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previous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model</a:t>
            </a:r>
            <a:endParaRPr sz="1800">
              <a:latin typeface="Times New Roman"/>
              <a:cs typeface="Times New Roman"/>
            </a:endParaRPr>
          </a:p>
          <a:p>
            <a:pPr marL="279400" marR="221615" indent="-257810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278765" algn="l"/>
                <a:tab pos="279400" algn="l"/>
              </a:tabLst>
            </a:pPr>
            <a:r>
              <a:rPr sz="1800" spc="-5" dirty="0">
                <a:latin typeface="Times New Roman"/>
                <a:cs typeface="Times New Roman"/>
              </a:rPr>
              <a:t>loss </a:t>
            </a:r>
            <a:r>
              <a:rPr sz="1800" dirty="0">
                <a:latin typeface="Times New Roman"/>
                <a:cs typeface="Times New Roman"/>
              </a:rPr>
              <a:t>function </a:t>
            </a:r>
            <a:r>
              <a:rPr sz="1800" spc="-5" dirty="0">
                <a:latin typeface="Times New Roman"/>
                <a:cs typeface="Times New Roman"/>
              </a:rPr>
              <a:t>will </a:t>
            </a:r>
            <a:r>
              <a:rPr sz="1800" spc="-10" dirty="0">
                <a:latin typeface="Times New Roman"/>
                <a:cs typeface="Times New Roman"/>
              </a:rPr>
              <a:t>give </a:t>
            </a:r>
            <a:r>
              <a:rPr sz="1800" spc="-15" dirty="0">
                <a:latin typeface="Times New Roman"/>
                <a:cs typeface="Times New Roman"/>
              </a:rPr>
              <a:t>more weightage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error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15" dirty="0">
                <a:latin typeface="Times New Roman"/>
                <a:cs typeface="Times New Roman"/>
              </a:rPr>
              <a:t>previous </a:t>
            </a:r>
            <a:r>
              <a:rPr sz="1800" spc="-5" dirty="0">
                <a:latin typeface="Times New Roman"/>
                <a:cs typeface="Times New Roman"/>
              </a:rPr>
              <a:t>model. </a:t>
            </a:r>
            <a:r>
              <a:rPr sz="1800" dirty="0">
                <a:latin typeface="Times New Roman"/>
                <a:cs typeface="Times New Roman"/>
              </a:rPr>
              <a:t>and this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process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continuous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until</a:t>
            </a:r>
            <a:r>
              <a:rPr sz="1800" spc="-5" dirty="0">
                <a:latin typeface="Times New Roman"/>
                <a:cs typeface="Times New Roman"/>
              </a:rPr>
              <a:t> MSE </a:t>
            </a:r>
            <a:r>
              <a:rPr sz="1800" spc="-10" dirty="0">
                <a:latin typeface="Times New Roman"/>
                <a:cs typeface="Times New Roman"/>
              </a:rPr>
              <a:t>gets </a:t>
            </a:r>
            <a:r>
              <a:rPr sz="1800" spc="-15" dirty="0">
                <a:latin typeface="Times New Roman"/>
                <a:cs typeface="Times New Roman"/>
              </a:rPr>
              <a:t>minimizes.</a:t>
            </a:r>
            <a:endParaRPr sz="1800">
              <a:latin typeface="Times New Roman"/>
              <a:cs typeface="Times New Roman"/>
            </a:endParaRPr>
          </a:p>
          <a:p>
            <a:pPr marL="299085" marR="5080" indent="-287020">
              <a:lnSpc>
                <a:spcPts val="1920"/>
              </a:lnSpc>
              <a:spcBef>
                <a:spcPts val="4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35" dirty="0">
                <a:solidFill>
                  <a:srgbClr val="0D0D0D"/>
                </a:solidFill>
                <a:latin typeface="Roboto"/>
                <a:cs typeface="Roboto"/>
              </a:rPr>
              <a:t>Fíom</a:t>
            </a:r>
            <a:r>
              <a:rPr sz="16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sz="1600" spc="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0D0D0D"/>
                </a:solidFill>
                <a:latin typeface="Roboto"/>
                <a:cs typeface="Roboto"/>
              </a:rPr>
              <a:t>confusion</a:t>
            </a:r>
            <a:r>
              <a:rPr sz="1600" spc="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spc="10" dirty="0">
                <a:solidFill>
                  <a:srgbClr val="0D0D0D"/>
                </a:solidFill>
                <a:latin typeface="Roboto"/>
                <a:cs typeface="Roboto"/>
              </a:rPr>
              <a:t>matíix </a:t>
            </a:r>
            <a:r>
              <a:rPr sz="1600" spc="-5" dirty="0">
                <a:solidFill>
                  <a:srgbClr val="0D0D0D"/>
                </a:solidFill>
                <a:latin typeface="Roboto"/>
                <a:cs typeface="Roboto"/>
              </a:rPr>
              <a:t>we</a:t>
            </a:r>
            <a:r>
              <a:rPr sz="16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0D0D0D"/>
                </a:solidFill>
                <a:latin typeface="Roboto"/>
                <a:cs typeface="Roboto"/>
              </a:rPr>
              <a:t>see </a:t>
            </a:r>
            <a:r>
              <a:rPr sz="1600" spc="-25" dirty="0">
                <a:solidFill>
                  <a:srgbClr val="0D0D0D"/>
                </a:solidFill>
                <a:latin typeface="Roboto"/>
                <a:cs typeface="Roboto"/>
              </a:rPr>
              <a:t>that</a:t>
            </a:r>
            <a:r>
              <a:rPr sz="1600" spc="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sz="1600" spc="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Roboto"/>
                <a:cs typeface="Roboto"/>
              </a:rPr>
              <a:t>model</a:t>
            </a:r>
            <a:r>
              <a:rPr sz="16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0D0D0D"/>
                </a:solidFill>
                <a:latin typeface="Roboto"/>
                <a:cs typeface="Roboto"/>
              </a:rPr>
              <a:t>is</a:t>
            </a:r>
            <a:r>
              <a:rPr sz="16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0D0D0D"/>
                </a:solidFill>
                <a:latin typeface="Roboto"/>
                <a:cs typeface="Roboto"/>
              </a:rPr>
              <a:t>a</a:t>
            </a:r>
            <a:r>
              <a:rPr sz="16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0D0D0D"/>
                </a:solidFill>
                <a:latin typeface="Roboto"/>
                <a:cs typeface="Roboto"/>
              </a:rPr>
              <a:t>bit</a:t>
            </a:r>
            <a:r>
              <a:rPr sz="1600" spc="15" dirty="0">
                <a:solidFill>
                  <a:srgbClr val="0D0D0D"/>
                </a:solidFill>
                <a:latin typeface="Roboto"/>
                <a:cs typeface="Roboto"/>
              </a:rPr>
              <a:t> betteí</a:t>
            </a:r>
            <a:r>
              <a:rPr sz="1600" spc="-1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0D0D0D"/>
                </a:solidFill>
                <a:latin typeface="Roboto"/>
                <a:cs typeface="Roboto"/>
              </a:rPr>
              <a:t>with</a:t>
            </a:r>
            <a:r>
              <a:rPr sz="1600" spc="1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0D0D0D"/>
                </a:solidFill>
                <a:latin typeface="Roboto"/>
                <a:cs typeface="Roboto"/>
              </a:rPr>
              <a:t>píedicting </a:t>
            </a:r>
            <a:r>
              <a:rPr sz="1600" spc="-38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0D0D0D"/>
                </a:solidFill>
                <a:latin typeface="Roboto"/>
                <a:cs typeface="Roboto"/>
              </a:rPr>
              <a:t>positive</a:t>
            </a:r>
            <a:r>
              <a:rPr sz="16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0D0D0D"/>
                </a:solidFill>
                <a:latin typeface="Roboto"/>
                <a:cs typeface="Roboto"/>
              </a:rPr>
              <a:t>íesponses.</a:t>
            </a:r>
            <a:endParaRPr sz="16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•"/>
            </a:pPr>
            <a:endParaRPr sz="1750">
              <a:latin typeface="Roboto"/>
              <a:cs typeface="Roboto"/>
            </a:endParaRPr>
          </a:p>
          <a:p>
            <a:pPr marL="259079">
              <a:lnSpc>
                <a:spcPct val="100000"/>
              </a:lnSpc>
            </a:pPr>
            <a:r>
              <a:rPr sz="1800" spc="-20" dirty="0">
                <a:latin typeface="Times New Roman"/>
                <a:cs typeface="Times New Roman"/>
              </a:rPr>
              <a:t>XGBoost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-15" dirty="0">
                <a:latin typeface="Times New Roman"/>
                <a:cs typeface="Times New Roman"/>
              </a:rPr>
              <a:t> just</a:t>
            </a:r>
            <a:r>
              <a:rPr sz="1800" dirty="0">
                <a:latin typeface="Times New Roman"/>
                <a:cs typeface="Times New Roman"/>
              </a:rPr>
              <a:t> an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extension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GBM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44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following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advantages.</a:t>
            </a:r>
            <a:endParaRPr sz="1800">
              <a:latin typeface="Times New Roman"/>
              <a:cs typeface="Times New Roman"/>
            </a:endParaRPr>
          </a:p>
          <a:p>
            <a:pPr marL="707390" lvl="1" indent="-393700">
              <a:lnSpc>
                <a:spcPct val="100000"/>
              </a:lnSpc>
              <a:spcBef>
                <a:spcPts val="95"/>
              </a:spcBef>
              <a:buChar char="•"/>
              <a:tabLst>
                <a:tab pos="707390" algn="l"/>
                <a:tab pos="708025" algn="l"/>
              </a:tabLst>
            </a:pPr>
            <a:r>
              <a:rPr sz="1800" spc="-15" dirty="0">
                <a:latin typeface="Times New Roman"/>
                <a:cs typeface="Times New Roman"/>
              </a:rPr>
              <a:t>Regularization</a:t>
            </a:r>
            <a:endParaRPr sz="1800">
              <a:latin typeface="Times New Roman"/>
              <a:cs typeface="Times New Roman"/>
            </a:endParaRPr>
          </a:p>
          <a:p>
            <a:pPr marL="707390" lvl="1" indent="-393700">
              <a:lnSpc>
                <a:spcPct val="100000"/>
              </a:lnSpc>
              <a:spcBef>
                <a:spcPts val="110"/>
              </a:spcBef>
              <a:buChar char="•"/>
              <a:tabLst>
                <a:tab pos="707390" algn="l"/>
                <a:tab pos="708025" algn="l"/>
              </a:tabLst>
            </a:pPr>
            <a:r>
              <a:rPr sz="1800" spc="-15" dirty="0">
                <a:latin typeface="Times New Roman"/>
                <a:cs typeface="Times New Roman"/>
              </a:rPr>
              <a:t>Parallel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Processing</a:t>
            </a:r>
            <a:endParaRPr sz="1800">
              <a:latin typeface="Times New Roman"/>
              <a:cs typeface="Times New Roman"/>
            </a:endParaRPr>
          </a:p>
          <a:p>
            <a:pPr marL="707390" lvl="1" indent="-393700">
              <a:lnSpc>
                <a:spcPct val="100000"/>
              </a:lnSpc>
              <a:spcBef>
                <a:spcPts val="95"/>
              </a:spcBef>
              <a:buChar char="•"/>
              <a:tabLst>
                <a:tab pos="707390" algn="l"/>
                <a:tab pos="708025" algn="l"/>
              </a:tabLst>
            </a:pPr>
            <a:r>
              <a:rPr sz="1800" dirty="0">
                <a:latin typeface="Times New Roman"/>
                <a:cs typeface="Times New Roman"/>
              </a:rPr>
              <a:t>High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Flexibility</a:t>
            </a:r>
            <a:endParaRPr sz="1800">
              <a:latin typeface="Times New Roman"/>
              <a:cs typeface="Times New Roman"/>
            </a:endParaRPr>
          </a:p>
          <a:p>
            <a:pPr marL="707390" lvl="1" indent="-393700">
              <a:lnSpc>
                <a:spcPct val="100000"/>
              </a:lnSpc>
              <a:spcBef>
                <a:spcPts val="100"/>
              </a:spcBef>
              <a:buChar char="•"/>
              <a:tabLst>
                <a:tab pos="707390" algn="l"/>
                <a:tab pos="708025" algn="l"/>
              </a:tabLst>
            </a:pPr>
            <a:r>
              <a:rPr sz="1800" dirty="0">
                <a:latin typeface="Times New Roman"/>
                <a:cs typeface="Times New Roman"/>
              </a:rPr>
              <a:t>Handles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Missing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values</a:t>
            </a:r>
            <a:endParaRPr sz="1800">
              <a:latin typeface="Times New Roman"/>
              <a:cs typeface="Times New Roman"/>
            </a:endParaRPr>
          </a:p>
          <a:p>
            <a:pPr marL="707390" lvl="1" indent="-393700">
              <a:lnSpc>
                <a:spcPct val="100000"/>
              </a:lnSpc>
              <a:spcBef>
                <a:spcPts val="105"/>
              </a:spcBef>
              <a:buChar char="•"/>
              <a:tabLst>
                <a:tab pos="707390" algn="l"/>
                <a:tab pos="708025" algn="l"/>
              </a:tabLst>
            </a:pPr>
            <a:r>
              <a:rPr sz="1800" spc="-80" dirty="0">
                <a:latin typeface="Times New Roman"/>
                <a:cs typeface="Times New Roman"/>
              </a:rPr>
              <a:t>T</a:t>
            </a:r>
            <a:r>
              <a:rPr sz="1800" spc="-25" dirty="0">
                <a:latin typeface="Times New Roman"/>
                <a:cs typeface="Times New Roman"/>
              </a:rPr>
              <a:t>r</a:t>
            </a:r>
            <a:r>
              <a:rPr sz="1800" spc="-20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pruning</a:t>
            </a:r>
            <a:endParaRPr sz="1800">
              <a:latin typeface="Times New Roman"/>
              <a:cs typeface="Times New Roman"/>
            </a:endParaRPr>
          </a:p>
          <a:p>
            <a:pPr marL="707390" lvl="1" indent="-393700">
              <a:lnSpc>
                <a:spcPct val="100000"/>
              </a:lnSpc>
              <a:spcBef>
                <a:spcPts val="95"/>
              </a:spcBef>
              <a:buChar char="•"/>
              <a:tabLst>
                <a:tab pos="707390" algn="l"/>
                <a:tab pos="708025" algn="l"/>
              </a:tabLst>
            </a:pPr>
            <a:r>
              <a:rPr sz="1800" dirty="0">
                <a:latin typeface="Times New Roman"/>
                <a:cs typeface="Times New Roman"/>
              </a:rPr>
              <a:t>Buitin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cross validation</a:t>
            </a:r>
            <a:endParaRPr sz="1800">
              <a:latin typeface="Times New Roman"/>
              <a:cs typeface="Times New Roman"/>
            </a:endParaRPr>
          </a:p>
          <a:p>
            <a:pPr marL="707390" lvl="1" indent="-393700">
              <a:lnSpc>
                <a:spcPct val="100000"/>
              </a:lnSpc>
              <a:spcBef>
                <a:spcPts val="100"/>
              </a:spcBef>
              <a:buChar char="•"/>
              <a:tabLst>
                <a:tab pos="707390" algn="l"/>
                <a:tab pos="708025" algn="l"/>
              </a:tabLst>
            </a:pPr>
            <a:r>
              <a:rPr sz="1800" spc="-5" dirty="0">
                <a:latin typeface="Times New Roman"/>
                <a:cs typeface="Times New Roman"/>
              </a:rPr>
              <a:t>Continuous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existing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model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10551" y="742958"/>
            <a:ext cx="3429000" cy="22387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67873" y="3237126"/>
            <a:ext cx="3638179" cy="279201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304800"/>
            <a:ext cx="6450333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i="0" u="heavy" spc="-35" dirty="0">
                <a:uFill>
                  <a:solidFill>
                    <a:srgbClr val="FF0000"/>
                  </a:solidFill>
                </a:uFill>
                <a:latin typeface="Arial Black" panose="020B0A04020102020204" pitchFamily="34" charset="0"/>
                <a:cs typeface="Calibri Light"/>
              </a:rPr>
              <a:t>Comparing</a:t>
            </a:r>
            <a:r>
              <a:rPr sz="4400" b="0" i="0" u="heavy" spc="-130" dirty="0">
                <a:uFill>
                  <a:solidFill>
                    <a:srgbClr val="FF0000"/>
                  </a:solidFill>
                </a:uFill>
                <a:latin typeface="Arial Black" panose="020B0A04020102020204" pitchFamily="34" charset="0"/>
                <a:cs typeface="Calibri Light"/>
              </a:rPr>
              <a:t> </a:t>
            </a:r>
            <a:r>
              <a:rPr sz="4400" b="0" i="0" u="heavy" spc="-15" dirty="0">
                <a:uFill>
                  <a:solidFill>
                    <a:srgbClr val="FF0000"/>
                  </a:solidFill>
                </a:uFill>
                <a:latin typeface="Arial Black" panose="020B0A04020102020204" pitchFamily="34" charset="0"/>
                <a:cs typeface="Calibri Light"/>
              </a:rPr>
              <a:t>the</a:t>
            </a:r>
            <a:r>
              <a:rPr sz="4400" b="0" i="0" u="heavy" spc="-110" dirty="0">
                <a:uFill>
                  <a:solidFill>
                    <a:srgbClr val="FF0000"/>
                  </a:solidFill>
                </a:uFill>
                <a:latin typeface="Arial Black" panose="020B0A04020102020204" pitchFamily="34" charset="0"/>
                <a:cs typeface="Calibri Light"/>
              </a:rPr>
              <a:t> </a:t>
            </a:r>
            <a:r>
              <a:rPr sz="4400" b="0" i="0" u="heavy" spc="-35" dirty="0">
                <a:uFill>
                  <a:solidFill>
                    <a:srgbClr val="FF0000"/>
                  </a:solidFill>
                </a:uFill>
                <a:latin typeface="Arial Black" panose="020B0A04020102020204" pitchFamily="34" charset="0"/>
                <a:cs typeface="Calibri Light"/>
              </a:rPr>
              <a:t>Model</a:t>
            </a:r>
            <a:endParaRPr sz="4400" dirty="0">
              <a:latin typeface="Arial Black" panose="020B0A04020102020204" pitchFamily="34" charset="0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2327" y="2514600"/>
            <a:ext cx="8150352" cy="26377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290" y="500851"/>
            <a:ext cx="259130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i="0" u="heavy" spc="-80" dirty="0">
                <a:uFill>
                  <a:solidFill>
                    <a:srgbClr val="FF0000"/>
                  </a:solidFill>
                </a:uFill>
                <a:latin typeface="Arial Black" panose="020B0A04020102020204" pitchFamily="34" charset="0"/>
                <a:cs typeface="Calibri Light"/>
              </a:rPr>
              <a:t>C</a:t>
            </a:r>
            <a:r>
              <a:rPr sz="4400" b="0" i="0" u="heavy" spc="-90" dirty="0">
                <a:uFill>
                  <a:solidFill>
                    <a:srgbClr val="FF0000"/>
                  </a:solidFill>
                </a:uFill>
                <a:latin typeface="Arial Black" panose="020B0A04020102020204" pitchFamily="34" charset="0"/>
                <a:cs typeface="Calibri Light"/>
              </a:rPr>
              <a:t>o</a:t>
            </a:r>
            <a:r>
              <a:rPr sz="4400" b="0" i="0" u="heavy" spc="-95" dirty="0">
                <a:uFill>
                  <a:solidFill>
                    <a:srgbClr val="FF0000"/>
                  </a:solidFill>
                </a:uFill>
                <a:latin typeface="Arial Black" panose="020B0A04020102020204" pitchFamily="34" charset="0"/>
                <a:cs typeface="Calibri Light"/>
              </a:rPr>
              <a:t>n</a:t>
            </a:r>
            <a:r>
              <a:rPr sz="4400" b="0" i="0" u="heavy" spc="-65" dirty="0">
                <a:uFill>
                  <a:solidFill>
                    <a:srgbClr val="FF0000"/>
                  </a:solidFill>
                </a:uFill>
                <a:latin typeface="Arial Black" panose="020B0A04020102020204" pitchFamily="34" charset="0"/>
                <a:cs typeface="Calibri Light"/>
              </a:rPr>
              <a:t>t</a:t>
            </a:r>
            <a:r>
              <a:rPr sz="4400" b="0" i="0" u="heavy" spc="-85" dirty="0">
                <a:uFill>
                  <a:solidFill>
                    <a:srgbClr val="FF0000"/>
                  </a:solidFill>
                </a:uFill>
                <a:latin typeface="Arial Black" panose="020B0A04020102020204" pitchFamily="34" charset="0"/>
                <a:cs typeface="Calibri Light"/>
              </a:rPr>
              <a:t>e</a:t>
            </a:r>
            <a:r>
              <a:rPr sz="4400" b="0" i="0" u="heavy" spc="-105" dirty="0">
                <a:uFill>
                  <a:solidFill>
                    <a:srgbClr val="FF0000"/>
                  </a:solidFill>
                </a:uFill>
                <a:latin typeface="Arial Black" panose="020B0A04020102020204" pitchFamily="34" charset="0"/>
                <a:cs typeface="Calibri Light"/>
              </a:rPr>
              <a:t>n</a:t>
            </a:r>
            <a:r>
              <a:rPr sz="4400" b="0" i="0" u="heavy" dirty="0">
                <a:uFill>
                  <a:solidFill>
                    <a:srgbClr val="FF0000"/>
                  </a:solidFill>
                </a:uFill>
                <a:latin typeface="Arial Black" panose="020B0A04020102020204" pitchFamily="34" charset="0"/>
                <a:cs typeface="Calibri Light"/>
              </a:rPr>
              <a:t>t</a:t>
            </a:r>
            <a:endParaRPr sz="4400" dirty="0">
              <a:latin typeface="Arial Black" panose="020B0A04020102020204" pitchFamily="34" charset="0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5951" y="1506986"/>
            <a:ext cx="4620260" cy="39061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875" indent="-25781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69875" algn="l"/>
                <a:tab pos="270510" algn="l"/>
              </a:tabLst>
            </a:pPr>
            <a:r>
              <a:rPr sz="2400" b="1" spc="-15" dirty="0">
                <a:solidFill>
                  <a:srgbClr val="4F81BC"/>
                </a:solidFill>
                <a:latin typeface="Times New Roman"/>
                <a:cs typeface="Times New Roman"/>
              </a:rPr>
              <a:t>Introduction</a:t>
            </a:r>
            <a:endParaRPr sz="2400" dirty="0">
              <a:latin typeface="Times New Roman"/>
              <a:cs typeface="Times New Roman"/>
            </a:endParaRPr>
          </a:p>
          <a:p>
            <a:pPr marL="269875" indent="-257810">
              <a:lnSpc>
                <a:spcPct val="100000"/>
              </a:lnSpc>
              <a:spcBef>
                <a:spcPts val="1740"/>
              </a:spcBef>
              <a:buFont typeface="Arial MT"/>
              <a:buChar char="•"/>
              <a:tabLst>
                <a:tab pos="269875" algn="l"/>
                <a:tab pos="270510" algn="l"/>
              </a:tabLst>
            </a:pPr>
            <a:r>
              <a:rPr sz="2400" b="1" spc="-20" dirty="0">
                <a:solidFill>
                  <a:srgbClr val="4F81BC"/>
                </a:solidFill>
                <a:latin typeface="Times New Roman"/>
                <a:cs typeface="Times New Roman"/>
              </a:rPr>
              <a:t>Problem </a:t>
            </a:r>
            <a:r>
              <a:rPr sz="2400" b="1" spc="-25" dirty="0">
                <a:solidFill>
                  <a:srgbClr val="4F81BC"/>
                </a:solidFill>
                <a:latin typeface="Times New Roman"/>
                <a:cs typeface="Times New Roman"/>
              </a:rPr>
              <a:t>statement</a:t>
            </a:r>
            <a:endParaRPr sz="2400" dirty="0">
              <a:latin typeface="Times New Roman"/>
              <a:cs typeface="Times New Roman"/>
            </a:endParaRPr>
          </a:p>
          <a:p>
            <a:pPr marL="269875" indent="-257810">
              <a:lnSpc>
                <a:spcPct val="100000"/>
              </a:lnSpc>
              <a:spcBef>
                <a:spcPts val="1739"/>
              </a:spcBef>
              <a:buFont typeface="Arial MT"/>
              <a:buChar char="•"/>
              <a:tabLst>
                <a:tab pos="269875" algn="l"/>
                <a:tab pos="270510" algn="l"/>
              </a:tabLst>
            </a:pPr>
            <a:r>
              <a:rPr sz="2400" b="1" spc="-10" dirty="0">
                <a:solidFill>
                  <a:srgbClr val="4F81BC"/>
                </a:solidFill>
                <a:latin typeface="Times New Roman"/>
                <a:cs typeface="Times New Roman"/>
              </a:rPr>
              <a:t>Data</a:t>
            </a:r>
            <a:r>
              <a:rPr sz="2400" b="1" spc="-75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summary</a:t>
            </a:r>
            <a:endParaRPr sz="2400" dirty="0">
              <a:latin typeface="Times New Roman"/>
              <a:cs typeface="Times New Roman"/>
            </a:endParaRPr>
          </a:p>
          <a:p>
            <a:pPr marL="269875" indent="-257810">
              <a:lnSpc>
                <a:spcPct val="100000"/>
              </a:lnSpc>
              <a:spcBef>
                <a:spcPts val="1739"/>
              </a:spcBef>
              <a:buFont typeface="Arial MT"/>
              <a:buChar char="•"/>
              <a:tabLst>
                <a:tab pos="269875" algn="l"/>
                <a:tab pos="270510" algn="l"/>
              </a:tabLst>
            </a:pPr>
            <a:r>
              <a:rPr sz="2400" b="1" spc="-20" dirty="0">
                <a:solidFill>
                  <a:srgbClr val="4F81BC"/>
                </a:solidFill>
                <a:latin typeface="Times New Roman"/>
                <a:cs typeface="Times New Roman"/>
              </a:rPr>
              <a:t>E</a:t>
            </a:r>
            <a:r>
              <a:rPr sz="2400" b="1" spc="-15" dirty="0">
                <a:solidFill>
                  <a:srgbClr val="4F81BC"/>
                </a:solidFill>
                <a:latin typeface="Times New Roman"/>
                <a:cs typeface="Times New Roman"/>
              </a:rPr>
              <a:t>x</a:t>
            </a:r>
            <a:r>
              <a:rPr sz="2400" b="1" spc="-20" dirty="0">
                <a:solidFill>
                  <a:srgbClr val="4F81BC"/>
                </a:solidFill>
                <a:latin typeface="Times New Roman"/>
                <a:cs typeface="Times New Roman"/>
              </a:rPr>
              <a:t>p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l</a:t>
            </a:r>
            <a:r>
              <a:rPr sz="2400" b="1" spc="-20" dirty="0">
                <a:solidFill>
                  <a:srgbClr val="4F81BC"/>
                </a:solidFill>
                <a:latin typeface="Times New Roman"/>
                <a:cs typeface="Times New Roman"/>
              </a:rPr>
              <a:t>o</a:t>
            </a:r>
            <a:r>
              <a:rPr sz="2400" b="1" spc="-10" dirty="0">
                <a:solidFill>
                  <a:srgbClr val="4F81BC"/>
                </a:solidFill>
                <a:latin typeface="Times New Roman"/>
                <a:cs typeface="Times New Roman"/>
              </a:rPr>
              <a:t>r</a:t>
            </a:r>
            <a:r>
              <a:rPr sz="2400" b="1" spc="-15" dirty="0">
                <a:solidFill>
                  <a:srgbClr val="4F81BC"/>
                </a:solidFill>
                <a:latin typeface="Times New Roman"/>
                <a:cs typeface="Times New Roman"/>
              </a:rPr>
              <a:t>a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t</a:t>
            </a:r>
            <a:r>
              <a:rPr sz="2400" b="1" spc="-20" dirty="0">
                <a:solidFill>
                  <a:srgbClr val="4F81BC"/>
                </a:solidFill>
                <a:latin typeface="Times New Roman"/>
                <a:cs typeface="Times New Roman"/>
              </a:rPr>
              <a:t>o</a:t>
            </a:r>
            <a:r>
              <a:rPr sz="2400" b="1" spc="-10" dirty="0">
                <a:solidFill>
                  <a:srgbClr val="4F81BC"/>
                </a:solidFill>
                <a:latin typeface="Times New Roman"/>
                <a:cs typeface="Times New Roman"/>
              </a:rPr>
              <a:t>r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y</a:t>
            </a:r>
            <a:r>
              <a:rPr sz="2400" b="1" spc="-25" dirty="0">
                <a:solidFill>
                  <a:srgbClr val="4F81BC"/>
                </a:solidFill>
                <a:latin typeface="Times New Roman"/>
                <a:cs typeface="Times New Roman"/>
              </a:rPr>
              <a:t> D</a:t>
            </a:r>
            <a:r>
              <a:rPr sz="2400" b="1" spc="-15" dirty="0">
                <a:solidFill>
                  <a:srgbClr val="4F81BC"/>
                </a:solidFill>
                <a:latin typeface="Times New Roman"/>
                <a:cs typeface="Times New Roman"/>
              </a:rPr>
              <a:t>a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ta</a:t>
            </a:r>
            <a:r>
              <a:rPr sz="2400" b="1" spc="-175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4F81BC"/>
                </a:solidFill>
                <a:latin typeface="Times New Roman"/>
                <a:cs typeface="Times New Roman"/>
              </a:rPr>
              <a:t>A</a:t>
            </a:r>
            <a:r>
              <a:rPr sz="2400" b="1" spc="-20" dirty="0">
                <a:solidFill>
                  <a:srgbClr val="4F81BC"/>
                </a:solidFill>
                <a:latin typeface="Times New Roman"/>
                <a:cs typeface="Times New Roman"/>
              </a:rPr>
              <a:t>n</a:t>
            </a:r>
            <a:r>
              <a:rPr sz="2400" b="1" spc="-15" dirty="0">
                <a:solidFill>
                  <a:srgbClr val="4F81BC"/>
                </a:solidFill>
                <a:latin typeface="Times New Roman"/>
                <a:cs typeface="Times New Roman"/>
              </a:rPr>
              <a:t>a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l</a:t>
            </a:r>
            <a:r>
              <a:rPr sz="2400" b="1" spc="-20" dirty="0">
                <a:solidFill>
                  <a:srgbClr val="4F81BC"/>
                </a:solidFill>
                <a:latin typeface="Times New Roman"/>
                <a:cs typeface="Times New Roman"/>
              </a:rPr>
              <a:t>y</a:t>
            </a:r>
            <a:r>
              <a:rPr sz="2400" b="1" spc="-15" dirty="0">
                <a:solidFill>
                  <a:srgbClr val="4F81BC"/>
                </a:solidFill>
                <a:latin typeface="Times New Roman"/>
                <a:cs typeface="Times New Roman"/>
              </a:rPr>
              <a:t>s</a:t>
            </a:r>
            <a:r>
              <a:rPr sz="2400" b="1" spc="-5" dirty="0">
                <a:solidFill>
                  <a:srgbClr val="4F81BC"/>
                </a:solidFill>
                <a:latin typeface="Times New Roman"/>
                <a:cs typeface="Times New Roman"/>
              </a:rPr>
              <a:t>is</a:t>
            </a:r>
            <a:r>
              <a:rPr sz="2400" b="1" spc="15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(</a:t>
            </a:r>
            <a:r>
              <a:rPr sz="2400" b="1" spc="-25" dirty="0">
                <a:solidFill>
                  <a:srgbClr val="4F81BC"/>
                </a:solidFill>
                <a:latin typeface="Times New Roman"/>
                <a:cs typeface="Times New Roman"/>
              </a:rPr>
              <a:t>EDA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  <a:p>
            <a:pPr marL="269875" indent="-257810">
              <a:lnSpc>
                <a:spcPct val="100000"/>
              </a:lnSpc>
              <a:spcBef>
                <a:spcPts val="1745"/>
              </a:spcBef>
              <a:buFont typeface="Arial MT"/>
              <a:buChar char="•"/>
              <a:tabLst>
                <a:tab pos="269875" algn="l"/>
                <a:tab pos="270510" algn="l"/>
              </a:tabLst>
            </a:pPr>
            <a:r>
              <a:rPr sz="2400" b="1" spc="-20" dirty="0">
                <a:solidFill>
                  <a:srgbClr val="4F81BC"/>
                </a:solidFill>
                <a:latin typeface="Times New Roman"/>
                <a:cs typeface="Times New Roman"/>
              </a:rPr>
              <a:t>Feature</a:t>
            </a:r>
            <a:r>
              <a:rPr sz="2400" b="1" spc="-65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4F81BC"/>
                </a:solidFill>
                <a:latin typeface="Times New Roman"/>
                <a:cs typeface="Times New Roman"/>
              </a:rPr>
              <a:t>Engineering</a:t>
            </a:r>
            <a:r>
              <a:rPr sz="2400" b="1" spc="-40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&amp;</a:t>
            </a:r>
            <a:r>
              <a:rPr sz="2400" b="1" spc="-15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4F81BC"/>
                </a:solidFill>
                <a:latin typeface="Times New Roman"/>
                <a:cs typeface="Times New Roman"/>
              </a:rPr>
              <a:t>Selection</a:t>
            </a:r>
            <a:endParaRPr sz="2400" dirty="0">
              <a:latin typeface="Times New Roman"/>
              <a:cs typeface="Times New Roman"/>
            </a:endParaRPr>
          </a:p>
          <a:p>
            <a:pPr marL="269875" indent="-257810">
              <a:lnSpc>
                <a:spcPct val="100000"/>
              </a:lnSpc>
              <a:spcBef>
                <a:spcPts val="1739"/>
              </a:spcBef>
              <a:buFont typeface="Arial MT"/>
              <a:buChar char="•"/>
              <a:tabLst>
                <a:tab pos="269875" algn="l"/>
                <a:tab pos="270510" algn="l"/>
              </a:tabLst>
            </a:pPr>
            <a:r>
              <a:rPr sz="2400" b="1" spc="-5" dirty="0">
                <a:solidFill>
                  <a:srgbClr val="4F81BC"/>
                </a:solidFill>
                <a:latin typeface="Times New Roman"/>
                <a:cs typeface="Times New Roman"/>
              </a:rPr>
              <a:t>Building</a:t>
            </a:r>
            <a:r>
              <a:rPr sz="2400" b="1" spc="-55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4F81BC"/>
                </a:solidFill>
                <a:latin typeface="Times New Roman"/>
                <a:cs typeface="Times New Roman"/>
              </a:rPr>
              <a:t>and</a:t>
            </a:r>
            <a:r>
              <a:rPr sz="2400" b="1" spc="-15" dirty="0">
                <a:solidFill>
                  <a:srgbClr val="4F81BC"/>
                </a:solidFill>
                <a:latin typeface="Times New Roman"/>
                <a:cs typeface="Times New Roman"/>
              </a:rPr>
              <a:t> Evaluating</a:t>
            </a:r>
            <a:r>
              <a:rPr sz="2400" b="1" spc="-65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Model</a:t>
            </a:r>
            <a:endParaRPr sz="2400" dirty="0">
              <a:latin typeface="Times New Roman"/>
              <a:cs typeface="Times New Roman"/>
            </a:endParaRPr>
          </a:p>
          <a:p>
            <a:pPr marL="269875" indent="-257810">
              <a:lnSpc>
                <a:spcPct val="100000"/>
              </a:lnSpc>
              <a:spcBef>
                <a:spcPts val="1740"/>
              </a:spcBef>
              <a:buFont typeface="Arial MT"/>
              <a:buChar char="•"/>
              <a:tabLst>
                <a:tab pos="269875" algn="l"/>
                <a:tab pos="270510" algn="l"/>
              </a:tabLst>
            </a:pP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Conclusion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7523" y="3921252"/>
            <a:ext cx="2100072" cy="260604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1492" y="272009"/>
            <a:ext cx="381050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i="0" u="heavy" spc="-70" dirty="0">
                <a:uFill>
                  <a:solidFill>
                    <a:srgbClr val="FF0000"/>
                  </a:solidFill>
                </a:uFill>
                <a:latin typeface="Arial Black" panose="020B0A04020102020204" pitchFamily="34" charset="0"/>
                <a:cs typeface="Calibri Light"/>
              </a:rPr>
              <a:t>Conclusion</a:t>
            </a:r>
            <a:r>
              <a:rPr sz="4400" b="0" i="0" u="heavy" spc="-7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:</a:t>
            </a:r>
            <a:endParaRPr sz="44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1319530"/>
            <a:ext cx="10586720" cy="4937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210185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Through Exploratory Data Analysis,we observed that </a:t>
            </a:r>
            <a:r>
              <a:rPr sz="2000" spc="-5" dirty="0">
                <a:latin typeface="Times New Roman"/>
                <a:cs typeface="Times New Roman"/>
              </a:rPr>
              <a:t>customers </a:t>
            </a:r>
            <a:r>
              <a:rPr sz="2000" dirty="0">
                <a:latin typeface="Times New Roman"/>
                <a:cs typeface="Times New Roman"/>
              </a:rPr>
              <a:t>belonging to young </a:t>
            </a:r>
            <a:r>
              <a:rPr sz="2000" spc="5" dirty="0">
                <a:latin typeface="Times New Roman"/>
                <a:cs typeface="Times New Roman"/>
              </a:rPr>
              <a:t>Age 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-5" dirty="0">
                <a:latin typeface="Times New Roman"/>
                <a:cs typeface="Times New Roman"/>
              </a:rPr>
              <a:t>more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interested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vehicle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response.while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Young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people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below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30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interested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vehicle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insurance.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70" dirty="0">
                <a:latin typeface="Times New Roman"/>
                <a:cs typeface="Times New Roman"/>
              </a:rPr>
              <a:t>We </a:t>
            </a:r>
            <a:r>
              <a:rPr sz="2000" dirty="0">
                <a:latin typeface="Times New Roman"/>
                <a:cs typeface="Times New Roman"/>
              </a:rPr>
              <a:t>observed that </a:t>
            </a:r>
            <a:r>
              <a:rPr sz="2000" spc="-5" dirty="0">
                <a:latin typeface="Times New Roman"/>
                <a:cs typeface="Times New Roman"/>
              </a:rPr>
              <a:t>customers </a:t>
            </a:r>
            <a:r>
              <a:rPr sz="2000" dirty="0">
                <a:latin typeface="Times New Roman"/>
                <a:cs typeface="Times New Roman"/>
              </a:rPr>
              <a:t>having </a:t>
            </a:r>
            <a:r>
              <a:rPr sz="2000" spc="-5" dirty="0">
                <a:latin typeface="Times New Roman"/>
                <a:cs typeface="Times New Roman"/>
              </a:rPr>
              <a:t>vehicles </a:t>
            </a:r>
            <a:r>
              <a:rPr sz="2000" dirty="0">
                <a:latin typeface="Times New Roman"/>
                <a:cs typeface="Times New Roman"/>
              </a:rPr>
              <a:t>older than 2 </a:t>
            </a:r>
            <a:r>
              <a:rPr sz="2000" spc="-5" dirty="0">
                <a:latin typeface="Times New Roman"/>
                <a:cs typeface="Times New Roman"/>
              </a:rPr>
              <a:t>years 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-5" dirty="0">
                <a:latin typeface="Times New Roman"/>
                <a:cs typeface="Times New Roman"/>
              </a:rPr>
              <a:t>more likely </a:t>
            </a:r>
            <a:r>
              <a:rPr sz="2000" dirty="0">
                <a:latin typeface="Times New Roman"/>
                <a:cs typeface="Times New Roman"/>
              </a:rPr>
              <a:t>to be interested in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vehicle insurance. </a:t>
            </a:r>
            <a:r>
              <a:rPr sz="2000" spc="-20" dirty="0">
                <a:latin typeface="Times New Roman"/>
                <a:cs typeface="Times New Roman"/>
              </a:rPr>
              <a:t>Similarly, </a:t>
            </a:r>
            <a:r>
              <a:rPr sz="2000" spc="-5" dirty="0">
                <a:latin typeface="Times New Roman"/>
                <a:cs typeface="Times New Roman"/>
              </a:rPr>
              <a:t>customers </a:t>
            </a:r>
            <a:r>
              <a:rPr sz="2000" dirty="0">
                <a:latin typeface="Times New Roman"/>
                <a:cs typeface="Times New Roman"/>
              </a:rPr>
              <a:t>having </a:t>
            </a:r>
            <a:r>
              <a:rPr sz="2000" spc="-5" dirty="0">
                <a:latin typeface="Times New Roman"/>
                <a:cs typeface="Times New Roman"/>
              </a:rPr>
              <a:t>damaged vehicles 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-5" dirty="0">
                <a:latin typeface="Times New Roman"/>
                <a:cs typeface="Times New Roman"/>
              </a:rPr>
              <a:t>more likely </a:t>
            </a:r>
            <a:r>
              <a:rPr sz="2000" dirty="0">
                <a:latin typeface="Times New Roman"/>
                <a:cs typeface="Times New Roman"/>
              </a:rPr>
              <a:t>to be interested in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vehicle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insurance.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variable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such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Age, </a:t>
            </a:r>
            <a:r>
              <a:rPr sz="2000" spc="-5" dirty="0">
                <a:latin typeface="Times New Roman"/>
                <a:cs typeface="Times New Roman"/>
              </a:rPr>
              <a:t>Previously_insured,Annual_premium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-5" dirty="0">
                <a:latin typeface="Times New Roman"/>
                <a:cs typeface="Times New Roman"/>
              </a:rPr>
              <a:t>more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afecting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target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variable.</a:t>
            </a:r>
            <a:endParaRPr sz="2000">
              <a:latin typeface="Times New Roman"/>
              <a:cs typeface="Times New Roman"/>
            </a:endParaRPr>
          </a:p>
          <a:p>
            <a:pPr marL="299085" marR="78613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70" dirty="0">
                <a:latin typeface="Times New Roman"/>
                <a:cs typeface="Times New Roman"/>
              </a:rPr>
              <a:t>We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observed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target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variable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highly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imbalanced.So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issue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solved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Random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Over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Sample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resampling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technique.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we applied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feature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scaling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techniques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normalize </a:t>
            </a:r>
            <a:r>
              <a:rPr sz="2000" spc="5" dirty="0">
                <a:latin typeface="Times New Roman"/>
                <a:cs typeface="Times New Roman"/>
              </a:rPr>
              <a:t>our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bring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all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features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same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scale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make</a:t>
            </a:r>
            <a:r>
              <a:rPr sz="2000" dirty="0">
                <a:latin typeface="Times New Roman"/>
                <a:cs typeface="Times New Roman"/>
              </a:rPr>
              <a:t> it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easier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ML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algorithms.</a:t>
            </a:r>
            <a:endParaRPr sz="20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buClr>
                <a:srgbClr val="0D0D0D"/>
              </a:buClr>
              <a:buFont typeface="Arial MT"/>
              <a:buChar char="•"/>
              <a:tabLst>
                <a:tab pos="362585" algn="l"/>
                <a:tab pos="363220" algn="l"/>
              </a:tabLst>
            </a:pPr>
            <a:r>
              <a:rPr dirty="0"/>
              <a:t>	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Further,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we applied Machine Learning Algorithms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to determine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whether a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customer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would be intere </a:t>
            </a:r>
            <a:r>
              <a:rPr sz="2000" spc="-48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sted</a:t>
            </a:r>
            <a:r>
              <a:rPr sz="20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in</a:t>
            </a:r>
            <a:r>
              <a:rPr sz="2000" spc="-35" dirty="0">
                <a:solidFill>
                  <a:srgbClr val="0D0D0D"/>
                </a:solidFill>
                <a:latin typeface="Times New Roman"/>
                <a:cs typeface="Times New Roman"/>
              </a:rPr>
              <a:t> Vehicle</a:t>
            </a:r>
            <a:r>
              <a:rPr sz="20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Insurance.For</a:t>
            </a:r>
            <a:r>
              <a:rPr sz="20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0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logistic</a:t>
            </a:r>
            <a:r>
              <a:rPr sz="20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regression</a:t>
            </a:r>
            <a:r>
              <a:rPr sz="20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we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Times New Roman"/>
                <a:cs typeface="Times New Roman"/>
              </a:rPr>
              <a:t>got</a:t>
            </a:r>
            <a:r>
              <a:rPr sz="20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an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 accuracy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Times New Roman"/>
                <a:cs typeface="Times New Roman"/>
              </a:rPr>
              <a:t>78%</a:t>
            </a:r>
            <a:r>
              <a:rPr sz="20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for</a:t>
            </a:r>
            <a:r>
              <a:rPr sz="20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 XGBClas </a:t>
            </a:r>
            <a:r>
              <a:rPr sz="2000" spc="-48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sifier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we </a:t>
            </a:r>
            <a:r>
              <a:rPr sz="2000" spc="5" dirty="0">
                <a:solidFill>
                  <a:srgbClr val="0D0D0D"/>
                </a:solidFill>
                <a:latin typeface="Times New Roman"/>
                <a:cs typeface="Times New Roman"/>
              </a:rPr>
              <a:t>got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the aacuracy of </a:t>
            </a:r>
            <a:r>
              <a:rPr sz="2000" spc="5" dirty="0">
                <a:solidFill>
                  <a:srgbClr val="0D0D0D"/>
                </a:solidFill>
                <a:latin typeface="Times New Roman"/>
                <a:cs typeface="Times New Roman"/>
              </a:rPr>
              <a:t>79% </a:t>
            </a:r>
            <a:r>
              <a:rPr sz="2000" spc="-15" dirty="0">
                <a:solidFill>
                  <a:srgbClr val="0D0D0D"/>
                </a:solidFill>
                <a:latin typeface="Times New Roman"/>
                <a:cs typeface="Times New Roman"/>
              </a:rPr>
              <a:t>whereas,.We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are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getting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the highest accuracy of about </a:t>
            </a:r>
            <a:r>
              <a:rPr sz="2000" spc="5" dirty="0">
                <a:solidFill>
                  <a:srgbClr val="0D0D0D"/>
                </a:solidFill>
                <a:latin typeface="Times New Roman"/>
                <a:cs typeface="Times New Roman"/>
              </a:rPr>
              <a:t>91%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and R </a:t>
            </a:r>
            <a:r>
              <a:rPr sz="20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OC_AUC score of </a:t>
            </a:r>
            <a:r>
              <a:rPr sz="2000" spc="5" dirty="0">
                <a:solidFill>
                  <a:srgbClr val="0D0D0D"/>
                </a:solidFill>
                <a:latin typeface="Times New Roman"/>
                <a:cs typeface="Times New Roman"/>
              </a:rPr>
              <a:t>92%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with random forest So, </a:t>
            </a:r>
            <a:r>
              <a:rPr sz="2000" spc="5" dirty="0">
                <a:solidFill>
                  <a:srgbClr val="0D0D0D"/>
                </a:solidFill>
                <a:latin typeface="Times New Roman"/>
                <a:cs typeface="Times New Roman"/>
              </a:rPr>
              <a:t>From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this we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can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conclude that random forest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is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the </a:t>
            </a:r>
            <a:r>
              <a:rPr sz="20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best</a:t>
            </a:r>
            <a:r>
              <a:rPr sz="20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models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as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compare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 the</a:t>
            </a:r>
            <a:r>
              <a:rPr sz="20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other</a:t>
            </a:r>
            <a:r>
              <a:rPr sz="20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models.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71036" y="3134360"/>
            <a:ext cx="2859405" cy="73660"/>
          </a:xfrm>
          <a:custGeom>
            <a:avLst/>
            <a:gdLst/>
            <a:ahLst/>
            <a:cxnLst/>
            <a:rect l="l" t="t" r="r" b="b"/>
            <a:pathLst>
              <a:path w="2859404" h="73660">
                <a:moveTo>
                  <a:pt x="2859024" y="0"/>
                </a:moveTo>
                <a:lnTo>
                  <a:pt x="0" y="0"/>
                </a:lnTo>
                <a:lnTo>
                  <a:pt x="0" y="73151"/>
                </a:lnTo>
                <a:lnTo>
                  <a:pt x="2859024" y="73151"/>
                </a:lnTo>
                <a:lnTo>
                  <a:pt x="285902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1641" y="2286000"/>
            <a:ext cx="3657600" cy="6739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945">
              <a:lnSpc>
                <a:spcPct val="100000"/>
              </a:lnSpc>
              <a:spcBef>
                <a:spcPts val="95"/>
              </a:spcBef>
            </a:pPr>
            <a:r>
              <a:rPr b="1" i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Thank</a:t>
            </a:r>
            <a:r>
              <a:rPr b="1" i="1" spc="-3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b="1" i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you</a:t>
            </a:r>
            <a:r>
              <a:rPr b="1" i="1" spc="-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b="1" i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!</a:t>
            </a:r>
          </a:p>
        </p:txBody>
      </p:sp>
      <p:sp>
        <p:nvSpPr>
          <p:cNvPr id="4" name="object 4"/>
          <p:cNvSpPr/>
          <p:nvPr/>
        </p:nvSpPr>
        <p:spPr>
          <a:xfrm>
            <a:off x="6583050" y="3134360"/>
            <a:ext cx="2319655" cy="73660"/>
          </a:xfrm>
          <a:custGeom>
            <a:avLst/>
            <a:gdLst/>
            <a:ahLst/>
            <a:cxnLst/>
            <a:rect l="l" t="t" r="r" b="b"/>
            <a:pathLst>
              <a:path w="2319654" h="73660">
                <a:moveTo>
                  <a:pt x="2319528" y="0"/>
                </a:moveTo>
                <a:lnTo>
                  <a:pt x="0" y="0"/>
                </a:lnTo>
                <a:lnTo>
                  <a:pt x="0" y="73151"/>
                </a:lnTo>
                <a:lnTo>
                  <a:pt x="2319528" y="73151"/>
                </a:lnTo>
                <a:lnTo>
                  <a:pt x="231952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8261" y="287450"/>
            <a:ext cx="478433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i="0" u="heavy" spc="-50" dirty="0">
                <a:uFill>
                  <a:solidFill>
                    <a:srgbClr val="FF0000"/>
                  </a:solidFill>
                </a:uFill>
                <a:latin typeface="Arial Black" panose="020B0A04020102020204" pitchFamily="34" charset="0"/>
                <a:cs typeface="Calibri Light"/>
              </a:rPr>
              <a:t>Introduction</a:t>
            </a:r>
            <a:endParaRPr sz="4800" dirty="0">
              <a:latin typeface="Arial Black" panose="020B0A04020102020204" pitchFamily="34" charset="0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1188" y="1391161"/>
            <a:ext cx="8900160" cy="34105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875" marR="5080" indent="-257810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70510" algn="l"/>
              </a:tabLst>
            </a:pPr>
            <a:r>
              <a:rPr sz="2200" spc="-10" dirty="0">
                <a:latin typeface="Times New Roman"/>
                <a:cs typeface="Times New Roman"/>
              </a:rPr>
              <a:t>An </a:t>
            </a:r>
            <a:r>
              <a:rPr sz="2200" spc="-5" dirty="0">
                <a:latin typeface="Times New Roman"/>
                <a:cs typeface="Times New Roman"/>
              </a:rPr>
              <a:t>insurance policy is an arrangement </a:t>
            </a:r>
            <a:r>
              <a:rPr sz="2200" spc="-10" dirty="0">
                <a:latin typeface="Times New Roman"/>
                <a:cs typeface="Times New Roman"/>
              </a:rPr>
              <a:t>by </a:t>
            </a:r>
            <a:r>
              <a:rPr sz="2200" spc="-5" dirty="0">
                <a:latin typeface="Times New Roman"/>
                <a:cs typeface="Times New Roman"/>
              </a:rPr>
              <a:t>which a </a:t>
            </a:r>
            <a:r>
              <a:rPr sz="2200" spc="-10" dirty="0">
                <a:latin typeface="Times New Roman"/>
                <a:cs typeface="Times New Roman"/>
              </a:rPr>
              <a:t>company </a:t>
            </a:r>
            <a:r>
              <a:rPr sz="2200" spc="-5" dirty="0">
                <a:latin typeface="Times New Roman"/>
                <a:cs typeface="Times New Roman"/>
              </a:rPr>
              <a:t>undertakes to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provide a guarantee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compensation </a:t>
            </a:r>
            <a:r>
              <a:rPr sz="2200" dirty="0">
                <a:latin typeface="Times New Roman"/>
                <a:cs typeface="Times New Roman"/>
              </a:rPr>
              <a:t>for </a:t>
            </a:r>
            <a:r>
              <a:rPr sz="2200" spc="-5" dirty="0">
                <a:latin typeface="Times New Roman"/>
                <a:cs typeface="Times New Roman"/>
              </a:rPr>
              <a:t>specified loss, damage, illness, </a:t>
            </a:r>
            <a:r>
              <a:rPr sz="2200" dirty="0">
                <a:latin typeface="Times New Roman"/>
                <a:cs typeface="Times New Roman"/>
              </a:rPr>
              <a:t>or 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death in return for the payment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a specified premium. A premium is a </a:t>
            </a:r>
            <a:r>
              <a:rPr sz="2200" spc="5" dirty="0">
                <a:latin typeface="Times New Roman"/>
                <a:cs typeface="Times New Roman"/>
              </a:rPr>
              <a:t>sum 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10" dirty="0">
                <a:latin typeface="Times New Roman"/>
                <a:cs typeface="Times New Roman"/>
              </a:rPr>
              <a:t>money that </a:t>
            </a:r>
            <a:r>
              <a:rPr sz="2200" spc="-5" dirty="0">
                <a:latin typeface="Times New Roman"/>
                <a:cs typeface="Times New Roman"/>
              </a:rPr>
              <a:t>the customer needs to </a:t>
            </a:r>
            <a:r>
              <a:rPr sz="2200" spc="-10" dirty="0">
                <a:latin typeface="Times New Roman"/>
                <a:cs typeface="Times New Roman"/>
              </a:rPr>
              <a:t>pay </a:t>
            </a:r>
            <a:r>
              <a:rPr sz="2200" spc="-5" dirty="0">
                <a:latin typeface="Times New Roman"/>
                <a:cs typeface="Times New Roman"/>
              </a:rPr>
              <a:t>regularly to an insurance company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for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this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guarantee.</a:t>
            </a:r>
            <a:endParaRPr sz="2200">
              <a:latin typeface="Times New Roman"/>
              <a:cs typeface="Times New Roman"/>
            </a:endParaRPr>
          </a:p>
          <a:p>
            <a:pPr marL="269875" marR="6350" indent="-25781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70510" algn="l"/>
              </a:tabLst>
            </a:pPr>
            <a:r>
              <a:rPr sz="2200" spc="-5" dirty="0">
                <a:latin typeface="Times New Roman"/>
                <a:cs typeface="Times New Roman"/>
              </a:rPr>
              <a:t>Just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like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medical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insurance,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there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 vehicle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insurance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where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every</a:t>
            </a:r>
            <a:r>
              <a:rPr sz="2200" dirty="0">
                <a:latin typeface="Times New Roman"/>
                <a:cs typeface="Times New Roman"/>
              </a:rPr>
              <a:t> year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customer needs to </a:t>
            </a:r>
            <a:r>
              <a:rPr sz="2200" spc="-10" dirty="0">
                <a:latin typeface="Times New Roman"/>
                <a:cs typeface="Times New Roman"/>
              </a:rPr>
              <a:t>pay </a:t>
            </a:r>
            <a:r>
              <a:rPr sz="2200" spc="-5" dirty="0">
                <a:latin typeface="Times New Roman"/>
                <a:cs typeface="Times New Roman"/>
              </a:rPr>
              <a:t>a premium </a:t>
            </a:r>
            <a:r>
              <a:rPr sz="2200" spc="5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certain amount to insurance provider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company so that in case of </a:t>
            </a:r>
            <a:r>
              <a:rPr sz="2200" dirty="0">
                <a:latin typeface="Times New Roman"/>
                <a:cs typeface="Times New Roman"/>
              </a:rPr>
              <a:t>unfortunate </a:t>
            </a:r>
            <a:r>
              <a:rPr sz="2200" spc="-5" dirty="0">
                <a:latin typeface="Times New Roman"/>
                <a:cs typeface="Times New Roman"/>
              </a:rPr>
              <a:t>accident by the vehicle, the insurance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provider company will provide a compensation (called ‘sum </a:t>
            </a:r>
            <a:r>
              <a:rPr sz="2200" dirty="0">
                <a:latin typeface="Times New Roman"/>
                <a:cs typeface="Times New Roman"/>
              </a:rPr>
              <a:t>assured’) </a:t>
            </a:r>
            <a:r>
              <a:rPr sz="2200" spc="-5" dirty="0">
                <a:latin typeface="Times New Roman"/>
                <a:cs typeface="Times New Roman"/>
              </a:rPr>
              <a:t>to the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customer.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7" y="311298"/>
            <a:ext cx="3881755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i="0" u="heavy" spc="-6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P</a:t>
            </a:r>
            <a:r>
              <a:rPr sz="4000" b="0" i="0" u="heavy" spc="-5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r</a:t>
            </a:r>
            <a:r>
              <a:rPr sz="4000" b="0" i="0" u="heavy" spc="-5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o</a:t>
            </a:r>
            <a:r>
              <a:rPr sz="4000" b="0" i="0" u="heavy" spc="-5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b</a:t>
            </a:r>
            <a:r>
              <a:rPr sz="4000" b="0" i="0" u="heavy" spc="-5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le</a:t>
            </a:r>
            <a:r>
              <a:rPr sz="4000" b="0" i="0" u="heavy" spc="-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m</a:t>
            </a:r>
            <a:r>
              <a:rPr sz="4000" b="0" i="0" spc="-185" dirty="0">
                <a:latin typeface="Calibri Light"/>
                <a:cs typeface="Calibri Light"/>
              </a:rPr>
              <a:t> </a:t>
            </a:r>
            <a:r>
              <a:rPr sz="4000" b="0" i="0" u="heavy" spc="-6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S</a:t>
            </a:r>
            <a:r>
              <a:rPr sz="4000" b="0" i="0" u="heavy" spc="-7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t</a:t>
            </a:r>
            <a:r>
              <a:rPr sz="4000" b="0" i="0" u="heavy" spc="-6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a</a:t>
            </a:r>
            <a:r>
              <a:rPr sz="4000" b="0" i="0" u="heavy" spc="-7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t</a:t>
            </a:r>
            <a:r>
              <a:rPr sz="4000" b="0" i="0" u="heavy" spc="-6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e</a:t>
            </a:r>
            <a:r>
              <a:rPr sz="4000" b="0" i="0" u="heavy" spc="-7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m</a:t>
            </a:r>
            <a:r>
              <a:rPr sz="4000" b="0" i="0" u="heavy" spc="-6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en</a:t>
            </a:r>
            <a:r>
              <a:rPr sz="4000" b="0" i="0" u="heavy" spc="-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t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635" y="1894463"/>
            <a:ext cx="9230360" cy="37964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41300" marR="257810" indent="-228600">
              <a:lnSpc>
                <a:spcPct val="98500"/>
              </a:lnSpc>
              <a:spcBef>
                <a:spcPts val="1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Times New Roman"/>
                <a:cs typeface="Times New Roman"/>
              </a:rPr>
              <a:t>Our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client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Insurance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company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that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has provided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Health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Insurance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its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customers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now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they need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your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help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building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model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predict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whether</a:t>
            </a:r>
            <a:r>
              <a:rPr sz="2200" dirty="0">
                <a:latin typeface="Times New Roman"/>
                <a:cs typeface="Times New Roman"/>
              </a:rPr>
              <a:t> the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policyholders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(customers)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from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past</a:t>
            </a:r>
            <a:r>
              <a:rPr sz="2200" dirty="0">
                <a:latin typeface="Times New Roman"/>
                <a:cs typeface="Times New Roman"/>
              </a:rPr>
              <a:t> year</a:t>
            </a:r>
            <a:r>
              <a:rPr sz="2200" spc="-5" dirty="0">
                <a:latin typeface="Times New Roman"/>
                <a:cs typeface="Times New Roman"/>
              </a:rPr>
              <a:t> will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also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interested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Vehicle 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Insurance provided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by the </a:t>
            </a:r>
            <a:r>
              <a:rPr sz="2200" dirty="0">
                <a:latin typeface="Times New Roman"/>
                <a:cs typeface="Times New Roman"/>
              </a:rPr>
              <a:t>company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241300" marR="31115" indent="-228600">
              <a:lnSpc>
                <a:spcPct val="98500"/>
              </a:lnSpc>
              <a:spcBef>
                <a:spcPts val="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Times New Roman"/>
                <a:cs typeface="Times New Roman"/>
              </a:rPr>
              <a:t>Building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model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 predict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whether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customer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would be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interested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spc="-40" dirty="0">
                <a:latin typeface="Times New Roman"/>
                <a:cs typeface="Times New Roman"/>
              </a:rPr>
              <a:t> Vehicle 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Insurance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extremely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helpful</a:t>
            </a:r>
            <a:r>
              <a:rPr sz="2200" dirty="0">
                <a:latin typeface="Times New Roman"/>
                <a:cs typeface="Times New Roman"/>
              </a:rPr>
              <a:t> for the </a:t>
            </a:r>
            <a:r>
              <a:rPr sz="2200" spc="-5" dirty="0">
                <a:latin typeface="Times New Roman"/>
                <a:cs typeface="Times New Roman"/>
              </a:rPr>
              <a:t>company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because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can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accordingly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plan its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communication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strategy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reach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out</a:t>
            </a:r>
            <a:r>
              <a:rPr sz="2200" spc="-5" dirty="0">
                <a:latin typeface="Times New Roman"/>
                <a:cs typeface="Times New Roman"/>
              </a:rPr>
              <a:t> to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those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customers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optimise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its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business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model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 revenue.</a:t>
            </a:r>
            <a:endParaRPr sz="22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98400"/>
              </a:lnSpc>
              <a:spcBef>
                <a:spcPts val="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40" dirty="0">
                <a:latin typeface="Times New Roman"/>
                <a:cs typeface="Times New Roman"/>
              </a:rPr>
              <a:t>Now,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order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 predict,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whether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customer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would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interested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spc="-40" dirty="0">
                <a:latin typeface="Times New Roman"/>
                <a:cs typeface="Times New Roman"/>
              </a:rPr>
              <a:t> Vehicle 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insurance,</a:t>
            </a:r>
            <a:r>
              <a:rPr sz="2200" dirty="0">
                <a:latin typeface="Times New Roman"/>
                <a:cs typeface="Times New Roman"/>
              </a:rPr>
              <a:t> you</a:t>
            </a:r>
            <a:r>
              <a:rPr sz="2200" spc="-5" dirty="0">
                <a:latin typeface="Times New Roman"/>
                <a:cs typeface="Times New Roman"/>
              </a:rPr>
              <a:t> have information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about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demographics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(gender,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age,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region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code </a:t>
            </a:r>
            <a:r>
              <a:rPr sz="2200" dirty="0">
                <a:latin typeface="Times New Roman"/>
                <a:cs typeface="Times New Roman"/>
              </a:rPr>
              <a:t> type),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Vehicles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(Vehicle</a:t>
            </a:r>
            <a:r>
              <a:rPr sz="2200" spc="-1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Age,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Damage),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Policy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(Premium,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sourcing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channel)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etc.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825" y="194758"/>
            <a:ext cx="556310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i="0" u="heavy" spc="-45" dirty="0">
                <a:uFill>
                  <a:solidFill>
                    <a:srgbClr val="FF0000"/>
                  </a:solidFill>
                </a:uFill>
                <a:latin typeface="Arial Black" panose="020B0A04020102020204" pitchFamily="34" charset="0"/>
                <a:cs typeface="Calibri Light"/>
              </a:rPr>
              <a:t>D</a:t>
            </a:r>
            <a:r>
              <a:rPr sz="4000" b="0" i="0" u="heavy" spc="-40" dirty="0">
                <a:uFill>
                  <a:solidFill>
                    <a:srgbClr val="FF0000"/>
                  </a:solidFill>
                </a:uFill>
                <a:latin typeface="Arial Black" panose="020B0A04020102020204" pitchFamily="34" charset="0"/>
                <a:cs typeface="Calibri Light"/>
              </a:rPr>
              <a:t>a</a:t>
            </a:r>
            <a:r>
              <a:rPr sz="4000" b="0" i="0" u="heavy" spc="-45" dirty="0">
                <a:uFill>
                  <a:solidFill>
                    <a:srgbClr val="FF0000"/>
                  </a:solidFill>
                </a:uFill>
                <a:latin typeface="Arial Black" panose="020B0A04020102020204" pitchFamily="34" charset="0"/>
                <a:cs typeface="Calibri Light"/>
              </a:rPr>
              <a:t>t</a:t>
            </a:r>
            <a:r>
              <a:rPr sz="4000" b="0" i="0" u="heavy" spc="-40" dirty="0">
                <a:uFill>
                  <a:solidFill>
                    <a:srgbClr val="FF0000"/>
                  </a:solidFill>
                </a:uFill>
                <a:latin typeface="Arial Black" panose="020B0A04020102020204" pitchFamily="34" charset="0"/>
                <a:cs typeface="Calibri Light"/>
              </a:rPr>
              <a:t>as</a:t>
            </a:r>
            <a:r>
              <a:rPr sz="4000" b="0" i="0" u="heavy" spc="-35" dirty="0">
                <a:uFill>
                  <a:solidFill>
                    <a:srgbClr val="FF0000"/>
                  </a:solidFill>
                </a:uFill>
                <a:latin typeface="Arial Black" panose="020B0A04020102020204" pitchFamily="34" charset="0"/>
                <a:cs typeface="Calibri Light"/>
              </a:rPr>
              <a:t>e</a:t>
            </a:r>
            <a:r>
              <a:rPr sz="4000" b="0" i="0" u="heavy" spc="-5" dirty="0">
                <a:uFill>
                  <a:solidFill>
                    <a:srgbClr val="FF0000"/>
                  </a:solidFill>
                </a:uFill>
                <a:latin typeface="Arial Black" panose="020B0A04020102020204" pitchFamily="34" charset="0"/>
                <a:cs typeface="Calibri Light"/>
              </a:rPr>
              <a:t>t</a:t>
            </a:r>
            <a:r>
              <a:rPr sz="4000" b="0" i="0" spc="-235" dirty="0">
                <a:latin typeface="Arial Black" panose="020B0A04020102020204" pitchFamily="34" charset="0"/>
                <a:cs typeface="Calibri Light"/>
              </a:rPr>
              <a:t> </a:t>
            </a:r>
            <a:r>
              <a:rPr sz="4000" b="0" i="0" u="heavy" spc="-35" dirty="0">
                <a:uFill>
                  <a:solidFill>
                    <a:srgbClr val="FF0000"/>
                  </a:solidFill>
                </a:uFill>
                <a:latin typeface="Arial Black" panose="020B0A04020102020204" pitchFamily="34" charset="0"/>
                <a:cs typeface="Calibri Light"/>
              </a:rPr>
              <a:t>D</a:t>
            </a:r>
            <a:r>
              <a:rPr sz="4000" b="0" i="0" u="heavy" spc="-30" dirty="0">
                <a:uFill>
                  <a:solidFill>
                    <a:srgbClr val="FF0000"/>
                  </a:solidFill>
                </a:uFill>
                <a:latin typeface="Arial Black" panose="020B0A04020102020204" pitchFamily="34" charset="0"/>
                <a:cs typeface="Calibri Light"/>
              </a:rPr>
              <a:t>esc</a:t>
            </a:r>
            <a:r>
              <a:rPr sz="4000" b="0" i="0" u="heavy" spc="-40" dirty="0">
                <a:uFill>
                  <a:solidFill>
                    <a:srgbClr val="FF0000"/>
                  </a:solidFill>
                </a:uFill>
                <a:latin typeface="Arial Black" panose="020B0A04020102020204" pitchFamily="34" charset="0"/>
                <a:cs typeface="Calibri Light"/>
              </a:rPr>
              <a:t>r</a:t>
            </a:r>
            <a:r>
              <a:rPr sz="4000" b="0" i="0" u="heavy" spc="-25" dirty="0">
                <a:uFill>
                  <a:solidFill>
                    <a:srgbClr val="FF0000"/>
                  </a:solidFill>
                </a:uFill>
                <a:latin typeface="Arial Black" panose="020B0A04020102020204" pitchFamily="34" charset="0"/>
                <a:cs typeface="Calibri Light"/>
              </a:rPr>
              <a:t>i</a:t>
            </a:r>
            <a:r>
              <a:rPr sz="4000" b="0" i="0" u="heavy" spc="-45" dirty="0">
                <a:uFill>
                  <a:solidFill>
                    <a:srgbClr val="FF0000"/>
                  </a:solidFill>
                </a:uFill>
                <a:latin typeface="Arial Black" panose="020B0A04020102020204" pitchFamily="34" charset="0"/>
                <a:cs typeface="Calibri Light"/>
              </a:rPr>
              <a:t>p</a:t>
            </a:r>
            <a:r>
              <a:rPr sz="4000" b="0" i="0" u="heavy" spc="-40" dirty="0">
                <a:uFill>
                  <a:solidFill>
                    <a:srgbClr val="FF0000"/>
                  </a:solidFill>
                </a:uFill>
                <a:latin typeface="Arial Black" panose="020B0A04020102020204" pitchFamily="34" charset="0"/>
                <a:cs typeface="Calibri Light"/>
              </a:rPr>
              <a:t>ti</a:t>
            </a:r>
            <a:r>
              <a:rPr sz="4000" b="0" i="0" u="heavy" spc="-30" dirty="0">
                <a:uFill>
                  <a:solidFill>
                    <a:srgbClr val="FF0000"/>
                  </a:solidFill>
                </a:uFill>
                <a:latin typeface="Arial Black" panose="020B0A04020102020204" pitchFamily="34" charset="0"/>
                <a:cs typeface="Calibri Light"/>
              </a:rPr>
              <a:t>o</a:t>
            </a:r>
            <a:r>
              <a:rPr sz="4000" b="0" i="0" u="heavy" spc="-5" dirty="0">
                <a:uFill>
                  <a:solidFill>
                    <a:srgbClr val="FF0000"/>
                  </a:solidFill>
                </a:uFill>
                <a:latin typeface="Arial Black" panose="020B0A04020102020204" pitchFamily="34" charset="0"/>
                <a:cs typeface="Calibri Light"/>
              </a:rPr>
              <a:t>n</a:t>
            </a:r>
            <a:endParaRPr sz="4000" dirty="0">
              <a:latin typeface="Arial Black" panose="020B0A04020102020204" pitchFamily="34" charset="0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1892" y="1270259"/>
            <a:ext cx="1417320" cy="19101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03580">
              <a:lnSpc>
                <a:spcPct val="1367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id </a:t>
            </a:r>
            <a:r>
              <a:rPr sz="1800" dirty="0">
                <a:latin typeface="Calibri"/>
                <a:cs typeface="Calibri"/>
              </a:rPr>
              <a:t> G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der  </a:t>
            </a:r>
            <a:r>
              <a:rPr sz="1800" spc="-5" dirty="0">
                <a:latin typeface="Calibri"/>
                <a:cs typeface="Calibri"/>
              </a:rPr>
              <a:t>Age</a:t>
            </a:r>
            <a:endParaRPr sz="1800" dirty="0">
              <a:latin typeface="Calibri"/>
              <a:cs typeface="Calibri"/>
            </a:endParaRPr>
          </a:p>
          <a:p>
            <a:pPr marL="12700" marR="5080">
              <a:lnSpc>
                <a:spcPct val="136700"/>
              </a:lnSpc>
            </a:pPr>
            <a:r>
              <a:rPr sz="1800" spc="-5" dirty="0">
                <a:latin typeface="Calibri"/>
                <a:cs typeface="Calibri"/>
              </a:rPr>
              <a:t>Driving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License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Region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Code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92042" y="1270262"/>
            <a:ext cx="5269231" cy="1909497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890"/>
              </a:spcBef>
            </a:pPr>
            <a:r>
              <a:rPr sz="1800" dirty="0">
                <a:latin typeface="Calibri"/>
                <a:cs typeface="Calibri"/>
              </a:rPr>
              <a:t>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Unique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identifier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Customer.</a:t>
            </a:r>
            <a:endParaRPr sz="1800" dirty="0">
              <a:latin typeface="Calibri"/>
              <a:cs typeface="Calibri"/>
            </a:endParaRPr>
          </a:p>
          <a:p>
            <a:pPr marL="64135">
              <a:lnSpc>
                <a:spcPct val="100000"/>
              </a:lnSpc>
              <a:spcBef>
                <a:spcPts val="790"/>
              </a:spcBef>
            </a:pPr>
            <a:r>
              <a:rPr sz="1800" dirty="0">
                <a:latin typeface="Calibri"/>
                <a:cs typeface="Calibri"/>
              </a:rPr>
              <a:t>:</a:t>
            </a:r>
            <a:r>
              <a:rPr sz="1800" spc="-5" dirty="0">
                <a:latin typeface="Calibri"/>
                <a:cs typeface="Calibri"/>
              </a:rPr>
              <a:t> Age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Customer.</a:t>
            </a:r>
            <a:endParaRPr sz="1800" dirty="0">
              <a:latin typeface="Calibri"/>
              <a:cs typeface="Calibri"/>
            </a:endParaRPr>
          </a:p>
          <a:p>
            <a:pPr marL="36195">
              <a:lnSpc>
                <a:spcPct val="100000"/>
              </a:lnSpc>
              <a:spcBef>
                <a:spcPts val="795"/>
              </a:spcBef>
            </a:pPr>
            <a:r>
              <a:rPr sz="1800" dirty="0">
                <a:latin typeface="Calibri"/>
                <a:cs typeface="Calibri"/>
              </a:rPr>
              <a:t>: Gender</a:t>
            </a:r>
            <a:r>
              <a:rPr sz="1800" spc="-5" dirty="0">
                <a:latin typeface="Calibri"/>
                <a:cs typeface="Calibri"/>
              </a:rPr>
              <a:t> 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Customer</a:t>
            </a:r>
            <a:endParaRPr sz="1800" dirty="0">
              <a:latin typeface="Calibri"/>
              <a:cs typeface="Calibri"/>
            </a:endParaRPr>
          </a:p>
          <a:p>
            <a:pPr marL="31115">
              <a:lnSpc>
                <a:spcPct val="100000"/>
              </a:lnSpc>
              <a:spcBef>
                <a:spcPts val="795"/>
              </a:spcBef>
            </a:pPr>
            <a:r>
              <a:rPr sz="1800" dirty="0">
                <a:latin typeface="Calibri"/>
                <a:cs typeface="Calibri"/>
              </a:rPr>
              <a:t>:0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customer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having </a:t>
            </a:r>
            <a:r>
              <a:rPr sz="1800" dirty="0">
                <a:latin typeface="Calibri"/>
                <a:cs typeface="Calibri"/>
              </a:rPr>
              <a:t>DL,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customer </a:t>
            </a:r>
            <a:r>
              <a:rPr sz="1800" spc="-5" dirty="0">
                <a:latin typeface="Calibri"/>
                <a:cs typeface="Calibri"/>
              </a:rPr>
              <a:t>having DL.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800" spc="-5" dirty="0">
                <a:latin typeface="Calibri"/>
                <a:cs typeface="Calibri"/>
              </a:rPr>
              <a:t>:Unique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region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customer.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1892" y="3245614"/>
            <a:ext cx="96767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Previously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Insured:0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having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vehicle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insurance,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having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vehicle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insurance.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1892" y="3519303"/>
            <a:ext cx="1579880" cy="11518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36700"/>
              </a:lnSpc>
              <a:spcBef>
                <a:spcPts val="105"/>
              </a:spcBef>
            </a:pPr>
            <a:r>
              <a:rPr sz="1800" spc="-15" dirty="0">
                <a:latin typeface="Calibri"/>
                <a:cs typeface="Calibri"/>
              </a:rPr>
              <a:t>Vehicle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Age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Vehicle </a:t>
            </a:r>
            <a:r>
              <a:rPr sz="1800" spc="-5" dirty="0">
                <a:latin typeface="Calibri"/>
                <a:cs typeface="Calibri"/>
              </a:rPr>
              <a:t>Damage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Annual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Premium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45666" y="3519300"/>
            <a:ext cx="9953625" cy="115095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894"/>
              </a:spcBef>
            </a:pPr>
            <a:r>
              <a:rPr sz="1800" spc="-5" dirty="0">
                <a:latin typeface="Calibri"/>
                <a:cs typeface="Calibri"/>
              </a:rPr>
              <a:t>:Age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vehicle.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800" spc="-10" dirty="0">
                <a:latin typeface="Calibri"/>
                <a:cs typeface="Calibri"/>
              </a:rPr>
              <a:t>:Customer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got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his/her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vehicle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damaged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past.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didn't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get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his/her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vehicle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damaged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past</a:t>
            </a:r>
            <a:endParaRPr sz="1800" dirty="0">
              <a:latin typeface="Calibri"/>
              <a:cs typeface="Calibri"/>
            </a:endParaRPr>
          </a:p>
          <a:p>
            <a:pPr marL="29845">
              <a:lnSpc>
                <a:spcPct val="100000"/>
              </a:lnSpc>
              <a:spcBef>
                <a:spcPts val="790"/>
              </a:spcBef>
            </a:pPr>
            <a:r>
              <a:rPr sz="1800" dirty="0">
                <a:latin typeface="Calibri"/>
                <a:cs typeface="Calibri"/>
              </a:rPr>
              <a:t>:The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amount </a:t>
            </a:r>
            <a:r>
              <a:rPr sz="1800" spc="-10" dirty="0">
                <a:latin typeface="Calibri"/>
                <a:cs typeface="Calibri"/>
              </a:rPr>
              <a:t>customer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needs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premium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45" dirty="0">
                <a:latin typeface="Calibri"/>
                <a:cs typeface="Calibri"/>
              </a:rPr>
              <a:t>year.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898" y="4743960"/>
            <a:ext cx="110216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Policy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Sales Channel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Anonymized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Code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channel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outreaching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customer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ie.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Different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Agents,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Over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Mail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1893" y="5018689"/>
            <a:ext cx="913131" cy="771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67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Vintage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pon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49307" y="5018685"/>
            <a:ext cx="6281420" cy="770724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800" spc="-5" dirty="0">
                <a:latin typeface="Calibri"/>
                <a:cs typeface="Calibri"/>
              </a:rPr>
              <a:t>:Number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Days,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been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associated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company.</a:t>
            </a:r>
            <a:endParaRPr sz="1800" dirty="0">
              <a:latin typeface="Calibri"/>
              <a:cs typeface="Calibri"/>
            </a:endParaRPr>
          </a:p>
          <a:p>
            <a:pPr marL="40005">
              <a:lnSpc>
                <a:spcPct val="100000"/>
              </a:lnSpc>
              <a:spcBef>
                <a:spcPts val="790"/>
              </a:spcBef>
            </a:pPr>
            <a:r>
              <a:rPr sz="1800" dirty="0">
                <a:latin typeface="Calibri"/>
                <a:cs typeface="Calibri"/>
              </a:rPr>
              <a:t>:1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Customer</a:t>
            </a:r>
            <a:r>
              <a:rPr sz="1800" dirty="0">
                <a:latin typeface="Calibri"/>
                <a:cs typeface="Calibri"/>
              </a:rPr>
              <a:t> 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interested,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interested.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41" y="577051"/>
            <a:ext cx="517935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i="0" u="heavy" spc="-35" dirty="0">
                <a:uFill>
                  <a:solidFill>
                    <a:srgbClr val="FF0000"/>
                  </a:solidFill>
                </a:uFill>
                <a:latin typeface="Arial Black" panose="020B0A04020102020204" pitchFamily="34" charset="0"/>
                <a:cs typeface="Calibri Light"/>
              </a:rPr>
              <a:t>I</a:t>
            </a:r>
            <a:r>
              <a:rPr sz="4400" b="0" i="0" u="heavy" spc="-40" dirty="0">
                <a:uFill>
                  <a:solidFill>
                    <a:srgbClr val="FF0000"/>
                  </a:solidFill>
                </a:uFill>
                <a:latin typeface="Arial Black" panose="020B0A04020102020204" pitchFamily="34" charset="0"/>
                <a:cs typeface="Calibri Light"/>
              </a:rPr>
              <a:t>m</a:t>
            </a:r>
            <a:r>
              <a:rPr sz="4400" b="0" i="0" u="heavy" spc="-35" dirty="0">
                <a:uFill>
                  <a:solidFill>
                    <a:srgbClr val="FF0000"/>
                  </a:solidFill>
                </a:uFill>
                <a:latin typeface="Arial Black" panose="020B0A04020102020204" pitchFamily="34" charset="0"/>
                <a:cs typeface="Calibri Light"/>
              </a:rPr>
              <a:t>p</a:t>
            </a:r>
            <a:r>
              <a:rPr sz="4400" b="0" i="0" u="heavy" spc="-45" dirty="0">
                <a:uFill>
                  <a:solidFill>
                    <a:srgbClr val="FF0000"/>
                  </a:solidFill>
                </a:uFill>
                <a:latin typeface="Arial Black" panose="020B0A04020102020204" pitchFamily="34" charset="0"/>
                <a:cs typeface="Calibri Light"/>
              </a:rPr>
              <a:t>o</a:t>
            </a:r>
            <a:r>
              <a:rPr sz="4400" b="0" i="0" u="heavy" spc="-30" dirty="0">
                <a:uFill>
                  <a:solidFill>
                    <a:srgbClr val="FF0000"/>
                  </a:solidFill>
                </a:uFill>
                <a:latin typeface="Arial Black" panose="020B0A04020102020204" pitchFamily="34" charset="0"/>
                <a:cs typeface="Calibri Light"/>
              </a:rPr>
              <a:t>r</a:t>
            </a:r>
            <a:r>
              <a:rPr sz="4400" b="0" i="0" u="heavy" dirty="0">
                <a:uFill>
                  <a:solidFill>
                    <a:srgbClr val="FF0000"/>
                  </a:solidFill>
                </a:uFill>
                <a:latin typeface="Arial Black" panose="020B0A04020102020204" pitchFamily="34" charset="0"/>
                <a:cs typeface="Calibri Light"/>
              </a:rPr>
              <a:t>t</a:t>
            </a:r>
            <a:r>
              <a:rPr sz="4400" b="0" i="0" u="heavy" spc="-175" dirty="0">
                <a:uFill>
                  <a:solidFill>
                    <a:srgbClr val="FF0000"/>
                  </a:solidFill>
                </a:uFill>
                <a:latin typeface="Arial Black" panose="020B0A04020102020204" pitchFamily="34" charset="0"/>
                <a:cs typeface="Calibri Light"/>
              </a:rPr>
              <a:t> </a:t>
            </a:r>
            <a:r>
              <a:rPr sz="4400" b="0" i="0" u="heavy" spc="-35" dirty="0">
                <a:uFill>
                  <a:solidFill>
                    <a:srgbClr val="FF0000"/>
                  </a:solidFill>
                </a:uFill>
                <a:latin typeface="Arial Black" panose="020B0A04020102020204" pitchFamily="34" charset="0"/>
                <a:cs typeface="Calibri Light"/>
              </a:rPr>
              <a:t>Li</a:t>
            </a:r>
            <a:r>
              <a:rPr sz="4400" b="0" i="0" u="heavy" spc="-30" dirty="0">
                <a:uFill>
                  <a:solidFill>
                    <a:srgbClr val="FF0000"/>
                  </a:solidFill>
                </a:uFill>
                <a:latin typeface="Arial Black" panose="020B0A04020102020204" pitchFamily="34" charset="0"/>
                <a:cs typeface="Calibri Light"/>
              </a:rPr>
              <a:t>brar</a:t>
            </a:r>
            <a:r>
              <a:rPr sz="4400" b="0" i="0" u="heavy" spc="-35" dirty="0">
                <a:uFill>
                  <a:solidFill>
                    <a:srgbClr val="FF0000"/>
                  </a:solidFill>
                </a:uFill>
                <a:latin typeface="Arial Black" panose="020B0A04020102020204" pitchFamily="34" charset="0"/>
                <a:cs typeface="Calibri Light"/>
              </a:rPr>
              <a:t>i</a:t>
            </a:r>
            <a:r>
              <a:rPr sz="4400" b="0" i="0" u="heavy" spc="-40" dirty="0">
                <a:uFill>
                  <a:solidFill>
                    <a:srgbClr val="FF0000"/>
                  </a:solidFill>
                </a:uFill>
                <a:latin typeface="Arial Black" panose="020B0A04020102020204" pitchFamily="34" charset="0"/>
                <a:cs typeface="Calibri Light"/>
              </a:rPr>
              <a:t>e</a:t>
            </a:r>
            <a:r>
              <a:rPr sz="4400" b="0" i="0" u="heavy" dirty="0">
                <a:uFill>
                  <a:solidFill>
                    <a:srgbClr val="FF0000"/>
                  </a:solidFill>
                </a:uFill>
                <a:latin typeface="Arial Black" panose="020B0A04020102020204" pitchFamily="34" charset="0"/>
                <a:cs typeface="Calibri Light"/>
              </a:rPr>
              <a:t>s</a:t>
            </a:r>
            <a:endParaRPr sz="4400" dirty="0">
              <a:latin typeface="Arial Black" panose="020B0A04020102020204" pitchFamily="34" charset="0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5163" y="1627758"/>
            <a:ext cx="9573260" cy="89026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41300" marR="5080" indent="-228600">
              <a:lnSpc>
                <a:spcPct val="91800"/>
              </a:lnSpc>
              <a:spcBef>
                <a:spcPts val="3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5" dirty="0">
                <a:latin typeface="Calibri"/>
                <a:cs typeface="Calibri"/>
              </a:rPr>
              <a:t>Library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collection of </a:t>
            </a:r>
            <a:r>
              <a:rPr sz="2000" spc="-25" dirty="0">
                <a:latin typeface="Calibri"/>
                <a:cs typeface="Calibri"/>
              </a:rPr>
              <a:t>related </a:t>
            </a:r>
            <a:r>
              <a:rPr sz="2000" dirty="0">
                <a:latin typeface="Calibri"/>
                <a:cs typeface="Calibri"/>
              </a:rPr>
              <a:t>modules. It </a:t>
            </a:r>
            <a:r>
              <a:rPr sz="2000" spc="-20" dirty="0">
                <a:latin typeface="Calibri"/>
                <a:cs typeface="Calibri"/>
              </a:rPr>
              <a:t>contains </a:t>
            </a:r>
            <a:r>
              <a:rPr sz="2000" dirty="0">
                <a:latin typeface="Calibri"/>
                <a:cs typeface="Calibri"/>
              </a:rPr>
              <a:t>bundles </a:t>
            </a:r>
            <a:r>
              <a:rPr sz="2000" spc="-5" dirty="0">
                <a:latin typeface="Calibri"/>
                <a:cs typeface="Calibri"/>
              </a:rPr>
              <a:t>of code that can </a:t>
            </a:r>
            <a:r>
              <a:rPr sz="2000" dirty="0">
                <a:latin typeface="Calibri"/>
                <a:cs typeface="Calibri"/>
              </a:rPr>
              <a:t>be </a:t>
            </a:r>
            <a:r>
              <a:rPr sz="2000" spc="-5" dirty="0">
                <a:latin typeface="Calibri"/>
                <a:cs typeface="Calibri"/>
              </a:rPr>
              <a:t>used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repeatedly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different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programs.</a:t>
            </a:r>
            <a:r>
              <a:rPr sz="2000" spc="-5" dirty="0">
                <a:latin typeface="Calibri"/>
                <a:cs typeface="Calibri"/>
              </a:rPr>
              <a:t> It </a:t>
            </a:r>
            <a:r>
              <a:rPr sz="2000" spc="-25" dirty="0">
                <a:latin typeface="Calibri"/>
                <a:cs typeface="Calibri"/>
              </a:rPr>
              <a:t>makes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python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programming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simpler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convenient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for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60" dirty="0">
                <a:latin typeface="Calibri"/>
                <a:cs typeface="Calibri"/>
              </a:rPr>
              <a:t>programmer.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5164" y="3772923"/>
            <a:ext cx="310832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latin typeface="Calibri"/>
                <a:cs typeface="Calibri"/>
              </a:rPr>
              <a:t>Importing</a:t>
            </a:r>
            <a:r>
              <a:rPr sz="2000" b="1" spc="-9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Requrie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Libraries</a:t>
            </a:r>
            <a:endParaRPr sz="2000" dirty="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158245" y="2903220"/>
            <a:ext cx="1845945" cy="730250"/>
            <a:chOff x="1158239" y="2903220"/>
            <a:chExt cx="1845945" cy="73025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639" y="3268980"/>
              <a:ext cx="172212" cy="1737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4875" y="3336036"/>
              <a:ext cx="172212" cy="17373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1431" y="3310128"/>
              <a:ext cx="172212" cy="17830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9511" y="3288792"/>
              <a:ext cx="172212" cy="1752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9115" y="3144012"/>
              <a:ext cx="170687" cy="17830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73351" y="3209544"/>
              <a:ext cx="170687" cy="17983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48383" y="3188208"/>
              <a:ext cx="172211" cy="17830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27987" y="3166872"/>
              <a:ext cx="170687" cy="17678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06067" y="3022092"/>
              <a:ext cx="172212" cy="17830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70303" y="3089148"/>
              <a:ext cx="172212" cy="17830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48383" y="3067812"/>
              <a:ext cx="172211" cy="1752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27987" y="3043428"/>
              <a:ext cx="170687" cy="17830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03019" y="2903220"/>
              <a:ext cx="172212" cy="17678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68779" y="2967228"/>
              <a:ext cx="170687" cy="17830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46859" y="2945892"/>
              <a:ext cx="170688" cy="17678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24939" y="2923032"/>
              <a:ext cx="172212" cy="17830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34439" y="3329940"/>
              <a:ext cx="172212" cy="17830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98675" y="3395472"/>
              <a:ext cx="172212" cy="17830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78279" y="3374136"/>
              <a:ext cx="170687" cy="17830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56359" y="3352800"/>
              <a:ext cx="170687" cy="17678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32915" y="3208020"/>
              <a:ext cx="170687" cy="17830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597151" y="3275076"/>
              <a:ext cx="170688" cy="17830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475231" y="3253740"/>
              <a:ext cx="170687" cy="17830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353311" y="3232404"/>
              <a:ext cx="172212" cy="17526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232915" y="3086100"/>
              <a:ext cx="170687" cy="17830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597151" y="3153156"/>
              <a:ext cx="170688" cy="17830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475231" y="3131820"/>
              <a:ext cx="170687" cy="178308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351787" y="3107436"/>
              <a:ext cx="170687" cy="178308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229867" y="2965704"/>
              <a:ext cx="172212" cy="178308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594103" y="3031236"/>
              <a:ext cx="172211" cy="178308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472183" y="3009900"/>
              <a:ext cx="172211" cy="178308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348739" y="2987040"/>
              <a:ext cx="172212" cy="178308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161287" y="3393948"/>
              <a:ext cx="170687" cy="17526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525523" y="3457956"/>
              <a:ext cx="170687" cy="17525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403603" y="3436620"/>
              <a:ext cx="172212" cy="178308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281683" y="3415284"/>
              <a:ext cx="172212" cy="178308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158239" y="3272028"/>
              <a:ext cx="172212" cy="176784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522475" y="3336036"/>
              <a:ext cx="172212" cy="178308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402079" y="3314700"/>
              <a:ext cx="170687" cy="178308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280159" y="3293364"/>
              <a:ext cx="170687" cy="178308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158239" y="3148584"/>
              <a:ext cx="172212" cy="178308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522475" y="3215640"/>
              <a:ext cx="172212" cy="178308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402079" y="3194304"/>
              <a:ext cx="170687" cy="178308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277111" y="3171444"/>
              <a:ext cx="172212" cy="179832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158239" y="3026664"/>
              <a:ext cx="169164" cy="178308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520951" y="3093720"/>
              <a:ext cx="170688" cy="178308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399031" y="3072384"/>
              <a:ext cx="170687" cy="178308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275587" y="3051048"/>
              <a:ext cx="170687" cy="178308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891283" y="3229356"/>
              <a:ext cx="1112520" cy="313944"/>
            </a:xfrm>
            <a:prstGeom prst="rect">
              <a:avLst/>
            </a:prstGeom>
          </p:spPr>
        </p:pic>
      </p:grpSp>
      <p:pic>
        <p:nvPicPr>
          <p:cNvPr id="55" name="object 55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3218691" y="3012948"/>
            <a:ext cx="2165604" cy="638556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5740908" y="3046476"/>
            <a:ext cx="2505456" cy="502920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838206" y="4349504"/>
            <a:ext cx="6653783" cy="14950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7" y="649851"/>
            <a:ext cx="6703363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0" i="0" u="heavy" spc="-15" dirty="0">
                <a:uFill>
                  <a:solidFill>
                    <a:srgbClr val="FF0000"/>
                  </a:solidFill>
                </a:uFill>
                <a:latin typeface="Arial Black" panose="020B0A04020102020204" pitchFamily="34" charset="0"/>
                <a:cs typeface="Calibri Light"/>
              </a:rPr>
              <a:t>BASIC</a:t>
            </a:r>
            <a:r>
              <a:rPr sz="3600" b="0" i="0" u="heavy" spc="-135" dirty="0">
                <a:uFill>
                  <a:solidFill>
                    <a:srgbClr val="FF0000"/>
                  </a:solidFill>
                </a:uFill>
                <a:latin typeface="Arial Black" panose="020B0A04020102020204" pitchFamily="34" charset="0"/>
                <a:cs typeface="Calibri Light"/>
              </a:rPr>
              <a:t> </a:t>
            </a:r>
            <a:r>
              <a:rPr sz="3600" b="0" i="0" u="heavy" spc="-30" dirty="0">
                <a:uFill>
                  <a:solidFill>
                    <a:srgbClr val="FF0000"/>
                  </a:solidFill>
                </a:uFill>
                <a:latin typeface="Arial Black" panose="020B0A04020102020204" pitchFamily="34" charset="0"/>
                <a:cs typeface="Calibri Light"/>
              </a:rPr>
              <a:t>EXPLORATION</a:t>
            </a:r>
            <a:endParaRPr sz="3600" dirty="0">
              <a:latin typeface="Arial Black" panose="020B0A04020102020204" pitchFamily="34" charset="0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916637" y="1447800"/>
            <a:ext cx="10027920" cy="517000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21590" indent="0">
              <a:lnSpc>
                <a:spcPct val="100000"/>
              </a:lnSpc>
              <a:spcBef>
                <a:spcPts val="875"/>
              </a:spcBef>
              <a:buNone/>
              <a:tabLst>
                <a:tab pos="278765" algn="l"/>
                <a:tab pos="279400" algn="l"/>
              </a:tabLst>
            </a:pPr>
            <a:r>
              <a:rPr spc="-5" dirty="0"/>
              <a:t>Fill</a:t>
            </a:r>
            <a:r>
              <a:rPr spc="-20" dirty="0"/>
              <a:t> </a:t>
            </a:r>
            <a:r>
              <a:rPr dirty="0"/>
              <a:t>any</a:t>
            </a:r>
            <a:r>
              <a:rPr spc="-15" dirty="0"/>
              <a:t> </a:t>
            </a:r>
            <a:r>
              <a:rPr dirty="0"/>
              <a:t>numerical</a:t>
            </a:r>
            <a:r>
              <a:rPr spc="-30" dirty="0"/>
              <a:t> </a:t>
            </a:r>
            <a:r>
              <a:rPr dirty="0"/>
              <a:t>NaNs</a:t>
            </a:r>
            <a:r>
              <a:rPr spc="-10" dirty="0"/>
              <a:t> </a:t>
            </a:r>
            <a:r>
              <a:rPr dirty="0"/>
              <a:t>with</a:t>
            </a:r>
            <a:r>
              <a:rPr spc="-15" dirty="0"/>
              <a:t> </a:t>
            </a:r>
            <a:r>
              <a:rPr spc="-5" dirty="0"/>
              <a:t>mode()</a:t>
            </a:r>
            <a:endParaRPr lang="en-IN" spc="-5" dirty="0"/>
          </a:p>
          <a:p>
            <a:pPr marL="364490" indent="-342900">
              <a:lnSpc>
                <a:spcPct val="100000"/>
              </a:lnSpc>
              <a:spcBef>
                <a:spcPts val="875"/>
              </a:spcBef>
              <a:buFont typeface="Arial" panose="020B0604020202020204" pitchFamily="34" charset="0"/>
              <a:buChar char="•"/>
              <a:tabLst>
                <a:tab pos="278765" algn="l"/>
                <a:tab pos="279400" algn="l"/>
              </a:tabLst>
            </a:pPr>
            <a:r>
              <a:rPr lang="en-US" sz="2200" spc="-5" dirty="0">
                <a:solidFill>
                  <a:srgbClr val="000000"/>
                </a:solidFill>
              </a:rPr>
              <a:t>Id,  Age,  </a:t>
            </a:r>
            <a:r>
              <a:rPr lang="en-US" sz="2200" spc="-20" dirty="0">
                <a:solidFill>
                  <a:srgbClr val="000000"/>
                </a:solidFill>
              </a:rPr>
              <a:t>Driving License</a:t>
            </a:r>
            <a:r>
              <a:rPr lang="en-US" sz="2200" spc="-5" dirty="0">
                <a:solidFill>
                  <a:srgbClr val="000000"/>
                </a:solidFill>
              </a:rPr>
              <a:t>, Previously Insured,  </a:t>
            </a:r>
            <a:r>
              <a:rPr lang="en-US" sz="2200" spc="-140" dirty="0">
                <a:solidFill>
                  <a:srgbClr val="000000"/>
                </a:solidFill>
              </a:rPr>
              <a:t>V</a:t>
            </a:r>
            <a:r>
              <a:rPr lang="en-US" sz="2200" spc="-5" dirty="0">
                <a:solidFill>
                  <a:srgbClr val="000000"/>
                </a:solidFill>
              </a:rPr>
              <a:t>intage and </a:t>
            </a:r>
            <a:r>
              <a:rPr lang="en-US" sz="2200" spc="-20" dirty="0">
                <a:solidFill>
                  <a:srgbClr val="000000"/>
                </a:solidFill>
              </a:rPr>
              <a:t>R</a:t>
            </a:r>
            <a:r>
              <a:rPr lang="en-US" sz="2200" spc="-5" dirty="0">
                <a:solidFill>
                  <a:srgbClr val="000000"/>
                </a:solidFill>
              </a:rPr>
              <a:t>esponse</a:t>
            </a:r>
          </a:p>
          <a:p>
            <a:pPr marL="364490" indent="-342900">
              <a:lnSpc>
                <a:spcPct val="100000"/>
              </a:lnSpc>
              <a:spcBef>
                <a:spcPts val="875"/>
              </a:spcBef>
              <a:buFont typeface="Arial" panose="020B0604020202020204" pitchFamily="34" charset="0"/>
              <a:buChar char="•"/>
              <a:tabLst>
                <a:tab pos="278765" algn="l"/>
                <a:tab pos="279400" algn="l"/>
              </a:tabLst>
            </a:pPr>
            <a:r>
              <a:rPr lang="en-IN" sz="2200" spc="-5" dirty="0">
                <a:solidFill>
                  <a:srgbClr val="000000"/>
                </a:solidFill>
              </a:rPr>
              <a:t>integer</a:t>
            </a:r>
            <a:r>
              <a:rPr lang="en-IN" sz="2200" spc="-20" dirty="0">
                <a:solidFill>
                  <a:srgbClr val="000000"/>
                </a:solidFill>
              </a:rPr>
              <a:t> </a:t>
            </a:r>
            <a:r>
              <a:rPr lang="en-IN" sz="2200" spc="-5" dirty="0">
                <a:solidFill>
                  <a:srgbClr val="000000"/>
                </a:solidFill>
              </a:rPr>
              <a:t>value.</a:t>
            </a:r>
          </a:p>
          <a:p>
            <a:pPr marL="269875" indent="-257810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269875" algn="l"/>
                <a:tab pos="270510" algn="l"/>
              </a:tabLst>
            </a:pPr>
            <a:r>
              <a:rPr lang="en-US" sz="2200" spc="-5" dirty="0">
                <a:latin typeface="Times New Roman"/>
                <a:cs typeface="Times New Roman"/>
              </a:rPr>
              <a:t>The</a:t>
            </a:r>
            <a:r>
              <a:rPr lang="en-US" sz="2200" spc="-15" dirty="0">
                <a:latin typeface="Times New Roman"/>
                <a:cs typeface="Times New Roman"/>
              </a:rPr>
              <a:t> </a:t>
            </a:r>
            <a:r>
              <a:rPr lang="en-US" sz="2200" spc="-20" dirty="0">
                <a:latin typeface="Times New Roman"/>
                <a:cs typeface="Times New Roman"/>
              </a:rPr>
              <a:t>dataset</a:t>
            </a:r>
            <a:r>
              <a:rPr lang="en-US" sz="2200" spc="-10" dirty="0">
                <a:latin typeface="Times New Roman"/>
                <a:cs typeface="Times New Roman"/>
              </a:rPr>
              <a:t> </a:t>
            </a:r>
            <a:r>
              <a:rPr lang="en-US" sz="2200" spc="-15" dirty="0">
                <a:latin typeface="Times New Roman"/>
                <a:cs typeface="Times New Roman"/>
              </a:rPr>
              <a:t>contains</a:t>
            </a:r>
            <a:r>
              <a:rPr lang="en-US" sz="2200" spc="-25" dirty="0">
                <a:latin typeface="Times New Roman"/>
                <a:cs typeface="Times New Roman"/>
              </a:rPr>
              <a:t> </a:t>
            </a:r>
            <a:r>
              <a:rPr lang="en-US" sz="2200" spc="-15" dirty="0">
                <a:latin typeface="Times New Roman"/>
                <a:cs typeface="Times New Roman"/>
              </a:rPr>
              <a:t>381109</a:t>
            </a:r>
            <a:r>
              <a:rPr lang="en-US" sz="2200" spc="-10" dirty="0">
                <a:latin typeface="Times New Roman"/>
                <a:cs typeface="Times New Roman"/>
              </a:rPr>
              <a:t> </a:t>
            </a:r>
            <a:r>
              <a:rPr lang="en-US" sz="2200" spc="-25" dirty="0">
                <a:latin typeface="Times New Roman"/>
                <a:cs typeface="Times New Roman"/>
              </a:rPr>
              <a:t>rows</a:t>
            </a:r>
            <a:r>
              <a:rPr lang="en-US" sz="2200" spc="-5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Times New Roman"/>
                <a:cs typeface="Times New Roman"/>
              </a:rPr>
              <a:t>and</a:t>
            </a:r>
            <a:r>
              <a:rPr lang="en-US" sz="2200" spc="-15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Times New Roman"/>
                <a:cs typeface="Times New Roman"/>
              </a:rPr>
              <a:t>12</a:t>
            </a:r>
            <a:r>
              <a:rPr lang="en-US" sz="2200" spc="5" dirty="0">
                <a:latin typeface="Times New Roman"/>
                <a:cs typeface="Times New Roman"/>
              </a:rPr>
              <a:t> </a:t>
            </a:r>
            <a:r>
              <a:rPr lang="en-US" sz="2200" spc="-15" dirty="0">
                <a:latin typeface="Times New Roman"/>
                <a:cs typeface="Times New Roman"/>
              </a:rPr>
              <a:t>columns.</a:t>
            </a:r>
            <a:endParaRPr lang="en-US" sz="2200" dirty="0">
              <a:latin typeface="Times New Roman"/>
              <a:cs typeface="Times New Roman"/>
            </a:endParaRPr>
          </a:p>
          <a:p>
            <a:pPr marL="269875" indent="-25781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69875" algn="l"/>
                <a:tab pos="270510" algn="l"/>
              </a:tabLst>
            </a:pPr>
            <a:r>
              <a:rPr lang="en-US" sz="2200" spc="-15" dirty="0">
                <a:latin typeface="Times New Roman"/>
                <a:cs typeface="Times New Roman"/>
              </a:rPr>
              <a:t>Outliers</a:t>
            </a:r>
            <a:r>
              <a:rPr lang="en-US" sz="2200" spc="5" dirty="0">
                <a:latin typeface="Times New Roman"/>
                <a:cs typeface="Times New Roman"/>
              </a:rPr>
              <a:t> </a:t>
            </a:r>
            <a:r>
              <a:rPr lang="en-US" sz="2200" spc="-15" dirty="0">
                <a:latin typeface="Times New Roman"/>
                <a:cs typeface="Times New Roman"/>
              </a:rPr>
              <a:t>present </a:t>
            </a:r>
            <a:r>
              <a:rPr lang="en-US" sz="2200" spc="-5" dirty="0">
                <a:latin typeface="Times New Roman"/>
                <a:cs typeface="Times New Roman"/>
              </a:rPr>
              <a:t>in</a:t>
            </a:r>
            <a:r>
              <a:rPr lang="en-US" sz="2200" spc="-10" dirty="0">
                <a:latin typeface="Times New Roman"/>
                <a:cs typeface="Times New Roman"/>
              </a:rPr>
              <a:t> some</a:t>
            </a:r>
            <a:r>
              <a:rPr lang="en-US" sz="2200" spc="10" dirty="0">
                <a:latin typeface="Times New Roman"/>
                <a:cs typeface="Times New Roman"/>
              </a:rPr>
              <a:t> </a:t>
            </a:r>
            <a:r>
              <a:rPr lang="en-US" sz="2200" spc="-30" dirty="0">
                <a:latin typeface="Times New Roman"/>
                <a:cs typeface="Times New Roman"/>
              </a:rPr>
              <a:t>features.</a:t>
            </a:r>
            <a:endParaRPr lang="en-US" sz="2200" dirty="0">
              <a:latin typeface="Times New Roman"/>
              <a:cs typeface="Times New Roman"/>
            </a:endParaRPr>
          </a:p>
          <a:p>
            <a:pPr marL="269875" indent="-25781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69875" algn="l"/>
                <a:tab pos="270510" algn="l"/>
              </a:tabLst>
            </a:pPr>
            <a:r>
              <a:rPr lang="en-US" sz="2200" spc="-10" dirty="0">
                <a:latin typeface="Times New Roman"/>
                <a:cs typeface="Times New Roman"/>
              </a:rPr>
              <a:t>No</a:t>
            </a:r>
            <a:r>
              <a:rPr lang="en-US" sz="2200" spc="-5" dirty="0">
                <a:latin typeface="Times New Roman"/>
                <a:cs typeface="Times New Roman"/>
              </a:rPr>
              <a:t> null</a:t>
            </a:r>
            <a:r>
              <a:rPr lang="en-US" sz="2200" spc="-40" dirty="0">
                <a:latin typeface="Times New Roman"/>
                <a:cs typeface="Times New Roman"/>
              </a:rPr>
              <a:t> </a:t>
            </a:r>
            <a:r>
              <a:rPr lang="en-US" sz="2200" spc="-15" dirty="0">
                <a:latin typeface="Times New Roman"/>
                <a:cs typeface="Times New Roman"/>
              </a:rPr>
              <a:t>values</a:t>
            </a:r>
            <a:r>
              <a:rPr lang="en-US" sz="2200" spc="-20" dirty="0">
                <a:latin typeface="Times New Roman"/>
                <a:cs typeface="Times New Roman"/>
              </a:rPr>
              <a:t> </a:t>
            </a:r>
            <a:r>
              <a:rPr lang="en-US" sz="2200" spc="-15" dirty="0">
                <a:latin typeface="Times New Roman"/>
                <a:cs typeface="Times New Roman"/>
              </a:rPr>
              <a:t>present</a:t>
            </a:r>
          </a:p>
          <a:p>
            <a:pPr marL="181610" indent="-169545">
              <a:lnSpc>
                <a:spcPct val="100000"/>
              </a:lnSpc>
              <a:spcBef>
                <a:spcPts val="1420"/>
              </a:spcBef>
              <a:buFont typeface="Arial MT"/>
              <a:buChar char="•"/>
              <a:tabLst>
                <a:tab pos="182245" algn="l"/>
              </a:tabLst>
            </a:pPr>
            <a:r>
              <a:rPr lang="en-US" sz="2200" spc="-5" dirty="0">
                <a:latin typeface="Times New Roman"/>
                <a:cs typeface="Times New Roman"/>
              </a:rPr>
              <a:t> Response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Times New Roman"/>
                <a:cs typeface="Times New Roman"/>
              </a:rPr>
              <a:t>,</a:t>
            </a:r>
            <a:r>
              <a:rPr lang="en-US" sz="2200" spc="-114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Times New Roman"/>
                <a:cs typeface="Times New Roman"/>
              </a:rPr>
              <a:t>Annual Premium</a:t>
            </a:r>
            <a:r>
              <a:rPr lang="en-US" sz="2200" spc="4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Times New Roman"/>
                <a:cs typeface="Times New Roman"/>
              </a:rPr>
              <a:t>and</a:t>
            </a:r>
            <a:r>
              <a:rPr lang="en-US" sz="2200" spc="3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Times New Roman"/>
                <a:cs typeface="Times New Roman"/>
              </a:rPr>
              <a:t>Policy Sales Channel</a:t>
            </a:r>
            <a:r>
              <a:rPr lang="en-US" sz="2200" spc="-1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Times New Roman"/>
                <a:cs typeface="Times New Roman"/>
              </a:rPr>
              <a:t>are</a:t>
            </a:r>
            <a:r>
              <a:rPr lang="en-US" sz="2200" spc="3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Times New Roman"/>
                <a:cs typeface="Times New Roman"/>
              </a:rPr>
              <a:t>having</a:t>
            </a:r>
            <a:r>
              <a:rPr lang="en-US" sz="2200" spc="1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Times New Roman"/>
                <a:cs typeface="Times New Roman"/>
              </a:rPr>
              <a:t>float</a:t>
            </a:r>
            <a:r>
              <a:rPr lang="en-US" sz="2200" spc="2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Times New Roman"/>
                <a:cs typeface="Times New Roman"/>
              </a:rPr>
              <a:t>values</a:t>
            </a:r>
            <a:endParaRPr lang="en-US" sz="2200" dirty="0">
              <a:latin typeface="Times New Roman"/>
              <a:cs typeface="Times New Roman"/>
            </a:endParaRPr>
          </a:p>
          <a:p>
            <a:pPr marL="181610" indent="-169545">
              <a:lnSpc>
                <a:spcPct val="100000"/>
              </a:lnSpc>
              <a:spcBef>
                <a:spcPts val="1320"/>
              </a:spcBef>
              <a:buFont typeface="Arial MT"/>
              <a:buChar char="•"/>
              <a:tabLst>
                <a:tab pos="182245" algn="l"/>
              </a:tabLst>
            </a:pPr>
            <a:r>
              <a:rPr lang="en-US" sz="2200" spc="-5" dirty="0">
                <a:latin typeface="Times New Roman"/>
                <a:cs typeface="Times New Roman"/>
              </a:rPr>
              <a:t> Drop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Times New Roman"/>
                <a:cs typeface="Times New Roman"/>
              </a:rPr>
              <a:t>duplicate</a:t>
            </a:r>
            <a:r>
              <a:rPr lang="en-US" sz="2200" spc="-2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Times New Roman"/>
                <a:cs typeface="Times New Roman"/>
              </a:rPr>
              <a:t>value</a:t>
            </a:r>
            <a:endParaRPr lang="en-US" sz="2200" dirty="0">
              <a:latin typeface="Times New Roman"/>
              <a:cs typeface="Times New Roman"/>
            </a:endParaRPr>
          </a:p>
          <a:p>
            <a:pPr marL="181610" indent="-169545">
              <a:lnSpc>
                <a:spcPct val="100000"/>
              </a:lnSpc>
              <a:spcBef>
                <a:spcPts val="1320"/>
              </a:spcBef>
              <a:buFont typeface="Arial MT"/>
              <a:buChar char="•"/>
              <a:tabLst>
                <a:tab pos="182245" algn="l"/>
              </a:tabLst>
            </a:pPr>
            <a:r>
              <a:rPr lang="en-US" sz="2200" spc="-5" dirty="0">
                <a:latin typeface="Times New Roman"/>
                <a:cs typeface="Times New Roman"/>
              </a:rPr>
              <a:t> Changing categorical</a:t>
            </a:r>
            <a:r>
              <a:rPr lang="en-US" sz="2200" spc="2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Times New Roman"/>
                <a:cs typeface="Times New Roman"/>
              </a:rPr>
              <a:t>value</a:t>
            </a:r>
            <a:r>
              <a:rPr lang="en-US" sz="2200" spc="1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Times New Roman"/>
                <a:cs typeface="Times New Roman"/>
              </a:rPr>
              <a:t>to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Times New Roman"/>
                <a:cs typeface="Times New Roman"/>
              </a:rPr>
              <a:t>numerical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Times New Roman"/>
                <a:cs typeface="Times New Roman"/>
              </a:rPr>
              <a:t>values</a:t>
            </a:r>
            <a:endParaRPr lang="en-US" sz="2200" dirty="0">
              <a:latin typeface="Times New Roman"/>
              <a:cs typeface="Times New Roman"/>
            </a:endParaRPr>
          </a:p>
          <a:p>
            <a:pPr marL="269875" indent="-25781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69875" algn="l"/>
                <a:tab pos="270510" algn="l"/>
              </a:tabLst>
            </a:pPr>
            <a:endParaRPr lang="en-US" sz="2200" dirty="0">
              <a:latin typeface="Times New Roman"/>
              <a:cs typeface="Times New Roman"/>
            </a:endParaRPr>
          </a:p>
          <a:p>
            <a:pPr marL="364490" indent="-342900">
              <a:lnSpc>
                <a:spcPct val="100000"/>
              </a:lnSpc>
              <a:spcBef>
                <a:spcPts val="875"/>
              </a:spcBef>
              <a:buFont typeface="Arial" panose="020B0604020202020204" pitchFamily="34" charset="0"/>
              <a:buChar char="•"/>
              <a:tabLst>
                <a:tab pos="278765" algn="l"/>
                <a:tab pos="279400" algn="l"/>
              </a:tabLst>
            </a:pPr>
            <a:endParaRPr lang="en-IN" sz="2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41" y="619074"/>
            <a:ext cx="540795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i="0" u="heavy" spc="-5" dirty="0">
                <a:uFill>
                  <a:solidFill>
                    <a:srgbClr val="FF0000"/>
                  </a:solidFill>
                </a:uFill>
                <a:latin typeface="Arial Black" panose="020B0A04020102020204" pitchFamily="34" charset="0"/>
                <a:cs typeface="Calibri Light"/>
              </a:rPr>
              <a:t>Univariate</a:t>
            </a:r>
            <a:r>
              <a:rPr sz="4000" b="0" i="0" u="heavy" spc="-30" dirty="0">
                <a:uFill>
                  <a:solidFill>
                    <a:srgbClr val="FF0000"/>
                  </a:solidFill>
                </a:uFill>
                <a:latin typeface="Arial Black" panose="020B0A04020102020204" pitchFamily="34" charset="0"/>
                <a:cs typeface="Calibri Light"/>
              </a:rPr>
              <a:t> </a:t>
            </a:r>
            <a:r>
              <a:rPr sz="4000" b="0" i="0" u="heavy" spc="-10" dirty="0">
                <a:uFill>
                  <a:solidFill>
                    <a:srgbClr val="FF0000"/>
                  </a:solidFill>
                </a:uFill>
                <a:latin typeface="Arial Black" panose="020B0A04020102020204" pitchFamily="34" charset="0"/>
                <a:cs typeface="Calibri Light"/>
              </a:rPr>
              <a:t>Analysis</a:t>
            </a:r>
            <a:endParaRPr sz="4000" dirty="0">
              <a:latin typeface="Arial Black" panose="020B0A04020102020204" pitchFamily="34" charset="0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4" y="2014730"/>
            <a:ext cx="4905375" cy="340708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87956" y="1985630"/>
            <a:ext cx="4726677" cy="354085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22044" y="5657802"/>
            <a:ext cx="96774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5" dirty="0">
                <a:latin typeface="Calibri"/>
                <a:cs typeface="Calibri"/>
              </a:rPr>
              <a:t> above</a:t>
            </a:r>
            <a:r>
              <a:rPr sz="1800" dirty="0">
                <a:latin typeface="Calibri"/>
                <a:cs typeface="Calibri"/>
              </a:rPr>
              <a:t> fig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response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dirty="0">
                <a:latin typeface="Calibri"/>
                <a:cs typeface="Calibri"/>
              </a:rPr>
              <a:t> see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5" dirty="0">
                <a:latin typeface="Calibri"/>
                <a:cs typeface="Calibri"/>
              </a:rPr>
              <a:t>highly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imbalanced.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above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distribution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age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see 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customers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age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between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21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25</a:t>
            </a:r>
          </a:p>
          <a:p>
            <a:pPr marL="12700">
              <a:lnSpc>
                <a:spcPct val="100000"/>
              </a:lnSpc>
            </a:pPr>
            <a:r>
              <a:rPr sz="1800" spc="-25" dirty="0">
                <a:latin typeface="Calibri"/>
                <a:cs typeface="Calibri"/>
              </a:rPr>
              <a:t>years.There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few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Customers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above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age</a:t>
            </a:r>
            <a:r>
              <a:rPr sz="1800" spc="-5" dirty="0">
                <a:latin typeface="Calibri"/>
                <a:cs typeface="Calibri"/>
              </a:rPr>
              <a:t> 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60 </a:t>
            </a:r>
            <a:r>
              <a:rPr sz="1800" spc="-15" dirty="0">
                <a:latin typeface="Calibri"/>
                <a:cs typeface="Calibri"/>
              </a:rPr>
              <a:t>years.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510" y="258216"/>
            <a:ext cx="573348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i="0" u="heavy" spc="-5" dirty="0">
                <a:uFill>
                  <a:solidFill>
                    <a:srgbClr val="FF0000"/>
                  </a:solidFill>
                </a:uFill>
                <a:latin typeface="Arial Black" panose="020B0A04020102020204" pitchFamily="34" charset="0"/>
                <a:cs typeface="Calibri Light"/>
              </a:rPr>
              <a:t>Univariate</a:t>
            </a:r>
            <a:r>
              <a:rPr sz="4000" b="0" i="0" u="heavy" spc="-55" dirty="0">
                <a:uFill>
                  <a:solidFill>
                    <a:srgbClr val="FF0000"/>
                  </a:solidFill>
                </a:uFill>
                <a:latin typeface="Arial Black" panose="020B0A04020102020204" pitchFamily="34" charset="0"/>
                <a:cs typeface="Calibri Light"/>
              </a:rPr>
              <a:t> </a:t>
            </a:r>
            <a:r>
              <a:rPr sz="4000" b="0" i="0" u="heavy" spc="-5" dirty="0">
                <a:uFill>
                  <a:solidFill>
                    <a:srgbClr val="FF0000"/>
                  </a:solidFill>
                </a:uFill>
                <a:latin typeface="Arial Black" panose="020B0A04020102020204" pitchFamily="34" charset="0"/>
                <a:cs typeface="Calibri Light"/>
              </a:rPr>
              <a:t>Analysis</a:t>
            </a:r>
            <a:endParaRPr sz="4000" dirty="0">
              <a:latin typeface="Arial Black" panose="020B0A04020102020204" pitchFamily="34" charset="0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57641" y="1189253"/>
            <a:ext cx="5984195" cy="355493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4735" y="1587449"/>
            <a:ext cx="3348608" cy="330843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12140" y="5178938"/>
            <a:ext cx="426656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For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boxplot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above</a:t>
            </a:r>
            <a:r>
              <a:rPr sz="1800" spc="-10" dirty="0">
                <a:latin typeface="Calibri"/>
                <a:cs typeface="Calibri"/>
              </a:rPr>
              <a:t> we</a:t>
            </a:r>
            <a:r>
              <a:rPr sz="1800" spc="-5" dirty="0">
                <a:latin typeface="Calibri"/>
                <a:cs typeface="Calibri"/>
              </a:rPr>
              <a:t> can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 there's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lot</a:t>
            </a:r>
            <a:r>
              <a:rPr sz="1800" spc="-5" dirty="0">
                <a:latin typeface="Calibri"/>
                <a:cs typeface="Calibri"/>
              </a:rPr>
              <a:t> 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outliers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annual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premium.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94377" y="5178938"/>
            <a:ext cx="510095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From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distribution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plot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infer</a:t>
            </a:r>
            <a:r>
              <a:rPr sz="1800" dirty="0">
                <a:latin typeface="Calibri"/>
                <a:cs typeface="Calibri"/>
              </a:rPr>
              <a:t> that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annual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premimum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variable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5" dirty="0">
                <a:latin typeface="Calibri"/>
                <a:cs typeface="Calibri"/>
              </a:rPr>
              <a:t>right </a:t>
            </a:r>
            <a:r>
              <a:rPr sz="1800" spc="-15" dirty="0">
                <a:latin typeface="Calibri"/>
                <a:cs typeface="Calibri"/>
              </a:rPr>
              <a:t>skewed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22</TotalTime>
  <Words>1513</Words>
  <Application>Microsoft Office PowerPoint</Application>
  <PresentationFormat>Widescreen</PresentationFormat>
  <Paragraphs>131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Algerian</vt:lpstr>
      <vt:lpstr>Arial</vt:lpstr>
      <vt:lpstr>Arial Black</vt:lpstr>
      <vt:lpstr>Arial MT</vt:lpstr>
      <vt:lpstr>Calibri</vt:lpstr>
      <vt:lpstr>Calibri Light</vt:lpstr>
      <vt:lpstr>Gill Sans MT</vt:lpstr>
      <vt:lpstr>Roboto</vt:lpstr>
      <vt:lpstr>Times New Roman</vt:lpstr>
      <vt:lpstr>Verdana</vt:lpstr>
      <vt:lpstr>Wingdings 2</vt:lpstr>
      <vt:lpstr>Solstice</vt:lpstr>
      <vt:lpstr>Capstone Project - 3</vt:lpstr>
      <vt:lpstr>Content</vt:lpstr>
      <vt:lpstr>Introduction</vt:lpstr>
      <vt:lpstr>Problem Statement</vt:lpstr>
      <vt:lpstr>Dataset Description</vt:lpstr>
      <vt:lpstr>Import Libraries</vt:lpstr>
      <vt:lpstr>BASIC EXPLORATION</vt:lpstr>
      <vt:lpstr>Univariate Analysis</vt:lpstr>
      <vt:lpstr>Univariate Analysis</vt:lpstr>
      <vt:lpstr>Univariate Analysis</vt:lpstr>
      <vt:lpstr>Data analysis</vt:lpstr>
      <vt:lpstr>Bivariate analysis</vt:lpstr>
      <vt:lpstr>Bivariate analysis</vt:lpstr>
      <vt:lpstr>Correlation</vt:lpstr>
      <vt:lpstr>Model Building</vt:lpstr>
      <vt:lpstr>Logistic Regression</vt:lpstr>
      <vt:lpstr>RandomForest Classifier</vt:lpstr>
      <vt:lpstr>XGBoost</vt:lpstr>
      <vt:lpstr>Comparing the Model</vt:lpstr>
      <vt:lpstr>Conclusion: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- 3</dc:title>
  <dc:creator>pratik</dc:creator>
  <cp:lastModifiedBy>Kartik Dhande</cp:lastModifiedBy>
  <cp:revision>3</cp:revision>
  <dcterms:created xsi:type="dcterms:W3CDTF">2023-03-25T16:01:08Z</dcterms:created>
  <dcterms:modified xsi:type="dcterms:W3CDTF">2023-04-08T07:39:40Z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2022-11-27T00:00:00Z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2023-03-25T00:00:00Z</vt:filetime>
  </property>
</Properties>
</file>