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ra SemiBol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raSemiBold-bold.fntdata"/><Relationship Id="rId16" Type="http://schemas.openxmlformats.org/officeDocument/2006/relationships/font" Target="fonts/LoraSemiBold-regular.fntdata"/><Relationship Id="rId5" Type="http://schemas.openxmlformats.org/officeDocument/2006/relationships/notesMaster" Target="notesMasters/notesMaster1.xml"/><Relationship Id="rId19" Type="http://schemas.openxmlformats.org/officeDocument/2006/relationships/font" Target="fonts/LoraSemiBold-boldItalic.fntdata"/><Relationship Id="rId6" Type="http://schemas.openxmlformats.org/officeDocument/2006/relationships/slide" Target="slides/slide1.xml"/><Relationship Id="rId18" Type="http://schemas.openxmlformats.org/officeDocument/2006/relationships/font" Target="fonts/Lora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82e84ad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82e84ad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8007ed6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8007ed6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82e84ad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82e84ad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82e84ad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82e84ad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8007ed6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8007ed6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82e84ad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82e84ad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2e84ad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2e84ad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82e84ad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82e84ad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82e84ad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82e84ad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423775"/>
            <a:ext cx="8520600" cy="1208700"/>
          </a:xfrm>
          <a:prstGeom prst="rect">
            <a:avLst/>
          </a:prstGeom>
          <a:solidFill>
            <a:schemeClr val="lt1"/>
          </a:solidFill>
          <a:ln cap="flat" cmpd="sng" w="9525">
            <a:solidFill>
              <a:srgbClr val="FF00FF"/>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latin typeface="Impact"/>
                <a:ea typeface="Impact"/>
                <a:cs typeface="Impact"/>
                <a:sym typeface="Impact"/>
              </a:rPr>
              <a:t>SMART INDIA HACKATHON 2024</a:t>
            </a:r>
            <a:endParaRPr sz="3088">
              <a:latin typeface="Impact"/>
              <a:ea typeface="Impact"/>
              <a:cs typeface="Impact"/>
              <a:sym typeface="Impact"/>
            </a:endParaRPr>
          </a:p>
          <a:p>
            <a:pPr indent="0" lvl="0" marL="0" rtl="0" algn="ctr">
              <a:spcBef>
                <a:spcPts val="0"/>
              </a:spcBef>
              <a:spcAft>
                <a:spcPts val="0"/>
              </a:spcAft>
              <a:buNone/>
            </a:pPr>
            <a:r>
              <a:rPr lang="en-GB" sz="3088">
                <a:latin typeface="Impact"/>
                <a:ea typeface="Impact"/>
                <a:cs typeface="Impact"/>
                <a:sym typeface="Impact"/>
              </a:rPr>
              <a:t>Team:Byte Karma</a:t>
            </a:r>
            <a:endParaRPr sz="3088">
              <a:latin typeface="Impact"/>
              <a:ea typeface="Impact"/>
              <a:cs typeface="Impact"/>
              <a:sym typeface="Impact"/>
            </a:endParaRPr>
          </a:p>
        </p:txBody>
      </p:sp>
      <p:sp>
        <p:nvSpPr>
          <p:cNvPr id="55" name="Google Shape;55;p13"/>
          <p:cNvSpPr txBox="1"/>
          <p:nvPr>
            <p:ph idx="1" type="subTitle"/>
          </p:nvPr>
        </p:nvSpPr>
        <p:spPr>
          <a:xfrm flipH="1">
            <a:off x="311700" y="3671697"/>
            <a:ext cx="8520600" cy="1379400"/>
          </a:xfrm>
          <a:prstGeom prst="rect">
            <a:avLst/>
          </a:prstGeom>
        </p:spPr>
        <p:txBody>
          <a:bodyPr anchorCtr="0" anchor="t" bIns="91425" lIns="91425" spcFirstLastPara="1" rIns="91425" wrap="square" tIns="91425">
            <a:normAutofit fontScale="85000" lnSpcReduction="20000"/>
          </a:bodyPr>
          <a:lstStyle/>
          <a:p>
            <a:pPr indent="457200" lvl="0" marL="4572000" rtl="0" algn="l">
              <a:spcBef>
                <a:spcPts val="0"/>
              </a:spcBef>
              <a:spcAft>
                <a:spcPts val="0"/>
              </a:spcAft>
              <a:buNone/>
            </a:pPr>
            <a:r>
              <a:rPr lang="en-GB" sz="1800">
                <a:latin typeface="Lora SemiBold"/>
                <a:ea typeface="Lora SemiBold"/>
                <a:cs typeface="Lora SemiBold"/>
                <a:sym typeface="Lora SemiBold"/>
              </a:rPr>
              <a:t>KARTIK MALIK	:2022UEI2803</a:t>
            </a:r>
            <a:endParaRPr sz="1800">
              <a:latin typeface="Lora SemiBold"/>
              <a:ea typeface="Lora SemiBold"/>
              <a:cs typeface="Lora SemiBold"/>
              <a:sym typeface="Lora SemiBold"/>
            </a:endParaRPr>
          </a:p>
          <a:p>
            <a:pPr indent="457200" lvl="0" marL="4572000" rtl="0" algn="l">
              <a:spcBef>
                <a:spcPts val="0"/>
              </a:spcBef>
              <a:spcAft>
                <a:spcPts val="0"/>
              </a:spcAft>
              <a:buNone/>
            </a:pPr>
            <a:r>
              <a:rPr lang="en-GB" sz="1800">
                <a:latin typeface="Lora SemiBold"/>
                <a:ea typeface="Lora SemiBold"/>
                <a:cs typeface="Lora SemiBold"/>
                <a:sym typeface="Lora SemiBold"/>
              </a:rPr>
              <a:t>ANSHUL ANAND	:2022UEI2825</a:t>
            </a:r>
            <a:endParaRPr sz="1800">
              <a:latin typeface="Lora SemiBold"/>
              <a:ea typeface="Lora SemiBold"/>
              <a:cs typeface="Lora SemiBold"/>
              <a:sym typeface="Lora SemiBold"/>
            </a:endParaRPr>
          </a:p>
          <a:p>
            <a:pPr indent="0" lvl="0" marL="5029200" rtl="0" algn="l">
              <a:spcBef>
                <a:spcPts val="0"/>
              </a:spcBef>
              <a:spcAft>
                <a:spcPts val="0"/>
              </a:spcAft>
              <a:buNone/>
            </a:pPr>
            <a:r>
              <a:rPr lang="en-GB" sz="1800">
                <a:latin typeface="Lora SemiBold"/>
                <a:ea typeface="Lora SemiBold"/>
                <a:cs typeface="Lora SemiBold"/>
                <a:sym typeface="Lora SemiBold"/>
              </a:rPr>
              <a:t>RIYA MEHTA		:2022UEI2852</a:t>
            </a:r>
            <a:endParaRPr sz="1800">
              <a:latin typeface="Lora SemiBold"/>
              <a:ea typeface="Lora SemiBold"/>
              <a:cs typeface="Lora SemiBold"/>
              <a:sym typeface="Lora SemiBold"/>
            </a:endParaRPr>
          </a:p>
          <a:p>
            <a:pPr indent="0" lvl="0" marL="5029200" rtl="0" algn="l">
              <a:spcBef>
                <a:spcPts val="0"/>
              </a:spcBef>
              <a:spcAft>
                <a:spcPts val="0"/>
              </a:spcAft>
              <a:buNone/>
            </a:pPr>
            <a:r>
              <a:rPr lang="en-GB" sz="1800">
                <a:latin typeface="Lora SemiBold"/>
                <a:ea typeface="Lora SemiBold"/>
                <a:cs typeface="Lora SemiBold"/>
                <a:sym typeface="Lora SemiBold"/>
              </a:rPr>
              <a:t>ANMOL SIKRI		:2022UIC3573</a:t>
            </a:r>
            <a:endParaRPr sz="1800">
              <a:latin typeface="Lora SemiBold"/>
              <a:ea typeface="Lora SemiBold"/>
              <a:cs typeface="Lora SemiBold"/>
              <a:sym typeface="Lora SemiBold"/>
            </a:endParaRPr>
          </a:p>
          <a:p>
            <a:pPr indent="0" lvl="0" marL="5029200" rtl="0" algn="l">
              <a:spcBef>
                <a:spcPts val="0"/>
              </a:spcBef>
              <a:spcAft>
                <a:spcPts val="0"/>
              </a:spcAft>
              <a:buNone/>
            </a:pPr>
            <a:r>
              <a:rPr lang="en-GB" sz="1800">
                <a:latin typeface="Lora SemiBold"/>
                <a:ea typeface="Lora SemiBold"/>
                <a:cs typeface="Lora SemiBold"/>
                <a:sym typeface="Lora SemiBold"/>
              </a:rPr>
              <a:t>ABHEENAV ARORA	:2022UEC2640</a:t>
            </a:r>
            <a:endParaRPr sz="1800">
              <a:latin typeface="Lora SemiBold"/>
              <a:ea typeface="Lora SemiBold"/>
              <a:cs typeface="Lora SemiBold"/>
              <a:sym typeface="Lora SemiBold"/>
            </a:endParaRPr>
          </a:p>
          <a:p>
            <a:pPr indent="0" lvl="0" marL="5029200" rtl="0" algn="l">
              <a:spcBef>
                <a:spcPts val="0"/>
              </a:spcBef>
              <a:spcAft>
                <a:spcPts val="0"/>
              </a:spcAft>
              <a:buNone/>
            </a:pPr>
            <a:r>
              <a:rPr lang="en-GB" sz="1800">
                <a:latin typeface="Lora SemiBold"/>
                <a:ea typeface="Lora SemiBold"/>
                <a:cs typeface="Lora SemiBold"/>
                <a:sym typeface="Lora SemiBold"/>
              </a:rPr>
              <a:t>ARYAN NARANG	:2022UEI2836</a:t>
            </a:r>
            <a:endParaRPr sz="1800">
              <a:latin typeface="Lora SemiBold"/>
              <a:ea typeface="Lora SemiBold"/>
              <a:cs typeface="Lora SemiBold"/>
              <a:sym typeface="Lora SemiBold"/>
            </a:endParaRPr>
          </a:p>
        </p:txBody>
      </p:sp>
      <p:pic>
        <p:nvPicPr>
          <p:cNvPr id="56" name="Google Shape;56;p13"/>
          <p:cNvPicPr preferRelativeResize="0"/>
          <p:nvPr/>
        </p:nvPicPr>
        <p:blipFill>
          <a:blip r:embed="rId3">
            <a:alphaModFix/>
          </a:blip>
          <a:stretch>
            <a:fillRect/>
          </a:stretch>
        </p:blipFill>
        <p:spPr>
          <a:xfrm>
            <a:off x="212125" y="58500"/>
            <a:ext cx="4830577" cy="2365276"/>
          </a:xfrm>
          <a:prstGeom prst="rect">
            <a:avLst/>
          </a:prstGeom>
          <a:noFill/>
          <a:ln>
            <a:noFill/>
          </a:ln>
        </p:spPr>
      </p:pic>
      <p:pic>
        <p:nvPicPr>
          <p:cNvPr id="57" name="Google Shape;57;p13"/>
          <p:cNvPicPr preferRelativeResize="0"/>
          <p:nvPr/>
        </p:nvPicPr>
        <p:blipFill>
          <a:blip r:embed="rId4">
            <a:alphaModFix/>
          </a:blip>
          <a:stretch>
            <a:fillRect/>
          </a:stretch>
        </p:blipFill>
        <p:spPr>
          <a:xfrm>
            <a:off x="5785350" y="0"/>
            <a:ext cx="3046950" cy="2282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Our project aims to enhance the diagnosis of minor medical conditions through advanced technology. Users input their personal details and symptoms via a web interface built with HTML/CSS. This data is processed by a machine learning model with over 95% accuracy, predicting potential diseases. Predictions are further analyzed using the Gemini API, which provides personalized lifestyle recommendations. Comprehensive reports, including personal information, diagnosis, and lifestyle suggestions, are generated and downloaded via Overleaf and Google Colab. The business model focuses on high accuracy and personalized care, generating revenue through subscription fees, B2B licensing, and premium services. Target customers include individual users, healthcare providers, and insurance companies. Key resources include the technology stack, data, and strategic partnerships. Customer engagement is supported through 24/7 online support and integration with existing systems.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0"/>
            <a:ext cx="8520600" cy="9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i="1" lang="en-GB" sz="2520">
                <a:highlight>
                  <a:schemeClr val="lt1"/>
                </a:highlight>
              </a:rPr>
              <a:t>Objective: </a:t>
            </a:r>
            <a:r>
              <a:rPr b="1" i="1" lang="en-GB" sz="2520">
                <a:highlight>
                  <a:schemeClr val="lt1"/>
                </a:highlight>
              </a:rPr>
              <a:t>AI-Enhanced Healthcare Diagnostics and Management System Inspired by ZK Medical Billing Platform</a:t>
            </a:r>
            <a:endParaRPr b="1" i="1" sz="2520">
              <a:highlight>
                <a:schemeClr val="lt1"/>
              </a:highligh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20"/>
              <a:t>Problem:</a:t>
            </a:r>
            <a:endParaRPr sz="5620"/>
          </a:p>
          <a:p>
            <a:pPr indent="-317500" lvl="0" marL="457200" rtl="0" algn="l">
              <a:spcBef>
                <a:spcPts val="1200"/>
              </a:spcBef>
              <a:spcAft>
                <a:spcPts val="0"/>
              </a:spcAft>
              <a:buSzPct val="100000"/>
              <a:buAutoNum type="arabicPeriod"/>
            </a:pPr>
            <a:r>
              <a:rPr lang="en-GB" sz="5600"/>
              <a:t>Disjointed Patient Data:</a:t>
            </a:r>
            <a:endParaRPr sz="5600"/>
          </a:p>
          <a:p>
            <a:pPr indent="-317500" lvl="0" marL="914400" rtl="0" algn="l">
              <a:spcBef>
                <a:spcPts val="0"/>
              </a:spcBef>
              <a:spcAft>
                <a:spcPts val="0"/>
              </a:spcAft>
              <a:buSzPct val="100000"/>
              <a:buChar char="●"/>
            </a:pPr>
            <a:r>
              <a:rPr lang="en-GB" sz="5600"/>
              <a:t>Fragmentation: Patient data scattered across EHRs, labs, and imaging systems, leading to incomplete or inaccessible information.</a:t>
            </a:r>
            <a:endParaRPr sz="5600"/>
          </a:p>
          <a:p>
            <a:pPr indent="-317500" lvl="0" marL="914400" rtl="0" algn="l">
              <a:spcBef>
                <a:spcPts val="0"/>
              </a:spcBef>
              <a:spcAft>
                <a:spcPts val="0"/>
              </a:spcAft>
              <a:buSzPct val="100000"/>
              <a:buChar char="●"/>
            </a:pPr>
            <a:r>
              <a:rPr lang="en-GB" sz="5600"/>
              <a:t>Communication Gaps: Lack of integration hinders coordinated care and effective decision-making.</a:t>
            </a:r>
            <a:endParaRPr sz="5600"/>
          </a:p>
          <a:p>
            <a:pPr indent="-317500" lvl="0" marL="457200" rtl="0" algn="l">
              <a:spcBef>
                <a:spcPts val="0"/>
              </a:spcBef>
              <a:spcAft>
                <a:spcPts val="0"/>
              </a:spcAft>
              <a:buSzPct val="100000"/>
              <a:buAutoNum type="arabicPeriod"/>
            </a:pPr>
            <a:r>
              <a:rPr lang="en-GB" sz="5600"/>
              <a:t>Inconsistent Diagnostics:</a:t>
            </a:r>
            <a:endParaRPr sz="5600"/>
          </a:p>
          <a:p>
            <a:pPr indent="-317500" lvl="0" marL="914400" rtl="0" algn="l">
              <a:spcBef>
                <a:spcPts val="0"/>
              </a:spcBef>
              <a:spcAft>
                <a:spcPts val="0"/>
              </a:spcAft>
              <a:buSzPct val="100000"/>
              <a:buChar char="●"/>
            </a:pPr>
            <a:r>
              <a:rPr lang="en-GB" sz="5600"/>
              <a:t>Human Error: Diagnosis accuracy varies due to reliance on individual expertise.</a:t>
            </a:r>
            <a:endParaRPr sz="5600"/>
          </a:p>
          <a:p>
            <a:pPr indent="-317500" lvl="0" marL="914400" rtl="0" algn="l">
              <a:spcBef>
                <a:spcPts val="0"/>
              </a:spcBef>
              <a:spcAft>
                <a:spcPts val="0"/>
              </a:spcAft>
              <a:buSzPct val="100000"/>
              <a:buChar char="●"/>
            </a:pPr>
            <a:r>
              <a:rPr lang="en-GB" sz="5600"/>
              <a:t>Delays: Manual processes cause diagnostic delays, affecting timely treatment.</a:t>
            </a:r>
            <a:endParaRPr sz="5600"/>
          </a:p>
          <a:p>
            <a:pPr indent="-317500" lvl="0" marL="457200" rtl="0" algn="l">
              <a:spcBef>
                <a:spcPts val="0"/>
              </a:spcBef>
              <a:spcAft>
                <a:spcPts val="0"/>
              </a:spcAft>
              <a:buSzPct val="100000"/>
              <a:buAutoNum type="arabicPeriod"/>
            </a:pPr>
            <a:r>
              <a:rPr lang="en-GB" sz="5600"/>
              <a:t>Limited AI Integration:</a:t>
            </a:r>
            <a:endParaRPr sz="5600"/>
          </a:p>
          <a:p>
            <a:pPr indent="-317500" lvl="0" marL="914400" rtl="0" algn="l">
              <a:spcBef>
                <a:spcPts val="0"/>
              </a:spcBef>
              <a:spcAft>
                <a:spcPts val="0"/>
              </a:spcAft>
              <a:buSzPct val="100000"/>
              <a:buChar char="●"/>
            </a:pPr>
            <a:r>
              <a:rPr lang="en-GB" sz="5600"/>
              <a:t>Underutilization: AI's potential in automation and predictive analytics is underused.</a:t>
            </a:r>
            <a:endParaRPr sz="5600"/>
          </a:p>
          <a:p>
            <a:pPr indent="-317500" lvl="0" marL="914400" rtl="0" algn="l">
              <a:spcBef>
                <a:spcPts val="0"/>
              </a:spcBef>
              <a:spcAft>
                <a:spcPts val="0"/>
              </a:spcAft>
              <a:buSzPct val="100000"/>
              <a:buChar char="●"/>
            </a:pPr>
            <a:r>
              <a:rPr lang="en-GB" sz="5600"/>
              <a:t>Integration Challenges: Existing systems struggle to incorporate AI seamlessly, limiting its impact.</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1420"/>
          </a:p>
          <a:p>
            <a:pPr indent="0" lvl="0" marL="0" rtl="0" algn="l">
              <a:spcBef>
                <a:spcPts val="1200"/>
              </a:spcBef>
              <a:spcAft>
                <a:spcPts val="1200"/>
              </a:spcAft>
              <a:buNone/>
            </a:pPr>
            <a:r>
              <a:t/>
            </a:r>
            <a:endParaRPr sz="142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Need for Solution</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sz="1400"/>
              <a:t>Boosting Diagnostic Precision and Reliability: </a:t>
            </a:r>
            <a:endParaRPr sz="1400"/>
          </a:p>
          <a:p>
            <a:pPr indent="-317500" lvl="0" marL="457200" rtl="0" algn="l">
              <a:spcBef>
                <a:spcPts val="0"/>
              </a:spcBef>
              <a:spcAft>
                <a:spcPts val="0"/>
              </a:spcAft>
              <a:buSzPts val="1400"/>
              <a:buChar char="●"/>
            </a:pPr>
            <a:r>
              <a:rPr lang="en-GB" sz="1400"/>
              <a:t>Accurate Diagnostics: AI enhances diagnostic accuracy, reducing human error and ensuring consistent results. </a:t>
            </a:r>
            <a:endParaRPr sz="1400"/>
          </a:p>
          <a:p>
            <a:pPr indent="-317500" lvl="0" marL="457200" rtl="0" algn="l">
              <a:spcBef>
                <a:spcPts val="0"/>
              </a:spcBef>
              <a:spcAft>
                <a:spcPts val="0"/>
              </a:spcAft>
              <a:buSzPts val="1400"/>
              <a:buChar char="●"/>
            </a:pPr>
            <a:r>
              <a:rPr lang="en-GB" sz="1400"/>
              <a:t>Early Detection: AI identifies subtle patterns for early disease detection, improving treatment outcomes. </a:t>
            </a:r>
            <a:endParaRPr sz="1400"/>
          </a:p>
          <a:p>
            <a:pPr indent="-317500" lvl="0" marL="457200" rtl="0" algn="l">
              <a:spcBef>
                <a:spcPts val="0"/>
              </a:spcBef>
              <a:spcAft>
                <a:spcPts val="0"/>
              </a:spcAft>
              <a:buSzPts val="1400"/>
              <a:buAutoNum type="arabicPeriod"/>
            </a:pPr>
            <a:r>
              <a:rPr lang="en-GB" sz="1400"/>
              <a:t>Integrating Patient Data Seamlessly: </a:t>
            </a:r>
            <a:endParaRPr sz="1400"/>
          </a:p>
          <a:p>
            <a:pPr indent="-317500" lvl="0" marL="457200" rtl="0" algn="l">
              <a:spcBef>
                <a:spcPts val="0"/>
              </a:spcBef>
              <a:spcAft>
                <a:spcPts val="0"/>
              </a:spcAft>
              <a:buSzPts val="1400"/>
              <a:buChar char="●"/>
            </a:pPr>
            <a:r>
              <a:rPr lang="en-GB" sz="1400"/>
              <a:t>Consolidated Information: Unified systems ensure comprehensive and current patient records. </a:t>
            </a:r>
            <a:endParaRPr sz="1400"/>
          </a:p>
          <a:p>
            <a:pPr indent="-317500" lvl="0" marL="457200" rtl="0" algn="l">
              <a:spcBef>
                <a:spcPts val="0"/>
              </a:spcBef>
              <a:spcAft>
                <a:spcPts val="0"/>
              </a:spcAft>
              <a:buSzPts val="1400"/>
              <a:buChar char="●"/>
            </a:pPr>
            <a:r>
              <a:rPr lang="en-GB" sz="1400"/>
              <a:t>Enhanced Collaboration: Better data integration supports effective communication and coordinated care. </a:t>
            </a:r>
            <a:endParaRPr sz="1400"/>
          </a:p>
          <a:p>
            <a:pPr indent="-317500" lvl="0" marL="457200" rtl="0" algn="l">
              <a:spcBef>
                <a:spcPts val="0"/>
              </a:spcBef>
              <a:spcAft>
                <a:spcPts val="0"/>
              </a:spcAft>
              <a:buSzPts val="1400"/>
              <a:buAutoNum type="arabicPeriod"/>
            </a:pPr>
            <a:r>
              <a:rPr lang="en-GB" sz="1400"/>
              <a:t>Streamlining Healthcare Operations: </a:t>
            </a:r>
            <a:endParaRPr sz="1400"/>
          </a:p>
          <a:p>
            <a:pPr indent="-317500" lvl="0" marL="457200" rtl="0" algn="l">
              <a:spcBef>
                <a:spcPts val="0"/>
              </a:spcBef>
              <a:spcAft>
                <a:spcPts val="0"/>
              </a:spcAft>
              <a:buSzPts val="1400"/>
              <a:buChar char="●"/>
            </a:pPr>
            <a:r>
              <a:rPr lang="en-GB" sz="1400"/>
              <a:t>Process Automation: Automating tasks like billing and scheduling reduces errors and staff workload. </a:t>
            </a:r>
            <a:endParaRPr sz="1400"/>
          </a:p>
          <a:p>
            <a:pPr indent="-317500" lvl="0" marL="457200" rtl="0" algn="l">
              <a:spcBef>
                <a:spcPts val="0"/>
              </a:spcBef>
              <a:spcAft>
                <a:spcPts val="0"/>
              </a:spcAft>
              <a:buSzPts val="1400"/>
              <a:buChar char="●"/>
            </a:pPr>
            <a:r>
              <a:rPr lang="en-GB" sz="1400"/>
              <a:t>Optimal Resource Use: AI-driven analytics improve resource allocation and operational efficiency. </a:t>
            </a:r>
            <a:endParaRPr sz="1400"/>
          </a:p>
          <a:p>
            <a:pPr indent="-317500" lvl="0" marL="457200" rtl="0" algn="l">
              <a:spcBef>
                <a:spcPts val="0"/>
              </a:spcBef>
              <a:spcAft>
                <a:spcPts val="0"/>
              </a:spcAft>
              <a:buSzPts val="1400"/>
              <a:buChar char="●"/>
            </a:pPr>
            <a:r>
              <a:rPr lang="en-GB" sz="1400"/>
              <a:t>Preparing for Future Healthcare Needs: Scalability: AI systems can scale to meet increasing patient numbers and healthcare complexity. Long-Term Sustainability: Integrating AI ensures future readiness and system sustainability.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75" name="Google Shape;75;p16"/>
          <p:cNvSpPr txBox="1"/>
          <p:nvPr>
            <p:ph idx="1" type="body"/>
          </p:nvPr>
        </p:nvSpPr>
        <p:spPr>
          <a:xfrm>
            <a:off x="311700" y="1152475"/>
            <a:ext cx="8520600" cy="38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1.	Comprehensive Patient Data Collection: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User-Friendly Form: Collects personal details, medical history, symptoms, lifestyle factors, and insurance info.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Data Integration: Transfers data to an Excel sheet for easy access and analysis.</a:t>
            </a:r>
            <a:r>
              <a:rPr lang="en-GB" sz="1400">
                <a:solidFill>
                  <a:schemeClr val="dk1"/>
                </a:solidFill>
              </a:rPr>
              <a:t> </a:t>
            </a:r>
            <a:endParaRPr sz="1400">
              <a:solidFill>
                <a:schemeClr val="dk1"/>
              </a:solidFill>
            </a:endParaRPr>
          </a:p>
          <a:p>
            <a:pPr indent="0" lvl="0" marL="0" rtl="0" algn="l">
              <a:spcBef>
                <a:spcPts val="1200"/>
              </a:spcBef>
              <a:spcAft>
                <a:spcPts val="0"/>
              </a:spcAft>
              <a:buNone/>
            </a:pPr>
            <a:r>
              <a:rPr lang="en-GB" sz="1400">
                <a:solidFill>
                  <a:schemeClr val="dk1"/>
                </a:solidFill>
              </a:rPr>
              <a:t>2.	</a:t>
            </a:r>
            <a:r>
              <a:rPr lang="en-GB" sz="1400">
                <a:solidFill>
                  <a:schemeClr val="dk1"/>
                </a:solidFill>
              </a:rPr>
              <a:t>ML-Driven Disease Prediction: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Advanced Analysis: ML model analyzes data to predict potential diseases.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Accuracy &amp; Reliability: Utilizes large datasets and sophisticated algorithms.</a:t>
            </a:r>
            <a:endParaRPr sz="1400">
              <a:solidFill>
                <a:schemeClr val="dk1"/>
              </a:solidFill>
            </a:endParaRPr>
          </a:p>
          <a:p>
            <a:pPr indent="0" lvl="0" marL="0" rtl="0" algn="l">
              <a:spcBef>
                <a:spcPts val="1200"/>
              </a:spcBef>
              <a:spcAft>
                <a:spcPts val="0"/>
              </a:spcAft>
              <a:buNone/>
            </a:pPr>
            <a:r>
              <a:rPr lang="en-GB" sz="1400">
                <a:solidFill>
                  <a:schemeClr val="dk1"/>
                </a:solidFill>
              </a:rPr>
              <a:t>3.	 Seamless Integration &amp; Accessibility: </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System Compatibility: Integrates with existing systems for smooth data flow.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Scalability: Handles large volumes of data, suitable for various healthcare environments.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GB" sz="2500">
                <a:solidFill>
                  <a:schemeClr val="dk2"/>
                </a:solidFill>
              </a:rPr>
              <a:t>Working</a:t>
            </a:r>
            <a:endParaRPr sz="250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ts val="275"/>
              <a:buFont typeface="Arial"/>
              <a:buNone/>
            </a:pPr>
            <a:r>
              <a:t/>
            </a:r>
            <a:endParaRPr b="1" sz="5600"/>
          </a:p>
          <a:p>
            <a:pPr indent="0" lvl="0" marL="0" rtl="0" algn="l">
              <a:spcBef>
                <a:spcPts val="1200"/>
              </a:spcBef>
              <a:spcAft>
                <a:spcPts val="0"/>
              </a:spcAft>
              <a:buClr>
                <a:schemeClr val="dk1"/>
              </a:buClr>
              <a:buSzPts val="275"/>
              <a:buFont typeface="Arial"/>
              <a:buNone/>
            </a:pPr>
            <a:r>
              <a:rPr lang="en-GB" sz="5600"/>
              <a:t>Our project is designed to streamline the diagnosis of minor medical conditions by leveraging advanced technology with a strong focus on accuracy and user experience. Users enter their personal details, including name, email, gender, age, medical history, past surgeries, and current symptoms, through a web interface built with HTML and CSS. This data is then processed by a machine learning clustering model that boasts an accuracy rate of over 95%, predicting the potential disease the patient may have.</a:t>
            </a:r>
            <a:endParaRPr sz="5600"/>
          </a:p>
          <a:p>
            <a:pPr indent="0" lvl="0" marL="0" rtl="0" algn="l">
              <a:spcBef>
                <a:spcPts val="1200"/>
              </a:spcBef>
              <a:spcAft>
                <a:spcPts val="0"/>
              </a:spcAft>
              <a:buClr>
                <a:schemeClr val="dk1"/>
              </a:buClr>
              <a:buSzPts val="275"/>
              <a:buFont typeface="Arial"/>
              <a:buNone/>
            </a:pPr>
            <a:r>
              <a:rPr lang="en-GB" sz="5600"/>
              <a:t>The predicted disease is further analyzed by an AI/ML model leveraging Gemini API, which provides personalized lifestyle recommendations aimed at enhancing the patient's overall well-being. A comprehensive report, including the patient's personal information, the predicted diagnosis, and the suggested lifestyle changes, is generated using an integrated Overleaf and Google Collab system and downloaded automatically.</a:t>
            </a:r>
            <a:endParaRPr sz="5600"/>
          </a:p>
          <a:p>
            <a:pPr indent="0" lvl="0" marL="0" rtl="0" algn="l">
              <a:spcBef>
                <a:spcPts val="1200"/>
              </a:spcBef>
              <a:spcAft>
                <a:spcPts val="0"/>
              </a:spcAft>
              <a:buClr>
                <a:schemeClr val="dk1"/>
              </a:buClr>
              <a:buSzPct val="77464"/>
              <a:buFont typeface="Arial"/>
              <a:buNone/>
            </a:pPr>
            <a:r>
              <a:t/>
            </a:r>
            <a:endParaRPr sz="142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 Chart</a:t>
            </a:r>
            <a:endParaRPr/>
          </a:p>
        </p:txBody>
      </p:sp>
      <p:sp>
        <p:nvSpPr>
          <p:cNvPr id="87" name="Google Shape;87;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442400" y="1017725"/>
            <a:ext cx="8154977" cy="41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Trained Machine Learning Model Output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2018423" y="1152475"/>
            <a:ext cx="4642950"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Model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1.	Value Proposition </a:t>
            </a:r>
            <a:endParaRPr sz="1400"/>
          </a:p>
          <a:p>
            <a:pPr indent="-317500" lvl="0" marL="914400" rtl="0" algn="l">
              <a:spcBef>
                <a:spcPts val="1200"/>
              </a:spcBef>
              <a:spcAft>
                <a:spcPts val="0"/>
              </a:spcAft>
              <a:buSzPts val="1400"/>
              <a:buChar char="●"/>
            </a:pPr>
            <a:r>
              <a:rPr lang="en-GB" sz="1400"/>
              <a:t>Accurate Diagnosis: Over 95% accuracy in predicting minor medical conditions. </a:t>
            </a:r>
            <a:endParaRPr sz="1400"/>
          </a:p>
          <a:p>
            <a:pPr indent="-317500" lvl="0" marL="914400" rtl="0" algn="l">
              <a:spcBef>
                <a:spcPts val="0"/>
              </a:spcBef>
              <a:spcAft>
                <a:spcPts val="0"/>
              </a:spcAft>
              <a:buSzPts val="1400"/>
              <a:buChar char="●"/>
            </a:pPr>
            <a:r>
              <a:rPr lang="en-GB" sz="1400"/>
              <a:t>Personalized Care: Tailored lifestyle recommendations using AI/ML and Gemini API</a:t>
            </a:r>
            <a:endParaRPr sz="1400"/>
          </a:p>
          <a:p>
            <a:pPr indent="0" lvl="0" marL="0" rtl="0" algn="l">
              <a:spcBef>
                <a:spcPts val="1200"/>
              </a:spcBef>
              <a:spcAft>
                <a:spcPts val="0"/>
              </a:spcAft>
              <a:buNone/>
            </a:pPr>
            <a:r>
              <a:rPr lang="en-GB" sz="1400"/>
              <a:t>2.	Key Activities Data Collection: </a:t>
            </a:r>
            <a:endParaRPr sz="1400"/>
          </a:p>
          <a:p>
            <a:pPr indent="-317500" lvl="0" marL="914400" rtl="0" algn="l">
              <a:spcBef>
                <a:spcPts val="1200"/>
              </a:spcBef>
              <a:spcAft>
                <a:spcPts val="0"/>
              </a:spcAft>
              <a:buSzPts val="1400"/>
              <a:buChar char="●"/>
            </a:pPr>
            <a:r>
              <a:rPr lang="en-GB" sz="1400"/>
              <a:t>User inputs personal details and symptoms via a user-friendly web interface. </a:t>
            </a:r>
            <a:endParaRPr sz="1400"/>
          </a:p>
          <a:p>
            <a:pPr indent="-317500" lvl="0" marL="914400" rtl="0" algn="l">
              <a:spcBef>
                <a:spcPts val="0"/>
              </a:spcBef>
              <a:spcAft>
                <a:spcPts val="0"/>
              </a:spcAft>
              <a:buSzPts val="1400"/>
              <a:buChar char="●"/>
            </a:pPr>
            <a:r>
              <a:rPr lang="en-GB" sz="1400"/>
              <a:t>Machine Learning: Clustering model processes data to predict potential diseases. </a:t>
            </a:r>
            <a:endParaRPr sz="1400"/>
          </a:p>
          <a:p>
            <a:pPr indent="-317500" lvl="0" marL="914400" rtl="0" algn="l">
              <a:spcBef>
                <a:spcPts val="0"/>
              </a:spcBef>
              <a:spcAft>
                <a:spcPts val="0"/>
              </a:spcAft>
              <a:buSzPts val="1400"/>
              <a:buChar char="●"/>
            </a:pPr>
            <a:r>
              <a:rPr lang="en-GB" sz="1400"/>
              <a:t>AI Analysis: Further analysis of predicted disease and generation of lifestyle recommendations. </a:t>
            </a:r>
            <a:endParaRPr sz="1400"/>
          </a:p>
          <a:p>
            <a:pPr indent="-317500" lvl="0" marL="914400" rtl="0" algn="l">
              <a:spcBef>
                <a:spcPts val="0"/>
              </a:spcBef>
              <a:spcAft>
                <a:spcPts val="0"/>
              </a:spcAft>
              <a:buSzPts val="1400"/>
              <a:buChar char="●"/>
            </a:pPr>
            <a:r>
              <a:rPr lang="en-GB" sz="1400"/>
              <a:t>Report Generation: Automated creation of a comprehensive report via Overleaf and Google Colab.</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445025"/>
            <a:ext cx="8520600" cy="412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t>3.	Customer Segments Individual Users: </a:t>
            </a:r>
            <a:endParaRPr sz="1400"/>
          </a:p>
          <a:p>
            <a:pPr indent="-317500" lvl="0" marL="914400" rtl="0" algn="l">
              <a:spcBef>
                <a:spcPts val="1200"/>
              </a:spcBef>
              <a:spcAft>
                <a:spcPts val="0"/>
              </a:spcAft>
              <a:buSzPts val="1400"/>
              <a:buChar char="●"/>
            </a:pPr>
            <a:r>
              <a:rPr lang="en-GB" sz="1400"/>
              <a:t>Patients seeking quick, accurate health assessments. </a:t>
            </a:r>
            <a:endParaRPr sz="1400"/>
          </a:p>
          <a:p>
            <a:pPr indent="-317500" lvl="0" marL="914400" rtl="0" algn="l">
              <a:spcBef>
                <a:spcPts val="0"/>
              </a:spcBef>
              <a:spcAft>
                <a:spcPts val="0"/>
              </a:spcAft>
              <a:buSzPts val="1400"/>
              <a:buChar char="●"/>
            </a:pPr>
            <a:r>
              <a:rPr lang="en-GB" sz="1400"/>
              <a:t>Healthcare Providers: Clinics and doctors integrating AI-driven diagnostics into their services. </a:t>
            </a:r>
            <a:endParaRPr sz="1400"/>
          </a:p>
          <a:p>
            <a:pPr indent="-317500" lvl="0" marL="914400" rtl="0" algn="l">
              <a:spcBef>
                <a:spcPts val="0"/>
              </a:spcBef>
              <a:spcAft>
                <a:spcPts val="0"/>
              </a:spcAft>
              <a:buSzPts val="1400"/>
              <a:buChar char="●"/>
            </a:pPr>
            <a:r>
              <a:rPr lang="en-GB" sz="1400"/>
              <a:t>Insurance Companies: Offering enhanced preventive care options for policyholders.</a:t>
            </a:r>
            <a:endParaRPr sz="1400"/>
          </a:p>
          <a:p>
            <a:pPr indent="0" lvl="0" marL="0" rtl="0" algn="l">
              <a:spcBef>
                <a:spcPts val="1200"/>
              </a:spcBef>
              <a:spcAft>
                <a:spcPts val="0"/>
              </a:spcAft>
              <a:buNone/>
            </a:pPr>
            <a:r>
              <a:rPr lang="en-GB" sz="1400"/>
              <a:t>4.	Revenue Streams </a:t>
            </a:r>
            <a:endParaRPr sz="1400"/>
          </a:p>
          <a:p>
            <a:pPr indent="-317500" lvl="0" marL="914400" rtl="0" algn="l">
              <a:spcBef>
                <a:spcPts val="1200"/>
              </a:spcBef>
              <a:spcAft>
                <a:spcPts val="0"/>
              </a:spcAft>
              <a:buSzPts val="1400"/>
              <a:buChar char="●"/>
            </a:pPr>
            <a:r>
              <a:rPr lang="en-GB" sz="1400"/>
              <a:t>Subscription Fees: Monthly or annual subscriptions for ongoing access to diagnostic tools. </a:t>
            </a:r>
            <a:endParaRPr sz="1400"/>
          </a:p>
          <a:p>
            <a:pPr indent="-317500" lvl="0" marL="914400" rtl="0" algn="l">
              <a:spcBef>
                <a:spcPts val="0"/>
              </a:spcBef>
              <a:spcAft>
                <a:spcPts val="0"/>
              </a:spcAft>
              <a:buSzPts val="1400"/>
              <a:buChar char="●"/>
            </a:pPr>
            <a:r>
              <a:rPr lang="en-GB" sz="1400"/>
              <a:t>B2B Licensing: Selling the platform to healthcare providers and insurance companies. </a:t>
            </a:r>
            <a:endParaRPr sz="1400"/>
          </a:p>
          <a:p>
            <a:pPr indent="-317500" lvl="0" marL="914400" rtl="0" algn="l">
              <a:spcBef>
                <a:spcPts val="0"/>
              </a:spcBef>
              <a:spcAft>
                <a:spcPts val="0"/>
              </a:spcAft>
              <a:buSzPts val="1400"/>
              <a:buChar char="●"/>
            </a:pPr>
            <a:r>
              <a:rPr lang="en-GB" sz="1400"/>
              <a:t>Premium Services: Paid personalized reports, advanced diagnostics, and detailed health analytics.</a:t>
            </a:r>
            <a:endParaRPr sz="1400"/>
          </a:p>
          <a:p>
            <a:pPr indent="0" lvl="0" marL="0" rtl="0" algn="l">
              <a:spcBef>
                <a:spcPts val="1200"/>
              </a:spcBef>
              <a:spcAft>
                <a:spcPts val="0"/>
              </a:spcAft>
              <a:buNone/>
            </a:pPr>
            <a:r>
              <a:rPr lang="en-GB" sz="1400"/>
              <a:t>5.	Key Resources Technology Stack: </a:t>
            </a:r>
            <a:endParaRPr sz="1400"/>
          </a:p>
          <a:p>
            <a:pPr indent="-317500" lvl="0" marL="914400" rtl="0" algn="l">
              <a:spcBef>
                <a:spcPts val="1200"/>
              </a:spcBef>
              <a:spcAft>
                <a:spcPts val="0"/>
              </a:spcAft>
              <a:buSzPts val="1400"/>
              <a:buChar char="●"/>
            </a:pPr>
            <a:r>
              <a:rPr lang="en-GB" sz="1400"/>
              <a:t>HTML/CSS for the web interface, ML models, AI/ML with Gemini API, Overleaf, Google Colab. </a:t>
            </a:r>
            <a:endParaRPr sz="1400"/>
          </a:p>
          <a:p>
            <a:pPr indent="-317500" lvl="0" marL="914400" rtl="0" algn="l">
              <a:spcBef>
                <a:spcPts val="0"/>
              </a:spcBef>
              <a:spcAft>
                <a:spcPts val="0"/>
              </a:spcAft>
              <a:buSzPts val="1400"/>
              <a:buChar char="●"/>
            </a:pPr>
            <a:r>
              <a:rPr lang="en-GB" sz="1400"/>
              <a:t>Data: Patient input data, historical medical records, and AI-driven insights. </a:t>
            </a:r>
            <a:endParaRPr sz="1400"/>
          </a:p>
          <a:p>
            <a:pPr indent="-317500" lvl="0" marL="914400" rtl="0" algn="l">
              <a:spcBef>
                <a:spcPts val="0"/>
              </a:spcBef>
              <a:spcAft>
                <a:spcPts val="0"/>
              </a:spcAft>
              <a:buSzPts val="1400"/>
              <a:buChar char="●"/>
            </a:pPr>
            <a:r>
              <a:rPr lang="en-GB" sz="1400"/>
              <a:t>Partnerships: Collaborations with healthcare providers, API providers (like Gemini), and tech partners.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