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QX/DVXRctK2QjmdVZSicrmH5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a22f5d40e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a22f5d40e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a22f5d40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a22f5d40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a22f5d40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a22f5d40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22f5d40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22f5d40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22f5d40e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a22f5d40e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a22f5d40e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a22f5d40e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a22f5d40e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a22f5d40e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a22f5d40e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a22f5d40e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a22f5d40e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a22f5d40e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22f5d40e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22f5d40e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22f5d4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22f5d40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7" name="Google Shape;37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598125" y="758950"/>
            <a:ext cx="108978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/>
              <a:t>Device Selection Algorithm for Federated Learning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75526" y="5615320"/>
            <a:ext cx="225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>
                <a:solidFill>
                  <a:schemeClr val="dk1"/>
                </a:solidFill>
              </a:rPr>
              <a:t>Supervisor: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Dr. Satendra Kumar</a:t>
            </a:r>
            <a:endParaRPr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PROJECT - II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9615352" y="5637375"/>
            <a:ext cx="244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Name: Kartik Mouli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Roll No.: 2001CS35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Experimental Setup 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Char char="➢"/>
            </a:pPr>
            <a:r>
              <a:rPr lang="en-IN" sz="2600">
                <a:solidFill>
                  <a:schemeClr val="dk1"/>
                </a:solidFill>
                <a:highlight>
                  <a:schemeClr val="lt1"/>
                </a:highlight>
              </a:rPr>
              <a:t>In the experimental setup, our focus lies in utilizing the IRIS dataset distributed across 30 edge devices.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Char char="➢"/>
            </a:pPr>
            <a:r>
              <a:rPr lang="en-IN" sz="2600">
                <a:solidFill>
                  <a:schemeClr val="dk1"/>
                </a:solidFill>
                <a:highlight>
                  <a:schemeClr val="lt1"/>
                </a:highlight>
              </a:rPr>
              <a:t>We can see that device properties differ in Computational Power, Memory Capacity, Energy Efficiency, Network Efficiency.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Char char="➢"/>
            </a:pPr>
            <a:r>
              <a:rPr lang="en-IN" sz="2600">
                <a:solidFill>
                  <a:schemeClr val="dk1"/>
                </a:solidFill>
                <a:highlight>
                  <a:schemeClr val="lt1"/>
                </a:highlight>
              </a:rPr>
              <a:t>In doing so, we must account for the fundamental tradeoff between resource utilization and accuracy metrics.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CEC98-00A3-D58A-BCB0-98DA623524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a22f5d40e_2_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and Machine Learning Model</a:t>
            </a:r>
            <a:endParaRPr/>
          </a:p>
        </p:txBody>
      </p:sp>
      <p:sp>
        <p:nvSpPr>
          <p:cNvPr id="182" name="Google Shape;182;g2da22f5d40e_2_5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The Iris dataset is a classic machine learning dataset containing samples of iris flowers, each with four features: sepal length, sepal width, petal length, and petal width. The goal is to classify each sample into one of three species: setosa, versicolor, or virginica.</a:t>
            </a:r>
            <a:endParaRPr sz="2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The model comprises an input layer with 4 neurons, a hidden layer with 10 neurons utilizing ReLU activation, and an output layer with 3 neurons employing softmax activation for class probabilities.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73924-92A4-C325-FC96-97D845DF74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22f5d40e_2_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Experimental Setup</a:t>
            </a:r>
            <a:endParaRPr/>
          </a:p>
        </p:txBody>
      </p:sp>
      <p:pic>
        <p:nvPicPr>
          <p:cNvPr id="188" name="Google Shape;188;g2da22f5d40e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88" y="2229425"/>
            <a:ext cx="41814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da22f5d40e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788" y="2229425"/>
            <a:ext cx="41814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04DFB-9D2D-A3C8-B028-40625158C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a22f5d40e_2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Experimental Setup</a:t>
            </a:r>
            <a:endParaRPr/>
          </a:p>
        </p:txBody>
      </p:sp>
      <p:pic>
        <p:nvPicPr>
          <p:cNvPr id="195" name="Google Shape;195;g2da22f5d40e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713" y="2268500"/>
            <a:ext cx="41814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da22f5d40e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613" y="2268500"/>
            <a:ext cx="41814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57B82-51BE-CF10-A24B-90A95C81B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a22f5d40e_2_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Existing Approach </a:t>
            </a:r>
            <a:endParaRPr/>
          </a:p>
        </p:txBody>
      </p:sp>
      <p:pic>
        <p:nvPicPr>
          <p:cNvPr id="202" name="Google Shape;202;g2da22f5d40e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75" y="1801375"/>
            <a:ext cx="3297601" cy="221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da22f5d40e_2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700" y="1801375"/>
            <a:ext cx="3234587" cy="2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da22f5d40e_2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275" y="4077750"/>
            <a:ext cx="3297600" cy="22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da22f5d40e_2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1188" y="4013776"/>
            <a:ext cx="3297600" cy="225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08376-A49A-3F07-B2A1-6583E0607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a22f5d40e_2_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Performance Evaluation</a:t>
            </a:r>
            <a:endParaRPr/>
          </a:p>
        </p:txBody>
      </p:sp>
      <p:pic>
        <p:nvPicPr>
          <p:cNvPr id="211" name="Google Shape;211;g2da22f5d40e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38" y="1845725"/>
            <a:ext cx="42195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da22f5d40e_2_34"/>
          <p:cNvSpPr txBox="1"/>
          <p:nvPr/>
        </p:nvSpPr>
        <p:spPr>
          <a:xfrm>
            <a:off x="6986400" y="2120025"/>
            <a:ext cx="3115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Global Model achieves accuracy of 90%.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da22f5d40e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250" y="4963959"/>
            <a:ext cx="66865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40524-64F1-D242-527B-3B148F8F46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a22f5d40e_2_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Proposed Optimized Approach</a:t>
            </a:r>
            <a:endParaRPr/>
          </a:p>
        </p:txBody>
      </p:sp>
      <p:sp>
        <p:nvSpPr>
          <p:cNvPr id="219" name="Google Shape;219;g2da22f5d40e_2_7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The iterative improvement method tries to improve the device set by including devices one by one.</a:t>
            </a:r>
            <a:endParaRPr sz="2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Using other ML models and dataset can differ the accuracy of all the considered scenarios, but their relative performance will remain the same.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13D51-E9AC-7197-5EEE-735E5818B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a22f5d40e_2_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Optimized Approach</a:t>
            </a:r>
            <a:endParaRPr/>
          </a:p>
        </p:txBody>
      </p:sp>
      <p:pic>
        <p:nvPicPr>
          <p:cNvPr id="225" name="Google Shape;225;g2da22f5d40e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1924053"/>
            <a:ext cx="41814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da22f5d40e_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75" y="1845778"/>
            <a:ext cx="41814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da22f5d40e_2_42"/>
          <p:cNvSpPr txBox="1"/>
          <p:nvPr/>
        </p:nvSpPr>
        <p:spPr>
          <a:xfrm>
            <a:off x="1349675" y="4964050"/>
            <a:ext cx="69834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0.5 fraction of selected devices the accuracy is ~90%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0.75 fraction of selected devices the accuracy is ~92%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FAEBB-DE86-A23F-2DCA-174EEB952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a22f5d40e_2_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Performance</a:t>
            </a:r>
            <a:endParaRPr/>
          </a:p>
        </p:txBody>
      </p:sp>
      <p:sp>
        <p:nvSpPr>
          <p:cNvPr id="233" name="Google Shape;233;g2da22f5d40e_2_51"/>
          <p:cNvSpPr txBox="1"/>
          <p:nvPr/>
        </p:nvSpPr>
        <p:spPr>
          <a:xfrm>
            <a:off x="5906025" y="2354900"/>
            <a:ext cx="5887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Global Model achieves accuracy of ~93.33%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If, all devices are selected.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da22f5d40e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198325"/>
            <a:ext cx="4180987" cy="29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9A670-264E-FF37-A8FA-3858979AA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a22f5d40e_2_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40" name="Google Shape;240;g2da22f5d40e_2_7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The federated learning increases the privacy of raw data by sharing only the ML model parameters.</a:t>
            </a:r>
            <a:endParaRPr sz="2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The selection of devices is made so that the resource requirement reduces while the optimal performance of the global model is attained.</a:t>
            </a:r>
            <a:endParaRPr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67284-BE4A-0719-AE7E-A05616C52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Index</a:t>
            </a:r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/>
              <a:t>Introduction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/>
              <a:t>Problem Statement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/>
              <a:t>Solution</a:t>
            </a: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❑"/>
            </a:pPr>
            <a:r>
              <a:rPr lang="en-IN" sz="2400"/>
              <a:t>Experimental Setup</a:t>
            </a: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/>
              <a:t>Result and Comparison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/>
              <a:t>Conclusion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94B42-50CD-63DD-55FE-994235BDB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8" name="Google Shape;248;p10" descr="Aerial view of a highway near the ocean"/>
          <p:cNvPicPr preferRelativeResize="0"/>
          <p:nvPr/>
        </p:nvPicPr>
        <p:blipFill rotWithShape="1">
          <a:blip r:embed="rId3">
            <a:alphaModFix amt="40000"/>
          </a:blip>
          <a:srcRect t="11832" b="131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en-IN" sz="8000">
                <a:solidFill>
                  <a:srgbClr val="FEFEFE"/>
                </a:solidFill>
              </a:rPr>
              <a:t>Thank You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chemeClr val="lt2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IN" sz="2400" b="1"/>
              <a:t>Importance of Device Selection</a:t>
            </a: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The success of Federated Learning hinges on the effective selection of devices participating in the training process.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Optimal device selection impacts the efficiency, convergence speed, and overall performance of federated learning algorithms.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701A3-BA0D-D10B-6701-8DE930489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b="1"/>
              <a:t>Diverse Device Characteristics</a:t>
            </a: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Devices exhibit variations in Computational Power, Memory Capacity, Cost Efficiency, and Network Latency.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Harmonizing these diverse characteristics for effective collaboration poses a challenge in device selection.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Random selection may overlook the efficient use of device resources, emphasizing the need for strategic, property-aware selection methods.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7DC35-34A7-6B0F-C030-817D967FF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Solution: A Naive Way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b="1"/>
              <a:t>Combinatorial Complexity</a:t>
            </a: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The naive approach of considering all possible combinations of devices for collaboration leads to a combinatorial explosion.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IN" sz="2400" b="1"/>
              <a:t>Improvement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The improved strategy involves choosing a single device in each iteration, mitigating the combinatorial complexity associated with exhaustive combinations.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73D50-E092-A741-CF80-B0B6082A8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Solution: Optimal Approach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IN" sz="2600"/>
              <a:t>Optimization aims to leverage device properties— Computational Power, Memory Capacity, Energy Efficiency, and Network Efficiency —for strategic and efficient model collaboration.</a:t>
            </a:r>
            <a:endParaRPr sz="2600"/>
          </a:p>
          <a:p>
            <a:pPr marL="91440" lvl="0" indent="-165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⮚"/>
            </a:pPr>
            <a:r>
              <a:rPr lang="en-IN" sz="2600"/>
              <a:t>Heuristic based evaluation ensures devices are chosen strategically from sub-set.</a:t>
            </a:r>
            <a:endParaRPr sz="26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FD41D-EDE3-8B15-82CD-CB3A88EBA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a22f5d40e_2_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Solution: Optimal Approach</a:t>
            </a:r>
            <a:endParaRPr/>
          </a:p>
        </p:txBody>
      </p:sp>
      <p:sp>
        <p:nvSpPr>
          <p:cNvPr id="155" name="Google Shape;155;g2da22f5d40e_2_87"/>
          <p:cNvSpPr txBox="1">
            <a:spLocks noGrp="1"/>
          </p:cNvSpPr>
          <p:nvPr>
            <p:ph type="body" idx="1"/>
          </p:nvPr>
        </p:nvSpPr>
        <p:spPr>
          <a:xfrm>
            <a:off x="1286000" y="1812553"/>
            <a:ext cx="2615700" cy="454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600" b="1"/>
              <a:t>Heuristic Equation</a:t>
            </a:r>
            <a:endParaRPr sz="2600" b="1"/>
          </a:p>
        </p:txBody>
      </p:sp>
      <p:pic>
        <p:nvPicPr>
          <p:cNvPr id="156" name="Google Shape;156;g2da22f5d40e_2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50" y="2341900"/>
            <a:ext cx="10058400" cy="123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da22f5d40e_2_87"/>
          <p:cNvSpPr txBox="1"/>
          <p:nvPr/>
        </p:nvSpPr>
        <p:spPr>
          <a:xfrm>
            <a:off x="1615850" y="3951950"/>
            <a:ext cx="9316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f1(i) - computational power of idevice  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f2(i) - memory capacity of ith device  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f3(i) - energy efficiency of ith device  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f4(i) - network efficiency of ith device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|S(n)| - number of selected devices  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β, γ, δ: Parameters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55B51-6404-05EF-3A7F-18FEBACEE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Optimization Objective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IN" sz="1900"/>
              <a:t>f(Φ) - Accuracy of Global federated learning model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N" sz="1900"/>
              <a:t>H - Heuristic function</a:t>
            </a:r>
            <a:r>
              <a:rPr lang="en-IN" sz="2600"/>
              <a:t> 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➢"/>
            </a:pPr>
            <a:r>
              <a:rPr lang="en-IN" sz="2600"/>
              <a:t>Objective: Maximize the combined value of accuracy (A) and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600"/>
              <a:t> heuristic (H).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/>
          </a:p>
        </p:txBody>
      </p:sp>
      <p:pic>
        <p:nvPicPr>
          <p:cNvPr id="164" name="Google Shape;1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5" y="2091475"/>
            <a:ext cx="8339675" cy="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69E5F-B0A7-7C4B-EF17-8A10B219B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22f5d40e_2_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Experimental Setup</a:t>
            </a:r>
            <a:endParaRPr/>
          </a:p>
        </p:txBody>
      </p:sp>
      <p:sp>
        <p:nvSpPr>
          <p:cNvPr id="170" name="Google Shape;170;g2da22f5d40e_2_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IN" sz="2400"/>
              <a:t>Computational Power: The device's capability to perform computations and execute tasks efficiently.</a:t>
            </a:r>
            <a:endParaRPr sz="24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IN" sz="2400"/>
              <a:t>Memory Capacity: The amount of data the device can store and access for processing.</a:t>
            </a:r>
            <a:endParaRPr sz="24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IN" sz="2400"/>
              <a:t>Energy Efficiency: The device's ability to perform tasks while conserving energy and minimizing power consumption.</a:t>
            </a:r>
            <a:endParaRPr sz="24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IN" sz="2400"/>
              <a:t>Network Efficiency: The effectiveness of the device in managing and utilizing network resources for communication and data transfer.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390A4-28C4-A6A0-FEBE-B5467E458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704</Words>
  <Application>Microsoft Office PowerPoint</Application>
  <PresentationFormat>Widescreen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Retrospect</vt:lpstr>
      <vt:lpstr>Retrospect</vt:lpstr>
      <vt:lpstr>Device Selection Algorithm for Federated Learning</vt:lpstr>
      <vt:lpstr>Index</vt:lpstr>
      <vt:lpstr>Introduction</vt:lpstr>
      <vt:lpstr>Problem Statement</vt:lpstr>
      <vt:lpstr>Solution: A Naive Way</vt:lpstr>
      <vt:lpstr>Solution: Optimal Approach</vt:lpstr>
      <vt:lpstr>Solution: Optimal Approach</vt:lpstr>
      <vt:lpstr>Optimization Objective</vt:lpstr>
      <vt:lpstr>Experimental Setup</vt:lpstr>
      <vt:lpstr>Experimental Setup </vt:lpstr>
      <vt:lpstr>Dataset and Machine Learning Model</vt:lpstr>
      <vt:lpstr>Experimental Setup</vt:lpstr>
      <vt:lpstr>Experimental Setup</vt:lpstr>
      <vt:lpstr>Existing Approach </vt:lpstr>
      <vt:lpstr>Performance Evaluation</vt:lpstr>
      <vt:lpstr>Proposed Optimized Approach</vt:lpstr>
      <vt:lpstr>Optimized Approach</vt:lpstr>
      <vt:lpstr>Performance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Selection Algorithm for Federated Learning</dc:title>
  <dc:creator>Kartik Mouli</dc:creator>
  <cp:lastModifiedBy>Kartik Mouli</cp:lastModifiedBy>
  <cp:revision>1</cp:revision>
  <dcterms:created xsi:type="dcterms:W3CDTF">2023-12-04T17:25:42Z</dcterms:created>
  <dcterms:modified xsi:type="dcterms:W3CDTF">2024-05-07T18:01:09Z</dcterms:modified>
</cp:coreProperties>
</file>