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6" r:id="rId9"/>
    <p:sldId id="262" r:id="rId10"/>
    <p:sldId id="263" r:id="rId11"/>
    <p:sldId id="264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6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C6D288-2652-4B9F-A9DE-A667EC38A52F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6A283D-EE1D-43AD-AE94-F8FDF23245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9E20-2999-B5C1-4D58-191DEAAA8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Device Selection for Federated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ED84C-611D-884A-D0BB-30DEEC3B7B73}"/>
              </a:ext>
            </a:extLst>
          </p:cNvPr>
          <p:cNvSpPr txBox="1"/>
          <p:nvPr/>
        </p:nvSpPr>
        <p:spPr>
          <a:xfrm>
            <a:off x="275526" y="5615320"/>
            <a:ext cx="225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Supervisor: </a:t>
            </a:r>
          </a:p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Satendra</a:t>
            </a:r>
            <a:r>
              <a:rPr lang="en-IN" dirty="0"/>
              <a:t> Kumar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5DB6A6-5DED-4577-3F44-5919FCC2C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CS491: Project -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EEAF3-CD29-C627-386C-0E6EA1FA40F0}"/>
              </a:ext>
            </a:extLst>
          </p:cNvPr>
          <p:cNvSpPr txBox="1"/>
          <p:nvPr/>
        </p:nvSpPr>
        <p:spPr>
          <a:xfrm>
            <a:off x="9615341" y="5637383"/>
            <a:ext cx="20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800" dirty="0">
                <a:solidFill>
                  <a:schemeClr val="tx1"/>
                </a:solidFill>
                <a:latin typeface="+mn-lt"/>
              </a:rPr>
              <a:t>Name: Kartik Mouli</a:t>
            </a:r>
          </a:p>
          <a:p>
            <a:pPr algn="l"/>
            <a:r>
              <a:rPr lang="en-IN" sz="1800" dirty="0">
                <a:solidFill>
                  <a:schemeClr val="tx1"/>
                </a:solidFill>
                <a:latin typeface="+mn-lt"/>
              </a:rPr>
              <a:t>Roll No.: 2001CS35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96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2D92-6293-FA31-236D-BAAA113E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Comparisons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8E2EF-0C75-AF23-7F44-48312160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90686"/>
            <a:ext cx="5381625" cy="433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24AA1-68D1-D15F-977B-242F0B68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65" y="1690686"/>
            <a:ext cx="5353050" cy="433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D6962-79A1-8136-1A75-D95AD9AAD493}"/>
              </a:ext>
            </a:extLst>
          </p:cNvPr>
          <p:cNvSpPr txBox="1"/>
          <p:nvPr/>
        </p:nvSpPr>
        <p:spPr>
          <a:xfrm>
            <a:off x="2793476" y="5976216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041A4-C467-EA31-86E0-332B0BAC7CCE}"/>
              </a:ext>
            </a:extLst>
          </p:cNvPr>
          <p:cNvSpPr txBox="1"/>
          <p:nvPr/>
        </p:nvSpPr>
        <p:spPr>
          <a:xfrm>
            <a:off x="8342722" y="5976216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Optimal Approach</a:t>
            </a:r>
          </a:p>
        </p:txBody>
      </p:sp>
    </p:spTree>
    <p:extLst>
      <p:ext uri="{BB962C8B-B14F-4D97-AF65-F5344CB8AC3E}">
        <p14:creationId xmlns:p14="http://schemas.microsoft.com/office/powerpoint/2010/main" val="101193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485-DA6C-0155-8432-FA9AFFC7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Comparisons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8D11C-BCC8-CECF-55A7-BAD73520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2" y="1766887"/>
            <a:ext cx="5381625" cy="433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491F98-499D-0D55-1708-C4DA44B7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6887"/>
            <a:ext cx="5353050" cy="433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76147F-209D-3B46-33B8-92A2E7D22627}"/>
              </a:ext>
            </a:extLst>
          </p:cNvPr>
          <p:cNvSpPr txBox="1"/>
          <p:nvPr/>
        </p:nvSpPr>
        <p:spPr>
          <a:xfrm>
            <a:off x="2670928" y="5997613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FCB72-71D2-C2CE-79D0-9C29D043C6DB}"/>
              </a:ext>
            </a:extLst>
          </p:cNvPr>
          <p:cNvSpPr txBox="1"/>
          <p:nvPr/>
        </p:nvSpPr>
        <p:spPr>
          <a:xfrm>
            <a:off x="8163613" y="5945623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Optimal Approach</a:t>
            </a:r>
          </a:p>
        </p:txBody>
      </p:sp>
    </p:spTree>
    <p:extLst>
      <p:ext uri="{BB962C8B-B14F-4D97-AF65-F5344CB8AC3E}">
        <p14:creationId xmlns:p14="http://schemas.microsoft.com/office/powerpoint/2010/main" val="24879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5F8F-1447-E1AD-AA26-2F3C5C1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A724-5F65-8C9F-EB7A-F4A05D8D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Crucial Role of Device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Shows pivotal role of device selection strategies in shaping the efficiency and effectiveness in federated learning algorithms.</a:t>
            </a:r>
            <a:endParaRPr lang="en-US" sz="2400" b="1" dirty="0"/>
          </a:p>
          <a:p>
            <a:r>
              <a:rPr lang="en-US" sz="2400" b="1" dirty="0"/>
              <a:t>Balancing Randomness and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Striking a balance between randomness and optimization is key, as random approaches introduce diversity, while optimization ensures purposeful and strategic device selection based on properties.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88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2BC7-B03D-AE11-9E05-C45698A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42D4-477E-F4C2-3197-D3F114F6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Explore additional factors for device selection and continuous refinement of heuristic functions and thresholds to enhance adaptability to diverse use cases.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Explore the implementation of a ranking-based system for device selection.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915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06EB9C2-0A7A-7EAF-6567-BD90F14C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1833" b="131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0F9E9-E99D-2F9A-4800-259257FD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3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EB20-84B8-0352-2F6B-8A4FF72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ECA7-1CB1-8651-D2D5-836FB5DA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Result and Comparisons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Future Work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74AE-85BC-4421-89A2-56B7E943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5796-3CF9-6C24-CBFF-BDAA3685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Importance of Device Selection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success of Federated Learning hinges on the effective selection of devices participating in the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Optimal device selection impacts the efficiency, convergence speed, and overall performance of federated learning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97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7E93-8B57-8A13-73BA-71831AC2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78D8-9211-20CF-58C0-A459DB9E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Diverse Device Characteristics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Devices exhibit variations in Computational Power, Memory Capacity, Cost Efficiency, and Network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Harmonizing these diverse characteristics for effective collaboration poses a challenge in device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Random selection may overlook the efficient use of device resources, emphasizing the need for strategic, property-aware selection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4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53F3-9BE5-3038-DEE7-778F43D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A Naive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903-0333-72FC-6364-7D868B37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Combinatorial Complexity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naive approach of considering all possible combinations of devices for collaboration leads to a combinatorial explosion.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Improvement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improved strategy involves choosing a single device in each epoch, mitigating the combinatorial complexity associated with exhaustive combinations.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D859-3C15-4139-3A1A-64AF9015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Optimal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99D0-1D63-2132-2082-EBBCE7FE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Optimization aims to leverage device properties—Computational Power, Memory Capacity, Cost Efficiency, and Network Latency—for strategic and efficient model collaboration.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Establishing a threshold to filter devices, ensuring selection is based on a strategic balance of computational power, memory capacity, cost efficiency, and network latency.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Utilizing a heuristic function to evaluate device properties and assign relevance scores.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19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E72B-CFAC-5DD6-4619-E38AF72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Optimal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3D01-8271-2327-3DB2-5B51589DB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IN" sz="3100" b="1" dirty="0"/>
                  <a:t>Threshold-Based Selection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100" dirty="0"/>
                  <a:t>Combining a threshold-based strategy with a heuristic function, the selection process is tailored for efficiency and performance.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IN" sz="3100" b="1" dirty="0"/>
                  <a:t>Heuristic Function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600" smtClean="0">
                          <a:effectLst/>
                        </a:rPr>
                        <m:t>H</m:t>
                      </m:r>
                      <m:r>
                        <m:rPr>
                          <m:nor/>
                        </m:rPr>
                        <a:rPr lang="en-IN" sz="2600" smtClean="0"/>
                        <m:t>(</m:t>
                      </m:r>
                      <m:r>
                        <m:rPr>
                          <m:nor/>
                        </m:rPr>
                        <a:rPr lang="en-IN" sz="2600" smtClean="0"/>
                        <m:t>i</m:t>
                      </m:r>
                      <m:r>
                        <m:rPr>
                          <m:nor/>
                        </m:rPr>
                        <a:rPr lang="en-IN" sz="2600" smtClean="0"/>
                        <m:t>)=</m:t>
                      </m:r>
                      <m:r>
                        <m:rPr>
                          <m:nor/>
                        </m:rPr>
                        <a:rPr lang="el-GR" sz="2600" smtClean="0">
                          <a:effectLst/>
                        </a:rPr>
                        <m:t>α</m:t>
                      </m:r>
                      <m:r>
                        <m:rPr>
                          <m:nor/>
                        </m:rPr>
                        <a:rPr lang="el-GR" sz="2600" smtClean="0"/>
                        <m:t>⋅</m:t>
                      </m:r>
                      <m:r>
                        <m:rPr>
                          <m:nor/>
                        </m:rPr>
                        <a:rPr lang="en-IN" sz="2600" smtClean="0"/>
                        <m:t>ComputationalPower</m:t>
                      </m:r>
                      <m:r>
                        <m:rPr>
                          <m:nor/>
                        </m:rPr>
                        <a:rPr lang="en-IN" sz="2600" smtClean="0"/>
                        <m:t>(</m:t>
                      </m:r>
                      <m:r>
                        <m:rPr>
                          <m:nor/>
                        </m:rPr>
                        <a:rPr lang="en-IN" sz="2600" smtClean="0"/>
                        <m:t>i</m:t>
                      </m:r>
                      <m:r>
                        <m:rPr>
                          <m:nor/>
                        </m:rPr>
                        <a:rPr lang="en-IN" sz="2600" smtClean="0"/>
                        <m:t>)+</m:t>
                      </m:r>
                      <m:r>
                        <m:rPr>
                          <m:nor/>
                        </m:rPr>
                        <a:rPr lang="el-GR" sz="2600" smtClean="0">
                          <a:effectLst/>
                        </a:rPr>
                        <m:t>β</m:t>
                      </m:r>
                      <m:r>
                        <m:rPr>
                          <m:nor/>
                        </m:rPr>
                        <a:rPr lang="el-GR" sz="2600" smtClean="0"/>
                        <m:t>⋅</m:t>
                      </m:r>
                      <m:r>
                        <m:rPr>
                          <m:nor/>
                        </m:rPr>
                        <a:rPr lang="en-IN" sz="2600" smtClean="0"/>
                        <m:t>MemoryCapacity</m:t>
                      </m:r>
                      <m:r>
                        <m:rPr>
                          <m:nor/>
                        </m:rPr>
                        <a:rPr lang="en-IN" sz="2600" smtClean="0"/>
                        <m:t>(</m:t>
                      </m:r>
                      <m:r>
                        <m:rPr>
                          <m:nor/>
                        </m:rPr>
                        <a:rPr lang="en-IN" sz="2600" smtClean="0"/>
                        <m:t>i</m:t>
                      </m:r>
                      <m:r>
                        <m:rPr>
                          <m:nor/>
                        </m:rPr>
                        <a:rPr lang="en-IN" sz="2600" smtClean="0"/>
                        <m:t>)+</m:t>
                      </m:r>
                      <m:r>
                        <m:rPr>
                          <m:nor/>
                        </m:rPr>
                        <a:rPr lang="el-GR" sz="2600" smtClean="0">
                          <a:effectLst/>
                        </a:rPr>
                        <m:t>γ</m:t>
                      </m:r>
                      <m:r>
                        <m:rPr>
                          <m:nor/>
                        </m:rPr>
                        <a:rPr lang="el-GR" sz="2600" smtClean="0"/>
                        <m:t>⋅</m:t>
                      </m:r>
                      <m:r>
                        <m:rPr>
                          <m:nor/>
                        </m:rPr>
                        <a:rPr lang="en-IN" sz="2600" smtClean="0"/>
                        <m:t>CostEfficiency</m:t>
                      </m:r>
                      <m:r>
                        <m:rPr>
                          <m:nor/>
                        </m:rPr>
                        <a:rPr lang="en-IN" sz="2600" smtClean="0"/>
                        <m:t>(</m:t>
                      </m:r>
                      <m:r>
                        <m:rPr>
                          <m:nor/>
                        </m:rPr>
                        <a:rPr lang="en-IN" sz="2600" smtClean="0"/>
                        <m:t>i</m:t>
                      </m:r>
                      <m:r>
                        <m:rPr>
                          <m:nor/>
                        </m:rPr>
                        <a:rPr lang="en-IN" sz="2600" smtClean="0"/>
                        <m:t>)+</m:t>
                      </m:r>
                      <m:r>
                        <m:rPr>
                          <m:nor/>
                        </m:rPr>
                        <a:rPr lang="el-GR" sz="2600" smtClean="0">
                          <a:effectLst/>
                        </a:rPr>
                        <m:t>δ</m:t>
                      </m:r>
                      <m:r>
                        <m:rPr>
                          <m:nor/>
                        </m:rPr>
                        <a:rPr lang="el-GR" sz="2600" smtClean="0"/>
                        <m:t>⋅</m:t>
                      </m:r>
                      <m:r>
                        <m:rPr>
                          <m:nor/>
                        </m:rPr>
                        <a:rPr lang="en-IN" sz="2600" smtClean="0"/>
                        <m:t>NetworkLatency</m:t>
                      </m:r>
                      <m:r>
                        <m:rPr>
                          <m:nor/>
                        </m:rPr>
                        <a:rPr lang="en-IN" sz="2600" smtClean="0"/>
                        <m:t>(</m:t>
                      </m:r>
                      <m:r>
                        <m:rPr>
                          <m:nor/>
                        </m:rPr>
                        <a:rPr lang="en-IN" sz="2600" smtClean="0"/>
                        <m:t>i</m:t>
                      </m:r>
                      <m:r>
                        <m:rPr>
                          <m:nor/>
                        </m:rPr>
                        <a:rPr lang="en-IN" sz="2600" smtClean="0"/>
                        <m:t>)</m:t>
                      </m:r>
                    </m:oMath>
                  </m:oMathPara>
                </a14:m>
                <a:endParaRPr lang="en-IN" sz="2600" dirty="0"/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3100" dirty="0"/>
                  <a:t>Heuristic-based evaluation ensures devices are chosen strategically from the subset</a:t>
                </a:r>
                <a:endParaRPr lang="en-IN" sz="3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FB3D01-8271-2327-3DB2-5B51589DB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3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6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DECD-4AE9-456F-7DA3-50B3F1A2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260D-1A40-8DF4-79E4-ABBFE813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82" y="2130458"/>
            <a:ext cx="4783318" cy="4046505"/>
          </a:xfrm>
        </p:spPr>
        <p:txBody>
          <a:bodyPr>
            <a:normAutofit/>
          </a:bodyPr>
          <a:lstStyle/>
          <a:p>
            <a:r>
              <a:rPr lang="en-US" b="1" dirty="0"/>
              <a:t>Fitness Score:</a:t>
            </a:r>
            <a:r>
              <a:rPr lang="en-US" dirty="0"/>
              <a:t> Average fitness score of each device, considering properties Computational Power, Memory Capacity, Cost Efficiency, and Network Latency.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7B40A-70C5-29DA-854C-EB1BFCEE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8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A599-68B9-C69A-D7DF-DEC4E1B6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Comparisons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357FC7-B558-EDB7-EA27-31DA761F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3" y="1825625"/>
            <a:ext cx="5505450" cy="433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3AE60A-4EF8-DD05-C4F7-1A3DD1FE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834356"/>
            <a:ext cx="5476875" cy="433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D88DE6-D856-74E2-2192-59AE0F5DA343}"/>
              </a:ext>
            </a:extLst>
          </p:cNvPr>
          <p:cNvSpPr txBox="1"/>
          <p:nvPr/>
        </p:nvSpPr>
        <p:spPr>
          <a:xfrm>
            <a:off x="7946796" y="6003041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Optimal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63592-F900-022E-4F44-6F2DD4A47285}"/>
              </a:ext>
            </a:extLst>
          </p:cNvPr>
          <p:cNvSpPr txBox="1"/>
          <p:nvPr/>
        </p:nvSpPr>
        <p:spPr>
          <a:xfrm>
            <a:off x="2663563" y="597483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 Approach</a:t>
            </a:r>
          </a:p>
        </p:txBody>
      </p:sp>
    </p:spTree>
    <p:extLst>
      <p:ext uri="{BB962C8B-B14F-4D97-AF65-F5344CB8AC3E}">
        <p14:creationId xmlns:p14="http://schemas.microsoft.com/office/powerpoint/2010/main" val="2563959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461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Device Selection for Federated Learning</vt:lpstr>
      <vt:lpstr>Index</vt:lpstr>
      <vt:lpstr>Introduction</vt:lpstr>
      <vt:lpstr>Problem Statement</vt:lpstr>
      <vt:lpstr>Solution: A Naive Way</vt:lpstr>
      <vt:lpstr>Solution: Optimal Approach</vt:lpstr>
      <vt:lpstr>Solution: Optimal Approach</vt:lpstr>
      <vt:lpstr>Result And Comparisons</vt:lpstr>
      <vt:lpstr>Result And Comparisons</vt:lpstr>
      <vt:lpstr>Result And Comparisons</vt:lpstr>
      <vt:lpstr>Result And Comparisons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Selection for Federated Learning</dc:title>
  <dc:creator>Kartik Mouli</dc:creator>
  <cp:lastModifiedBy>Kartik Mouli</cp:lastModifiedBy>
  <cp:revision>1</cp:revision>
  <dcterms:created xsi:type="dcterms:W3CDTF">2023-12-04T17:25:42Z</dcterms:created>
  <dcterms:modified xsi:type="dcterms:W3CDTF">2023-12-04T22:12:59Z</dcterms:modified>
</cp:coreProperties>
</file>