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3" r:id="rId10"/>
    <p:sldId id="266" r:id="rId11"/>
    <p:sldId id="270" r:id="rId12"/>
    <p:sldId id="264" r:id="rId13"/>
    <p:sldId id="265" r:id="rId14"/>
    <p:sldId id="268" r:id="rId15"/>
    <p:sldId id="269" r:id="rId16"/>
    <p:sldId id="271" r:id="rId17"/>
    <p:sldId id="272" r:id="rId18"/>
    <p:sldId id="273" r:id="rId19"/>
    <p:sldId id="274" r:id="rId20"/>
    <p:sldId id="279" r:id="rId21"/>
    <p:sldId id="275" r:id="rId22"/>
    <p:sldId id="280" r:id="rId23"/>
    <p:sldId id="276" r:id="rId24"/>
    <p:sldId id="277" r:id="rId25"/>
    <p:sldId id="278" r:id="rId26"/>
    <p:sldId id="281" r:id="rId27"/>
    <p:sldId id="283" r:id="rId28"/>
    <p:sldId id="284" r:id="rId29"/>
    <p:sldId id="292"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66" d="100"/>
          <a:sy n="66" d="100"/>
        </p:scale>
        <p:origin x="9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37C4-21DC-4BB1-A656-3C4BE662E9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DA144B-9B1A-4D80-834B-B4D7FF666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0FF06-B4CB-45AE-B180-9DDB56205D67}"/>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5" name="Footer Placeholder 4">
            <a:extLst>
              <a:ext uri="{FF2B5EF4-FFF2-40B4-BE49-F238E27FC236}">
                <a16:creationId xmlns:a16="http://schemas.microsoft.com/office/drawing/2014/main" id="{BDF36F23-C7EF-46F8-A4BA-E5C548D27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A304B-045F-4EC4-BF81-4378300279FE}"/>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5707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7D9C-8411-4A90-B20D-264D3AEADF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4C7E08-31D9-473B-B4B7-EB212D7085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D8F3A-43A5-4D36-A73B-41F1AC4239A7}"/>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5" name="Footer Placeholder 4">
            <a:extLst>
              <a:ext uri="{FF2B5EF4-FFF2-40B4-BE49-F238E27FC236}">
                <a16:creationId xmlns:a16="http://schemas.microsoft.com/office/drawing/2014/main" id="{CF833978-5EDA-4E9D-BDB7-BEB377361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E1732-6DD2-4253-A658-8D443B342B4F}"/>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155964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18364-B415-4603-A7CB-35CF18D458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7BA13D-6288-4755-A736-96CE848BD6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9A6A6-9AAB-451F-A849-61EBBF4062D6}"/>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5" name="Footer Placeholder 4">
            <a:extLst>
              <a:ext uri="{FF2B5EF4-FFF2-40B4-BE49-F238E27FC236}">
                <a16:creationId xmlns:a16="http://schemas.microsoft.com/office/drawing/2014/main" id="{9E4D93A2-C232-491E-93D1-0BBC37315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87FAA1-0CD9-452B-BCC0-A104B5677C64}"/>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384374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D9DD-2F84-4C30-98D7-6AE55E3581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371C14-A310-4BE4-8261-D1E745C22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72582-3801-4F8F-B740-C178C5E8372C}"/>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5" name="Footer Placeholder 4">
            <a:extLst>
              <a:ext uri="{FF2B5EF4-FFF2-40B4-BE49-F238E27FC236}">
                <a16:creationId xmlns:a16="http://schemas.microsoft.com/office/drawing/2014/main" id="{09A79DC7-910B-47B7-A52D-BBD16BCB6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0BE49-488F-475A-AE19-D98B9F70D62F}"/>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126635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B28C-B036-48AF-9F39-0BAF35B864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8AB782-80F5-497B-B755-8C5ACADBE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AFE25-9DA9-4537-B88A-0CB846ED9CC4}"/>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5" name="Footer Placeholder 4">
            <a:extLst>
              <a:ext uri="{FF2B5EF4-FFF2-40B4-BE49-F238E27FC236}">
                <a16:creationId xmlns:a16="http://schemas.microsoft.com/office/drawing/2014/main" id="{BBA06926-78A8-4903-A5F6-50F8FF20B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AE563-FDD9-4993-B35D-590FBF60AE24}"/>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199976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97DD-8F3D-42C7-83FF-2DC78BA15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7B11D-D49C-4933-9F43-D7686EAD3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100C6A-BEF2-4CF4-B082-F9AC76C7D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0D213C-5989-4689-A693-3D47A8CD9A35}"/>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6" name="Footer Placeholder 5">
            <a:extLst>
              <a:ext uri="{FF2B5EF4-FFF2-40B4-BE49-F238E27FC236}">
                <a16:creationId xmlns:a16="http://schemas.microsoft.com/office/drawing/2014/main" id="{C84AFAA0-483A-4450-AE4C-13035A035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C1E08D-5D38-44F8-9409-CF2EA3790CAA}"/>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249302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1836-3F43-4378-B4DB-7DB53750E7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5E8BFB-603C-4074-BACA-5172AD055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32F5E-03A6-4AC2-A194-26F5F9355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22208A-B970-459E-9934-7CFDF8EC7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5ED27-8762-4185-BA97-795052F97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4B38AE-5CD5-4CBE-9FFA-ED900229521A}"/>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8" name="Footer Placeholder 7">
            <a:extLst>
              <a:ext uri="{FF2B5EF4-FFF2-40B4-BE49-F238E27FC236}">
                <a16:creationId xmlns:a16="http://schemas.microsoft.com/office/drawing/2014/main" id="{CCE98A41-AF2B-4D08-97CC-CC2674EE82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9454A4-BAC9-45C8-8A43-403CF2CE8583}"/>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304164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70-66C6-4498-B7AF-3BE4A89467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ACEFA4-0EAA-4472-AD8F-F9F5B951031B}"/>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4" name="Footer Placeholder 3">
            <a:extLst>
              <a:ext uri="{FF2B5EF4-FFF2-40B4-BE49-F238E27FC236}">
                <a16:creationId xmlns:a16="http://schemas.microsoft.com/office/drawing/2014/main" id="{1095917B-2412-4AA4-A9E0-B5507F16A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5F3E8F-C63E-477F-B998-79966D673F48}"/>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28002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16584-853A-4A6F-9511-87FBE73EE428}"/>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3" name="Footer Placeholder 2">
            <a:extLst>
              <a:ext uri="{FF2B5EF4-FFF2-40B4-BE49-F238E27FC236}">
                <a16:creationId xmlns:a16="http://schemas.microsoft.com/office/drawing/2014/main" id="{5F5EECE1-E219-42DC-8140-25887FFFC1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89B943-D4C9-461F-AB4E-3292E2964FCF}"/>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165921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4CC8-1714-4C32-8745-5E0BE3C5D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A14D16-8080-4CD9-963C-7DD1CBBD5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6C6D6F-FAF4-48BE-960D-F21335D5F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7AA63-0A02-499E-9432-9AD44FF623AF}"/>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6" name="Footer Placeholder 5">
            <a:extLst>
              <a:ext uri="{FF2B5EF4-FFF2-40B4-BE49-F238E27FC236}">
                <a16:creationId xmlns:a16="http://schemas.microsoft.com/office/drawing/2014/main" id="{50E09E06-B0BD-4174-98B8-E7E377E59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9587E-3305-4B7B-97DE-31391AF7A3F8}"/>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29516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598A-28B0-4D4B-8EA0-7DBA1D2FE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0487C-F5DF-4AC5-80C5-DF2FC068E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806856-F9D8-42BD-9D68-EAD7BB16C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2E18A-54C8-4749-BA19-EEEF628470B7}"/>
              </a:ext>
            </a:extLst>
          </p:cNvPr>
          <p:cNvSpPr>
            <a:spLocks noGrp="1"/>
          </p:cNvSpPr>
          <p:nvPr>
            <p:ph type="dt" sz="half" idx="10"/>
          </p:nvPr>
        </p:nvSpPr>
        <p:spPr/>
        <p:txBody>
          <a:bodyPr/>
          <a:lstStyle/>
          <a:p>
            <a:fld id="{4036B1F8-6589-4A5C-9149-4F19EA8AA828}" type="datetimeFigureOut">
              <a:rPr lang="en-IN" smtClean="0"/>
              <a:t>06-Feb-2022</a:t>
            </a:fld>
            <a:endParaRPr lang="en-IN"/>
          </a:p>
        </p:txBody>
      </p:sp>
      <p:sp>
        <p:nvSpPr>
          <p:cNvPr id="6" name="Footer Placeholder 5">
            <a:extLst>
              <a:ext uri="{FF2B5EF4-FFF2-40B4-BE49-F238E27FC236}">
                <a16:creationId xmlns:a16="http://schemas.microsoft.com/office/drawing/2014/main" id="{8BEF9B99-809A-42CB-BE3B-692C6F6805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EB7CD-1902-4AA2-B8DF-2D9BCAA24C23}"/>
              </a:ext>
            </a:extLst>
          </p:cNvPr>
          <p:cNvSpPr>
            <a:spLocks noGrp="1"/>
          </p:cNvSpPr>
          <p:nvPr>
            <p:ph type="sldNum" sz="quarter" idx="12"/>
          </p:nvPr>
        </p:nvSpPr>
        <p:spPr/>
        <p:txBody>
          <a:bodyPr/>
          <a:lstStyle/>
          <a:p>
            <a:fld id="{42CEC371-6807-443C-BF18-BE4A4DB0B2E2}" type="slidenum">
              <a:rPr lang="en-IN" smtClean="0"/>
              <a:t>‹#›</a:t>
            </a:fld>
            <a:endParaRPr lang="en-IN"/>
          </a:p>
        </p:txBody>
      </p:sp>
    </p:spTree>
    <p:extLst>
      <p:ext uri="{BB962C8B-B14F-4D97-AF65-F5344CB8AC3E}">
        <p14:creationId xmlns:p14="http://schemas.microsoft.com/office/powerpoint/2010/main" val="7652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C3BFF2-1E9D-4AAE-A540-EDAB35B8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E9B9A1-25DC-4C42-B303-F7CEBB420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7E64D-38CB-4F44-AA1E-820D847CD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6B1F8-6589-4A5C-9149-4F19EA8AA828}" type="datetimeFigureOut">
              <a:rPr lang="en-IN" smtClean="0"/>
              <a:t>06-Feb-2022</a:t>
            </a:fld>
            <a:endParaRPr lang="en-IN"/>
          </a:p>
        </p:txBody>
      </p:sp>
      <p:sp>
        <p:nvSpPr>
          <p:cNvPr id="5" name="Footer Placeholder 4">
            <a:extLst>
              <a:ext uri="{FF2B5EF4-FFF2-40B4-BE49-F238E27FC236}">
                <a16:creationId xmlns:a16="http://schemas.microsoft.com/office/drawing/2014/main" id="{D619FD96-07CF-45B3-8466-DD90AC510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968408-AE25-4EA8-8B21-39038242A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EC371-6807-443C-BF18-BE4A4DB0B2E2}" type="slidenum">
              <a:rPr lang="en-IN" smtClean="0"/>
              <a:t>‹#›</a:t>
            </a:fld>
            <a:endParaRPr lang="en-IN"/>
          </a:p>
        </p:txBody>
      </p:sp>
    </p:spTree>
    <p:extLst>
      <p:ext uri="{BB962C8B-B14F-4D97-AF65-F5344CB8AC3E}">
        <p14:creationId xmlns:p14="http://schemas.microsoft.com/office/powerpoint/2010/main" val="127290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wardsdatascience.com/common-loss-functions-in-machine-learning-46af0ffc4d23"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owardsdatascience.com/optimizers-for-training-neural-network-59450d71caf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1773-E625-4124-B586-78FE38FF11E8}"/>
              </a:ext>
            </a:extLst>
          </p:cNvPr>
          <p:cNvSpPr>
            <a:spLocks noGrp="1"/>
          </p:cNvSpPr>
          <p:nvPr>
            <p:ph type="ctrTitle"/>
          </p:nvPr>
        </p:nvSpPr>
        <p:spPr>
          <a:xfrm>
            <a:off x="1524000" y="1122363"/>
            <a:ext cx="8303394" cy="908568"/>
          </a:xfrm>
        </p:spPr>
        <p:txBody>
          <a:bodyPr>
            <a:normAutofit fontScale="90000"/>
          </a:bodyPr>
          <a:lstStyle/>
          <a:p>
            <a:r>
              <a:rPr lang="en-IN" dirty="0"/>
              <a:t>Machine Learning</a:t>
            </a:r>
          </a:p>
        </p:txBody>
      </p:sp>
      <p:sp>
        <p:nvSpPr>
          <p:cNvPr id="3" name="Subtitle 2">
            <a:extLst>
              <a:ext uri="{FF2B5EF4-FFF2-40B4-BE49-F238E27FC236}">
                <a16:creationId xmlns:a16="http://schemas.microsoft.com/office/drawing/2014/main" id="{51D14E4D-D941-4F29-AF8A-EDAD4D6C078A}"/>
              </a:ext>
            </a:extLst>
          </p:cNvPr>
          <p:cNvSpPr>
            <a:spLocks noGrp="1"/>
          </p:cNvSpPr>
          <p:nvPr>
            <p:ph type="subTitle" idx="1"/>
          </p:nvPr>
        </p:nvSpPr>
        <p:spPr>
          <a:xfrm>
            <a:off x="1524000" y="2601119"/>
            <a:ext cx="9144000" cy="1655762"/>
          </a:xfrm>
        </p:spPr>
        <p:txBody>
          <a:bodyPr/>
          <a:lstStyle/>
          <a:p>
            <a:r>
              <a:rPr lang="en-US" dirty="0"/>
              <a:t>allows software applications to become more accurate at predicting outcomes without being explicitly programmed.</a:t>
            </a:r>
            <a:endParaRPr lang="en-IN" dirty="0"/>
          </a:p>
        </p:txBody>
      </p:sp>
    </p:spTree>
    <p:extLst>
      <p:ext uri="{BB962C8B-B14F-4D97-AF65-F5344CB8AC3E}">
        <p14:creationId xmlns:p14="http://schemas.microsoft.com/office/powerpoint/2010/main" val="26852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9F18-0DC2-4B11-B9AF-DB9BB8BED547}"/>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339C99B3-5907-4622-BC9E-46713DF3757C}"/>
              </a:ext>
            </a:extLst>
          </p:cNvPr>
          <p:cNvSpPr>
            <a:spLocks noGrp="1"/>
          </p:cNvSpPr>
          <p:nvPr>
            <p:ph idx="1"/>
          </p:nvPr>
        </p:nvSpPr>
        <p:spPr/>
        <p:txBody>
          <a:bodyPr>
            <a:normAutofit fontScale="92500" lnSpcReduction="2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Max pooling -max pooling is concerned with teaching your convolutional neural network to recognize that despite all of differences in the image's textures, the distances from where they are shot, their angles, or </a:t>
            </a:r>
            <a:r>
              <a:rPr lang="en-US" sz="1800" dirty="0" err="1">
                <a:latin typeface="Open Sans" panose="020B0606030504020204" pitchFamily="34" charset="0"/>
                <a:ea typeface="Open Sans" panose="020B0606030504020204" pitchFamily="34" charset="0"/>
                <a:cs typeface="Open Sans" panose="020B0606030504020204" pitchFamily="34" charset="0"/>
              </a:rPr>
              <a:t>otherwise.provide</a:t>
            </a:r>
            <a:r>
              <a:rPr lang="en-US" sz="1800" dirty="0">
                <a:latin typeface="Open Sans" panose="020B0606030504020204" pitchFamily="34" charset="0"/>
                <a:ea typeface="Open Sans" panose="020B0606030504020204" pitchFamily="34" charset="0"/>
                <a:cs typeface="Open Sans" panose="020B0606030504020204" pitchFamily="34" charset="0"/>
              </a:rPr>
              <a:t> our </a:t>
            </a:r>
            <a:r>
              <a:rPr lang="en-US" sz="1800" dirty="0" err="1">
                <a:latin typeface="Open Sans" panose="020B0606030504020204" pitchFamily="34" charset="0"/>
                <a:ea typeface="Open Sans" panose="020B0606030504020204" pitchFamily="34" charset="0"/>
                <a:cs typeface="Open Sans" panose="020B0606030504020204" pitchFamily="34" charset="0"/>
              </a:rPr>
              <a:t>cnn</a:t>
            </a:r>
            <a:r>
              <a:rPr lang="en-US" sz="1800" dirty="0">
                <a:latin typeface="Open Sans" panose="020B0606030504020204" pitchFamily="34" charset="0"/>
                <a:ea typeface="Open Sans" panose="020B0606030504020204" pitchFamily="34" charset="0"/>
                <a:cs typeface="Open Sans" panose="020B0606030504020204" pitchFamily="34" charset="0"/>
              </a:rPr>
              <a:t> “spatial invariance”-</a:t>
            </a:r>
            <a:r>
              <a:rPr lang="en-US" sz="1800" dirty="0" err="1">
                <a:latin typeface="Open Sans" panose="020B0606030504020204" pitchFamily="34" charset="0"/>
                <a:ea typeface="Open Sans" panose="020B0606030504020204" pitchFamily="34" charset="0"/>
                <a:cs typeface="Open Sans" panose="020B0606030504020204" pitchFamily="34" charset="0"/>
              </a:rPr>
              <a:t>regonizing</a:t>
            </a:r>
            <a:r>
              <a:rPr lang="en-US" sz="1800" dirty="0">
                <a:latin typeface="Open Sans" panose="020B0606030504020204" pitchFamily="34" charset="0"/>
                <a:ea typeface="Open Sans" panose="020B0606030504020204" pitchFamily="34" charset="0"/>
                <a:cs typeface="Open Sans" panose="020B0606030504020204" pitchFamily="34" charset="0"/>
              </a:rPr>
              <a:t> image even if they are shot from long </a:t>
            </a:r>
            <a:r>
              <a:rPr lang="en-US" sz="1800" dirty="0" err="1">
                <a:latin typeface="Open Sans" panose="020B0606030504020204" pitchFamily="34" charset="0"/>
                <a:ea typeface="Open Sans" panose="020B0606030504020204" pitchFamily="34" charset="0"/>
                <a:cs typeface="Open Sans" panose="020B0606030504020204" pitchFamily="34" charset="0"/>
              </a:rPr>
              <a:t>range,different</a:t>
            </a:r>
            <a:r>
              <a:rPr lang="en-US" sz="1800" dirty="0">
                <a:latin typeface="Open Sans" panose="020B0606030504020204" pitchFamily="34" charset="0"/>
                <a:ea typeface="Open Sans" panose="020B0606030504020204" pitchFamily="34" charset="0"/>
                <a:cs typeface="Open Sans" panose="020B0606030504020204" pitchFamily="34" charset="0"/>
              </a:rPr>
              <a:t> angles.</a:t>
            </a:r>
          </a:p>
          <a:p>
            <a:r>
              <a:rPr lang="en-US" sz="1800" dirty="0">
                <a:latin typeface="Open Sans" panose="020B0606030504020204" pitchFamily="34" charset="0"/>
                <a:ea typeface="Open Sans" panose="020B0606030504020204" pitchFamily="34" charset="0"/>
                <a:cs typeface="Open Sans" panose="020B0606030504020204" pitchFamily="34" charset="0"/>
              </a:rPr>
              <a:t>Flattening-convert into a vector/Column form for ANN as input layer of ANN.</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Flattening is converting the data into a 1-dimensional array for inputting it to the next </a:t>
            </a:r>
            <a:r>
              <a:rPr lang="en-US" sz="1800" dirty="0" err="1">
                <a:latin typeface="Open Sans" panose="020B0606030504020204" pitchFamily="34" charset="0"/>
                <a:ea typeface="Open Sans" panose="020B0606030504020204" pitchFamily="34" charset="0"/>
                <a:cs typeface="Open Sans" panose="020B0606030504020204" pitchFamily="34" charset="0"/>
              </a:rPr>
              <a:t>layerWe</a:t>
            </a:r>
            <a:r>
              <a:rPr lang="en-US" sz="1800" dirty="0">
                <a:latin typeface="Open Sans" panose="020B0606030504020204" pitchFamily="34" charset="0"/>
                <a:ea typeface="Open Sans" panose="020B0606030504020204" pitchFamily="34" charset="0"/>
                <a:cs typeface="Open Sans" panose="020B0606030504020204" pitchFamily="34" charset="0"/>
              </a:rPr>
              <a:t> flatten the output of the convolutional layers to create a single long feature vector. And it is connected to the final classification model, which is called a fully-connected layer.</a:t>
            </a:r>
          </a:p>
          <a:p>
            <a:r>
              <a:rPr lang="en-US" sz="1800" dirty="0">
                <a:latin typeface="Open Sans" panose="020B0606030504020204" pitchFamily="34" charset="0"/>
                <a:ea typeface="Open Sans" panose="020B0606030504020204" pitchFamily="34" charset="0"/>
                <a:cs typeface="Open Sans" panose="020B0606030504020204" pitchFamily="34" charset="0"/>
              </a:rPr>
              <a:t>Full Connection –Same as hidden layer in ANN .they vote for the prediction according to </a:t>
            </a:r>
            <a:r>
              <a:rPr lang="en-US" sz="1800" dirty="0" err="1">
                <a:latin typeface="Open Sans" panose="020B0606030504020204" pitchFamily="34" charset="0"/>
                <a:ea typeface="Open Sans" panose="020B0606030504020204" pitchFamily="34" charset="0"/>
                <a:cs typeface="Open Sans" panose="020B0606030504020204" pitchFamily="34" charset="0"/>
              </a:rPr>
              <a:t>features.The</a:t>
            </a:r>
            <a:r>
              <a:rPr lang="en-US" sz="1800" dirty="0">
                <a:latin typeface="Open Sans" panose="020B0606030504020204" pitchFamily="34" charset="0"/>
                <a:ea typeface="Open Sans" panose="020B0606030504020204" pitchFamily="34" charset="0"/>
                <a:cs typeface="Open Sans" panose="020B0606030504020204" pitchFamily="34" charset="0"/>
              </a:rPr>
              <a:t> role of the artificial neural network is to take this data and combine the features into a wider variety of attributes that make the convolutional network more capable of classifying images, which is the whole purpose from creating a convolutional neural network.</a:t>
            </a:r>
          </a:p>
          <a:p>
            <a:r>
              <a:rPr lang="en-US" sz="1800" dirty="0">
                <a:latin typeface="Open Sans" panose="020B0606030504020204" pitchFamily="34" charset="0"/>
                <a:ea typeface="Open Sans" panose="020B0606030504020204" pitchFamily="34" charset="0"/>
                <a:cs typeface="Open Sans" panose="020B0606030504020204" pitchFamily="34" charset="0"/>
              </a:rPr>
              <a:t>SoftMax function - The SoftMax function is used as the activation function in the output layer of neural network models that predict a multinomial probability distribution. That is, SoftMax is used as the activation function for multi-class classification problems where class membership is required on more than two class labels.  </a:t>
            </a:r>
          </a:p>
          <a:p>
            <a:r>
              <a:rPr lang="en-US" sz="1800" dirty="0">
                <a:latin typeface="Open Sans" panose="020B0606030504020204" pitchFamily="34" charset="0"/>
                <a:ea typeface="Open Sans" panose="020B0606030504020204" pitchFamily="34" charset="0"/>
                <a:cs typeface="Open Sans" panose="020B0606030504020204" pitchFamily="34" charset="0"/>
              </a:rPr>
              <a:t>Cross Entropy - Cross-entropy is a measure of the difference between two probability distributions for a given random variable or set of events.</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1814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3805-7DC9-4C24-8C2C-305DD2C94BA6}"/>
              </a:ext>
            </a:extLst>
          </p:cNvPr>
          <p:cNvSpPr>
            <a:spLocks noGrp="1"/>
          </p:cNvSpPr>
          <p:nvPr>
            <p:ph type="title"/>
          </p:nvPr>
        </p:nvSpPr>
        <p:spPr/>
        <p:txBody>
          <a:bodyPr/>
          <a:lstStyle/>
          <a:p>
            <a:r>
              <a:rPr lang="en-IN" dirty="0"/>
              <a:t>Andrew NG CNN (</a:t>
            </a:r>
            <a:r>
              <a:rPr lang="en-IN" dirty="0" err="1"/>
              <a:t>DeepLearningAI</a:t>
            </a:r>
            <a:r>
              <a:rPr lang="en-IN" dirty="0"/>
              <a:t>)</a:t>
            </a:r>
          </a:p>
        </p:txBody>
      </p:sp>
      <p:sp>
        <p:nvSpPr>
          <p:cNvPr id="3" name="Content Placeholder 2">
            <a:extLst>
              <a:ext uri="{FF2B5EF4-FFF2-40B4-BE49-F238E27FC236}">
                <a16:creationId xmlns:a16="http://schemas.microsoft.com/office/drawing/2014/main" id="{418764B5-5ED6-4493-B4AD-83EC2ADF0EE3}"/>
              </a:ext>
            </a:extLst>
          </p:cNvPr>
          <p:cNvSpPr>
            <a:spLocks noGrp="1"/>
          </p:cNvSpPr>
          <p:nvPr>
            <p:ph idx="1"/>
          </p:nvPr>
        </p:nvSpPr>
        <p:spPr/>
        <p:txBody>
          <a:bodyPr>
            <a:normAutofi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Padding- </a:t>
            </a:r>
            <a:r>
              <a:rPr lang="en-US" sz="1800" dirty="0">
                <a:latin typeface="Open Sans" panose="020B0606030504020204" pitchFamily="34" charset="0"/>
                <a:ea typeface="Open Sans" panose="020B0606030504020204" pitchFamily="34" charset="0"/>
                <a:cs typeface="Open Sans" panose="020B0606030504020204" pitchFamily="34" charset="0"/>
              </a:rPr>
              <a:t>the convolutional layers reduce the size of the output. So in cases where we want to increase the size of the output and save the information presented in the corners we can use padding layers where padding helps by adding extra rows and columns on the outer dimension of the images. So the size of input data will remain similar to the output data.</a:t>
            </a:r>
            <a:r>
              <a:rPr lang="en-US" sz="1800" b="0" i="0" dirty="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 Adding padding to an image processed by a CNN allows for a more accurate analysis of images.</a:t>
            </a:r>
          </a:p>
          <a:p>
            <a:endParaRPr lang="en-US" sz="1800" dirty="0">
              <a:solidFill>
                <a:srgbClr val="0C0C0C"/>
              </a:solidFill>
              <a:latin typeface="Open Sans" panose="020B0606030504020204" pitchFamily="34" charset="0"/>
              <a:ea typeface="Open Sans" panose="020B0606030504020204" pitchFamily="34" charset="0"/>
              <a:cs typeface="Open Sans" panose="020B0606030504020204" pitchFamily="34" charset="0"/>
            </a:endParaRPr>
          </a:p>
          <a:p>
            <a:endParaRPr lang="en-US" sz="1800" b="0" i="0" dirty="0">
              <a:solidFill>
                <a:srgbClr val="0C0C0C"/>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sz="1800" dirty="0">
              <a:solidFill>
                <a:srgbClr val="0C0C0C"/>
              </a:solidFill>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Activation function</a:t>
            </a:r>
          </a:p>
          <a:p>
            <a:r>
              <a:rPr lang="en-IN" sz="1800" dirty="0">
                <a:latin typeface="Open Sans" panose="020B0606030504020204" pitchFamily="34" charset="0"/>
                <a:ea typeface="Open Sans" panose="020B0606030504020204" pitchFamily="34" charset="0"/>
                <a:cs typeface="Open Sans" panose="020B0606030504020204" pitchFamily="34" charset="0"/>
              </a:rPr>
              <a:t>Loss function</a:t>
            </a:r>
          </a:p>
          <a:p>
            <a:r>
              <a:rPr lang="en-IN" sz="1800" dirty="0">
                <a:latin typeface="Open Sans" panose="020B0606030504020204" pitchFamily="34" charset="0"/>
                <a:ea typeface="Open Sans" panose="020B0606030504020204" pitchFamily="34" charset="0"/>
                <a:cs typeface="Open Sans" panose="020B0606030504020204" pitchFamily="34" charset="0"/>
              </a:rPr>
              <a:t>Optimizers</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0019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A8D2-A60E-4ECB-A608-FB1FFDA12EC7}"/>
              </a:ext>
            </a:extLst>
          </p:cNvPr>
          <p:cNvSpPr>
            <a:spLocks noGrp="1"/>
          </p:cNvSpPr>
          <p:nvPr>
            <p:ph type="title"/>
          </p:nvPr>
        </p:nvSpPr>
        <p:spPr/>
        <p:txBody>
          <a:bodyPr/>
          <a:lstStyle/>
          <a:p>
            <a:r>
              <a:rPr lang="en-IN" dirty="0"/>
              <a:t>SVM</a:t>
            </a:r>
          </a:p>
        </p:txBody>
      </p:sp>
      <p:sp>
        <p:nvSpPr>
          <p:cNvPr id="3" name="Content Placeholder 2">
            <a:extLst>
              <a:ext uri="{FF2B5EF4-FFF2-40B4-BE49-F238E27FC236}">
                <a16:creationId xmlns:a16="http://schemas.microsoft.com/office/drawing/2014/main" id="{B0A29CA1-6B95-4040-9D2E-F4753D753009}"/>
              </a:ext>
            </a:extLst>
          </p:cNvPr>
          <p:cNvSpPr>
            <a:spLocks noGrp="1"/>
          </p:cNvSpPr>
          <p:nvPr>
            <p:ph idx="1"/>
          </p:nvPr>
        </p:nvSpPr>
        <p:spPr/>
        <p:txBody>
          <a:bodyPr>
            <a:normAutofit/>
          </a:bodyPr>
          <a:lstStyle/>
          <a:p>
            <a:r>
              <a:rPr lang="en-US" sz="1800" b="0" i="0" u="none" strike="noStrike" baseline="0" dirty="0">
                <a:latin typeface="Open Sans" panose="020B0606030504020204" pitchFamily="34" charset="0"/>
              </a:rPr>
              <a:t>Support Vector Machine(SVM) is a supervised machine learning algorithm used for both classification and regression. </a:t>
            </a:r>
          </a:p>
          <a:p>
            <a:r>
              <a:rPr lang="en-US" sz="1800" dirty="0">
                <a:latin typeface="Open Sans" panose="020B0606030504020204" pitchFamily="34" charset="0"/>
              </a:rPr>
              <a:t>SVM or Support Vector Machine is a linear model for classification and regression problems. It can solve linear and non-linear problems and work well for many practical problems. The idea of SVM is simple: The algorithm creates a line or a hyperplane which separates the data into classes.</a:t>
            </a:r>
          </a:p>
          <a:p>
            <a:r>
              <a:rPr lang="en-US" sz="1800" b="0" i="0" u="none" strike="noStrike" baseline="0" dirty="0">
                <a:latin typeface="Open Sans" panose="020B0606030504020204" pitchFamily="34" charset="0"/>
              </a:rPr>
              <a:t>The Support Vector Machine (SVM) is yet another type of supervised machine learning algorithm. It is sometimes cleaner and more powerful.</a:t>
            </a:r>
          </a:p>
          <a:p>
            <a:r>
              <a:rPr lang="en-US" sz="1800" dirty="0">
                <a:latin typeface="Open Sans" panose="020B0606030504020204" pitchFamily="34" charset="0"/>
              </a:rPr>
              <a:t> For SVM, it’s the one that maximizes the margins from both tags. In other words: the hyperplane (remember it's a line in this case) whose distance to the nearest element of each tag is the largest. decision boundary.</a:t>
            </a:r>
          </a:p>
          <a:p>
            <a:r>
              <a:rPr lang="en-US" sz="1800" dirty="0">
                <a:latin typeface="Open Sans" panose="020B0606030504020204" pitchFamily="34" charset="0"/>
              </a:rPr>
              <a:t>Compared to neural networks SVM have higher speed and better performance with a limited number of samples</a:t>
            </a:r>
          </a:p>
          <a:p>
            <a:r>
              <a:rPr lang="en-US" sz="1800" dirty="0">
                <a:latin typeface="Open Sans" panose="020B0606030504020204" pitchFamily="34" charset="0"/>
              </a:rPr>
              <a:t>#code SVR code not working</a:t>
            </a:r>
          </a:p>
          <a:p>
            <a:endParaRPr lang="en-IN" dirty="0"/>
          </a:p>
        </p:txBody>
      </p:sp>
    </p:spTree>
    <p:extLst>
      <p:ext uri="{BB962C8B-B14F-4D97-AF65-F5344CB8AC3E}">
        <p14:creationId xmlns:p14="http://schemas.microsoft.com/office/powerpoint/2010/main" val="204283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F60A-0C4A-4705-B072-5654E5B7DD59}"/>
              </a:ext>
            </a:extLst>
          </p:cNvPr>
          <p:cNvSpPr>
            <a:spLocks noGrp="1"/>
          </p:cNvSpPr>
          <p:nvPr>
            <p:ph type="title"/>
          </p:nvPr>
        </p:nvSpPr>
        <p:spPr/>
        <p:txBody>
          <a:bodyPr/>
          <a:lstStyle/>
          <a:p>
            <a:r>
              <a:rPr lang="en-IN" dirty="0"/>
              <a:t>Kernels</a:t>
            </a:r>
          </a:p>
        </p:txBody>
      </p:sp>
      <p:sp>
        <p:nvSpPr>
          <p:cNvPr id="3" name="Content Placeholder 2">
            <a:extLst>
              <a:ext uri="{FF2B5EF4-FFF2-40B4-BE49-F238E27FC236}">
                <a16:creationId xmlns:a16="http://schemas.microsoft.com/office/drawing/2014/main" id="{F29EE57B-795B-4901-9705-91DA46CC9D2C}"/>
              </a:ext>
            </a:extLst>
          </p:cNvPr>
          <p:cNvSpPr>
            <a:spLocks noGrp="1"/>
          </p:cNvSpPr>
          <p:nvPr>
            <p:ph idx="1"/>
          </p:nvPr>
        </p:nvSpPr>
        <p:spPr/>
        <p:txBody>
          <a:bodyPr>
            <a:normAutofit fontScale="92500" lnSpcReduction="20000"/>
          </a:bodyPr>
          <a:lstStyle/>
          <a:p>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a kernel refers to a method that allows us to apply linear classifiers to nonlinear problems by mapping non-linear data into a higher-dimensional space without the need to visit or understand that higher-dimensional space.</a:t>
            </a:r>
          </a:p>
          <a:p>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Kernels allow us to make complex, non-linear classifiers using Support Vector Machines.</a:t>
            </a:r>
          </a:p>
          <a:p>
            <a:r>
              <a:rPr lang="en-IN" sz="1800" dirty="0">
                <a:latin typeface="Open Sans" panose="020B0606030504020204" pitchFamily="34" charset="0"/>
                <a:ea typeface="Open Sans" panose="020B0606030504020204" pitchFamily="34" charset="0"/>
                <a:cs typeface="Open Sans" panose="020B0606030504020204" pitchFamily="34" charset="0"/>
              </a:rPr>
              <a:t>Polynomial kernel, Gaussian Kernel, sigmoid kernel</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pPr algn="l"/>
            <a:r>
              <a:rPr lang="en-IN" sz="1800" b="0" i="0" u="none" strike="noStrike" baseline="0" dirty="0">
                <a:latin typeface="Open Sans" panose="020B0606030504020204" pitchFamily="34" charset="0"/>
              </a:rPr>
              <a:t>Logistic Regression vs. SVMs</a:t>
            </a:r>
          </a:p>
          <a:p>
            <a:pPr algn="l"/>
            <a:r>
              <a:rPr lang="en-IN" sz="1800" b="0" i="0" u="none" strike="noStrike" baseline="0" dirty="0">
                <a:latin typeface="Open Sans" panose="020B0606030504020204" pitchFamily="34" charset="0"/>
              </a:rPr>
              <a:t>n=features m=examples</a:t>
            </a:r>
          </a:p>
          <a:p>
            <a:pPr algn="l"/>
            <a:endParaRPr lang="en-IN" sz="1800" b="0" i="0" u="none" strike="noStrike" baseline="0" dirty="0">
              <a:latin typeface="Open Sans" panose="020B0606030504020204" pitchFamily="34" charset="0"/>
            </a:endParaRPr>
          </a:p>
          <a:p>
            <a:pPr algn="l"/>
            <a:r>
              <a:rPr lang="en-US" sz="1800" b="0" i="0" u="none" strike="noStrike" baseline="0" dirty="0">
                <a:latin typeface="Open Sans" panose="020B0606030504020204" pitchFamily="34" charset="0"/>
              </a:rPr>
              <a:t>If n is large (relative to m), then use logistic regression, or SVM without a kernel (the "linear kernel")</a:t>
            </a:r>
          </a:p>
          <a:p>
            <a:pPr algn="l"/>
            <a:r>
              <a:rPr lang="en-US" sz="1800" b="0" i="0" u="none" strike="noStrike" baseline="0" dirty="0">
                <a:latin typeface="Open Sans" panose="020B0606030504020204" pitchFamily="34" charset="0"/>
              </a:rPr>
              <a:t>If n is small and m is intermediate, then use SVM with a Gaussian Kernel</a:t>
            </a:r>
          </a:p>
          <a:p>
            <a:pPr algn="l"/>
            <a:r>
              <a:rPr lang="en-US" sz="1800" b="0" i="0" u="none" strike="noStrike" baseline="0" dirty="0">
                <a:latin typeface="Open Sans" panose="020B0606030504020204" pitchFamily="34" charset="0"/>
              </a:rPr>
              <a:t>If n is small and m is large, then manually create/add more features, then use logistic regression or SVM without a kernel.</a:t>
            </a:r>
          </a:p>
          <a:p>
            <a:pPr algn="l"/>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l"/>
            <a:r>
              <a:rPr lang="en-US" sz="1800" dirty="0">
                <a:latin typeface="Open Sans" panose="020B0606030504020204" pitchFamily="34" charset="0"/>
                <a:ea typeface="Open Sans" panose="020B0606030504020204" pitchFamily="34" charset="0"/>
                <a:cs typeface="Open Sans" panose="020B0606030504020204" pitchFamily="34" charset="0"/>
              </a:rPr>
              <a:t>#code</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0546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CC53-EBEC-417B-A756-0C01F28FCBE1}"/>
              </a:ext>
            </a:extLst>
          </p:cNvPr>
          <p:cNvSpPr>
            <a:spLocks noGrp="1"/>
          </p:cNvSpPr>
          <p:nvPr>
            <p:ph type="title"/>
          </p:nvPr>
        </p:nvSpPr>
        <p:spPr/>
        <p:txBody>
          <a:bodyPr/>
          <a:lstStyle/>
          <a:p>
            <a:r>
              <a:rPr lang="en-US" dirty="0"/>
              <a:t>C</a:t>
            </a:r>
            <a:r>
              <a:rPr lang="en-IN" dirty="0" err="1"/>
              <a:t>lustering</a:t>
            </a:r>
            <a:endParaRPr lang="en-IN" dirty="0"/>
          </a:p>
        </p:txBody>
      </p:sp>
      <p:sp>
        <p:nvSpPr>
          <p:cNvPr id="3" name="Content Placeholder 2">
            <a:extLst>
              <a:ext uri="{FF2B5EF4-FFF2-40B4-BE49-F238E27FC236}">
                <a16:creationId xmlns:a16="http://schemas.microsoft.com/office/drawing/2014/main" id="{FBB2D933-DA97-41BF-B489-26765BD7A41F}"/>
              </a:ext>
            </a:extLst>
          </p:cNvPr>
          <p:cNvSpPr>
            <a:spLocks noGrp="1"/>
          </p:cNvSpPr>
          <p:nvPr>
            <p:ph idx="1"/>
          </p:nvPr>
        </p:nvSpPr>
        <p:spPr>
          <a:xfrm>
            <a:off x="732322" y="1912253"/>
            <a:ext cx="10515600" cy="4351338"/>
          </a:xfrm>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Unsupervised learning - Identify patterns in data set containing data points which are not labelled.</a:t>
            </a:r>
          </a:p>
          <a:p>
            <a:r>
              <a:rPr lang="en-US" sz="1800" dirty="0">
                <a:latin typeface="Open Sans" panose="020B0606030504020204" pitchFamily="34" charset="0"/>
                <a:ea typeface="Open Sans" panose="020B0606030504020204" pitchFamily="34" charset="0"/>
                <a:cs typeface="Open Sans" panose="020B0606030504020204" pitchFamily="34" charset="0"/>
              </a:rPr>
              <a:t>Clustering – divide data points into a number of groups having same features.in simple </a:t>
            </a:r>
            <a:r>
              <a:rPr lang="en-US" sz="1800" dirty="0" err="1">
                <a:latin typeface="Open Sans" panose="020B0606030504020204" pitchFamily="34" charset="0"/>
                <a:ea typeface="Open Sans" panose="020B0606030504020204" pitchFamily="34" charset="0"/>
                <a:cs typeface="Open Sans" panose="020B0606030504020204" pitchFamily="34" charset="0"/>
              </a:rPr>
              <a:t>words,it</a:t>
            </a:r>
            <a:r>
              <a:rPr lang="en-US" sz="1800" dirty="0">
                <a:latin typeface="Open Sans" panose="020B0606030504020204" pitchFamily="34" charset="0"/>
                <a:ea typeface="Open Sans" panose="020B0606030504020204" pitchFamily="34" charset="0"/>
                <a:cs typeface="Open Sans" panose="020B0606030504020204" pitchFamily="34" charset="0"/>
              </a:rPr>
              <a:t> creates groups with similar traits and assign them into cluster.</a:t>
            </a:r>
          </a:p>
          <a:p>
            <a:r>
              <a:rPr lang="en-US" sz="1800" dirty="0">
                <a:latin typeface="Open Sans" panose="020B0606030504020204" pitchFamily="34" charset="0"/>
                <a:ea typeface="Open Sans" panose="020B0606030504020204" pitchFamily="34" charset="0"/>
                <a:cs typeface="Open Sans" panose="020B0606030504020204" pitchFamily="34" charset="0"/>
              </a:rPr>
              <a:t>E.g. Market </a:t>
            </a:r>
            <a:r>
              <a:rPr lang="en-US" sz="1800" dirty="0" err="1">
                <a:latin typeface="Open Sans" panose="020B0606030504020204" pitchFamily="34" charset="0"/>
                <a:ea typeface="Open Sans" panose="020B0606030504020204" pitchFamily="34" charset="0"/>
                <a:cs typeface="Open Sans" panose="020B0606030504020204" pitchFamily="34" charset="0"/>
              </a:rPr>
              <a:t>segmentation,social</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metwork</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analysis,oraganize</a:t>
            </a:r>
            <a:r>
              <a:rPr lang="en-US" sz="1800" dirty="0">
                <a:latin typeface="Open Sans" panose="020B0606030504020204" pitchFamily="34" charset="0"/>
                <a:ea typeface="Open Sans" panose="020B0606030504020204" pitchFamily="34" charset="0"/>
                <a:cs typeface="Open Sans" panose="020B0606030504020204" pitchFamily="34" charset="0"/>
              </a:rPr>
              <a:t> computing </a:t>
            </a:r>
            <a:r>
              <a:rPr lang="en-US" sz="1800" dirty="0" err="1">
                <a:latin typeface="Open Sans" panose="020B0606030504020204" pitchFamily="34" charset="0"/>
                <a:ea typeface="Open Sans" panose="020B0606030504020204" pitchFamily="34" charset="0"/>
                <a:cs typeface="Open Sans" panose="020B0606030504020204" pitchFamily="34" charset="0"/>
              </a:rPr>
              <a:t>cluster,astronomical</a:t>
            </a:r>
            <a:r>
              <a:rPr lang="en-US" sz="1800" dirty="0">
                <a:latin typeface="Open Sans" panose="020B0606030504020204" pitchFamily="34" charset="0"/>
                <a:ea typeface="Open Sans" panose="020B0606030504020204" pitchFamily="34" charset="0"/>
                <a:cs typeface="Open Sans" panose="020B0606030504020204" pitchFamily="34" charset="0"/>
              </a:rPr>
              <a:t> data </a:t>
            </a:r>
            <a:r>
              <a:rPr lang="en-US" sz="1800" dirty="0" err="1">
                <a:latin typeface="Open Sans" panose="020B0606030504020204" pitchFamily="34" charset="0"/>
                <a:ea typeface="Open Sans" panose="020B0606030504020204" pitchFamily="34" charset="0"/>
                <a:cs typeface="Open Sans" panose="020B0606030504020204" pitchFamily="34" charset="0"/>
              </a:rPr>
              <a:t>analysis,etc</a:t>
            </a:r>
            <a:r>
              <a:rPr lang="en-US" sz="1800" dirty="0">
                <a:latin typeface="Open Sans" panose="020B0606030504020204" pitchFamily="34" charset="0"/>
                <a:ea typeface="Open Sans" panose="020B0606030504020204" pitchFamily="34" charset="0"/>
                <a:cs typeface="Open Sans" panose="020B0606030504020204" pitchFamily="34" charset="0"/>
              </a:rPr>
              <a:t>.</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9504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AAE6-5C20-43DC-8D00-631BCCC88563}"/>
              </a:ext>
            </a:extLst>
          </p:cNvPr>
          <p:cNvSpPr>
            <a:spLocks noGrp="1"/>
          </p:cNvSpPr>
          <p:nvPr>
            <p:ph type="title"/>
          </p:nvPr>
        </p:nvSpPr>
        <p:spPr/>
        <p:txBody>
          <a:bodyPr/>
          <a:lstStyle/>
          <a:p>
            <a:r>
              <a:rPr lang="en-IN" dirty="0"/>
              <a:t>K –Mean Algorithm</a:t>
            </a:r>
          </a:p>
        </p:txBody>
      </p:sp>
      <p:sp>
        <p:nvSpPr>
          <p:cNvPr id="3" name="Content Placeholder 2">
            <a:extLst>
              <a:ext uri="{FF2B5EF4-FFF2-40B4-BE49-F238E27FC236}">
                <a16:creationId xmlns:a16="http://schemas.microsoft.com/office/drawing/2014/main" id="{C7EAC6B3-EE67-4333-B7B3-E6CB324CF68E}"/>
              </a:ext>
            </a:extLst>
          </p:cNvPr>
          <p:cNvSpPr>
            <a:spLocks noGrp="1"/>
          </p:cNvSpPr>
          <p:nvPr>
            <p:ph idx="1"/>
          </p:nvPr>
        </p:nvSpPr>
        <p:spPr/>
        <p:txBody>
          <a:bodyPr>
            <a:normAutofi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Unsupervised Learning Algorithm</a:t>
            </a:r>
          </a:p>
          <a:p>
            <a:r>
              <a:rPr lang="en-US" sz="1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groups the unlabeled dataset into different clusters</a:t>
            </a:r>
            <a:endParaRPr lang="en-IN" sz="1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an iterative algorithm that divides the unlabeled dataset into k different clusters in such a way that each dataset belongs only one group that has similar properties</a:t>
            </a:r>
            <a:r>
              <a:rPr lang="en-IN" sz="1800" dirty="0">
                <a:solidFill>
                  <a:srgbClr val="333333"/>
                </a:solidFill>
                <a:latin typeface="Open Sans" panose="020B0606030504020204" pitchFamily="34" charset="0"/>
                <a:ea typeface="Open Sans" panose="020B0606030504020204" pitchFamily="34" charset="0"/>
                <a:cs typeface="Open Sans" panose="020B0606030504020204" pitchFamily="34" charset="0"/>
              </a:rPr>
              <a:t>.</a:t>
            </a:r>
          </a:p>
          <a:p>
            <a:r>
              <a:rPr lang="en-IN" sz="1800" dirty="0">
                <a:solidFill>
                  <a:srgbClr val="333333"/>
                </a:solidFill>
                <a:latin typeface="Open Sans" panose="020B0606030504020204" pitchFamily="34" charset="0"/>
                <a:ea typeface="Open Sans" panose="020B0606030504020204" pitchFamily="34" charset="0"/>
                <a:cs typeface="Open Sans" panose="020B0606030504020204" pitchFamily="34" charset="0"/>
              </a:rPr>
              <a:t>Centroid based algorithm - </a:t>
            </a:r>
            <a:r>
              <a:rPr lang="en-US" sz="1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main aim of this algorithm is to minimize the sum of distances between the data point and their corresponding clusters.</a:t>
            </a:r>
          </a:p>
          <a:p>
            <a:r>
              <a:rPr lang="en-US" sz="1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algorithm takes the unlabeled dataset as input, divides the dataset into k-number of clusters, and repeats the process until it does not find the best clusters.</a:t>
            </a:r>
          </a:p>
          <a:p>
            <a:r>
              <a:rPr lang="en-US" sz="1800" dirty="0">
                <a:solidFill>
                  <a:srgbClr val="333333"/>
                </a:solidFill>
                <a:latin typeface="Open Sans" panose="020B0606030504020204" pitchFamily="34" charset="0"/>
                <a:ea typeface="Open Sans" panose="020B0606030504020204" pitchFamily="34" charset="0"/>
                <a:cs typeface="Open Sans" panose="020B0606030504020204" pitchFamily="34" charset="0"/>
              </a:rPr>
              <a:t>Drawback of standard K-mean:</a:t>
            </a:r>
          </a:p>
          <a:p>
            <a:r>
              <a:rPr lang="en-US" sz="18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One disadvantage of the K-means algorithm is that it is sensitive to the initialization of the centroids or the mean points. So, if a centroid is initialized to be a “far-off” point, it might just end up with no points associated with it, and at the same time, more than one cluster might end up linked with a single centroid. Similarly, more than one centroids might be initialized into the same cluster resulting in poor clustering.</a:t>
            </a:r>
          </a:p>
          <a:p>
            <a:endParaRPr lang="en-US" sz="18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663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8942-D897-4353-B148-413DA5756072}"/>
              </a:ext>
            </a:extLst>
          </p:cNvPr>
          <p:cNvSpPr>
            <a:spLocks noGrp="1"/>
          </p:cNvSpPr>
          <p:nvPr>
            <p:ph type="title"/>
          </p:nvPr>
        </p:nvSpPr>
        <p:spPr/>
        <p:txBody>
          <a:bodyPr/>
          <a:lstStyle/>
          <a:p>
            <a:r>
              <a:rPr lang="en-IN" dirty="0"/>
              <a:t>K-Mean ++ Algorithm</a:t>
            </a:r>
          </a:p>
        </p:txBody>
      </p:sp>
      <p:sp>
        <p:nvSpPr>
          <p:cNvPr id="3" name="Content Placeholder 2">
            <a:extLst>
              <a:ext uri="{FF2B5EF4-FFF2-40B4-BE49-F238E27FC236}">
                <a16:creationId xmlns:a16="http://schemas.microsoft.com/office/drawing/2014/main" id="{9FF0411F-DB1D-48FC-9B48-FF3E4DFE8D7D}"/>
              </a:ext>
            </a:extLst>
          </p:cNvPr>
          <p:cNvSpPr>
            <a:spLocks noGrp="1"/>
          </p:cNvSpPr>
          <p:nvPr>
            <p:ph idx="1"/>
          </p:nvPr>
        </p:nvSpPr>
        <p:spPr/>
        <p:txBody>
          <a:bodyPr>
            <a:normAutofit/>
          </a:bodyPr>
          <a:lstStyle/>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Avoid initial centroid trap</a:t>
            </a:r>
          </a:p>
          <a:p>
            <a:r>
              <a:rPr lang="en-IN" sz="1800" dirty="0">
                <a:latin typeface="Open Sans" panose="020B0606030504020204" pitchFamily="34" charset="0"/>
                <a:ea typeface="Open Sans" panose="020B0606030504020204" pitchFamily="34" charset="0"/>
                <a:cs typeface="Open Sans" panose="020B0606030504020204" pitchFamily="34" charset="0"/>
              </a:rPr>
              <a:t>Randomly select one centroid. For each centroid compute distance to its nearest centroid. Select next centroid probability  to choose  next centroid is directly proportional to distance. Repeat for k centroids.</a:t>
            </a:r>
          </a:p>
          <a:p>
            <a:pPr marL="0" indent="0">
              <a:buNone/>
            </a:pPr>
            <a:endParaRPr lang="en-IN"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sz="1800" dirty="0">
                <a:latin typeface="Open Sans" panose="020B0606030504020204" pitchFamily="34" charset="0"/>
                <a:ea typeface="Open Sans" panose="020B0606030504020204" pitchFamily="34" charset="0"/>
                <a:cs typeface="Open Sans" panose="020B0606030504020204" pitchFamily="34" charset="0"/>
              </a:rPr>
              <a:t>  Elbow method </a:t>
            </a:r>
          </a:p>
          <a:p>
            <a:r>
              <a:rPr lang="en-IN" sz="1800" dirty="0">
                <a:latin typeface="Open Sans" panose="020B0606030504020204" pitchFamily="34" charset="0"/>
                <a:ea typeface="Open Sans" panose="020B0606030504020204" pitchFamily="34" charset="0"/>
                <a:cs typeface="Open Sans" panose="020B0606030504020204" pitchFamily="34" charset="0"/>
              </a:rPr>
              <a:t>Choosing optimal number of clusters : Elbow method</a:t>
            </a:r>
          </a:p>
          <a:p>
            <a:r>
              <a:rPr lang="en-IN" sz="1800" dirty="0">
                <a:latin typeface="Open Sans" panose="020B0606030504020204" pitchFamily="34" charset="0"/>
                <a:ea typeface="Open Sans" panose="020B0606030504020204" pitchFamily="34" charset="0"/>
                <a:cs typeface="Open Sans" panose="020B0606030504020204" pitchFamily="34" charset="0"/>
              </a:rPr>
              <a:t>WCSS(within cluster squared sum) = sum [(|Xi – </a:t>
            </a:r>
            <a:r>
              <a:rPr lang="en-IN" sz="1800" dirty="0" err="1">
                <a:latin typeface="Open Sans" panose="020B0606030504020204" pitchFamily="34" charset="0"/>
                <a:ea typeface="Open Sans" panose="020B0606030504020204" pitchFamily="34" charset="0"/>
                <a:cs typeface="Open Sans" panose="020B0606030504020204" pitchFamily="34" charset="0"/>
              </a:rPr>
              <a:t>Cnear</a:t>
            </a:r>
            <a:r>
              <a:rPr lang="en-IN" sz="1800" dirty="0">
                <a:latin typeface="Open Sans" panose="020B0606030504020204" pitchFamily="34" charset="0"/>
                <a:ea typeface="Open Sans" panose="020B0606030504020204" pitchFamily="34" charset="0"/>
                <a:cs typeface="Open Sans" panose="020B0606030504020204" pitchFamily="34" charset="0"/>
              </a:rPr>
              <a:t>|)^2]</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4576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5972-563E-41AC-826A-13C6097BD4E3}"/>
              </a:ext>
            </a:extLst>
          </p:cNvPr>
          <p:cNvSpPr>
            <a:spLocks noGrp="1"/>
          </p:cNvSpPr>
          <p:nvPr>
            <p:ph type="title"/>
          </p:nvPr>
        </p:nvSpPr>
        <p:spPr/>
        <p:txBody>
          <a:bodyPr/>
          <a:lstStyle/>
          <a:p>
            <a:r>
              <a:rPr lang="en-IN" dirty="0"/>
              <a:t>Hierarchical Clustering</a:t>
            </a:r>
          </a:p>
        </p:txBody>
      </p:sp>
      <p:sp>
        <p:nvSpPr>
          <p:cNvPr id="3" name="Content Placeholder 2">
            <a:extLst>
              <a:ext uri="{FF2B5EF4-FFF2-40B4-BE49-F238E27FC236}">
                <a16:creationId xmlns:a16="http://schemas.microsoft.com/office/drawing/2014/main" id="{B301B049-31C3-4F43-AF8C-28BF9A5C4ACF}"/>
              </a:ext>
            </a:extLst>
          </p:cNvPr>
          <p:cNvSpPr>
            <a:spLocks noGrp="1"/>
          </p:cNvSpPr>
          <p:nvPr>
            <p:ph idx="1"/>
          </p:nvPr>
        </p:nvSpPr>
        <p:spPr/>
        <p:txBody>
          <a:bodyPr>
            <a:normAutofit fontScale="92500" lnSpcReduction="10000"/>
          </a:bodyPr>
          <a:lstStyle/>
          <a:p>
            <a:r>
              <a:rPr lang="en-IN" sz="1800" dirty="0">
                <a:latin typeface="Open Sans" panose="020B0606030504020204" pitchFamily="34" charset="0"/>
                <a:ea typeface="Open Sans" panose="020B0606030504020204" pitchFamily="34" charset="0"/>
                <a:cs typeface="Open Sans" panose="020B0606030504020204" pitchFamily="34" charset="0"/>
              </a:rPr>
              <a:t>Easy to understand and implement .</a:t>
            </a:r>
          </a:p>
          <a:p>
            <a:r>
              <a:rPr lang="en-IN" sz="1800" dirty="0">
                <a:latin typeface="Open Sans" panose="020B0606030504020204" pitchFamily="34" charset="0"/>
                <a:ea typeface="Open Sans" panose="020B0606030504020204" pitchFamily="34" charset="0"/>
                <a:cs typeface="Open Sans" panose="020B0606030504020204" pitchFamily="34" charset="0"/>
              </a:rPr>
              <a:t>Agglomerative HC</a:t>
            </a:r>
          </a:p>
          <a:p>
            <a:r>
              <a:rPr lang="en-IN" sz="1800" dirty="0">
                <a:latin typeface="Open Sans" panose="020B0606030504020204" pitchFamily="34" charset="0"/>
                <a:ea typeface="Open Sans" panose="020B0606030504020204" pitchFamily="34" charset="0"/>
                <a:cs typeface="Open Sans" panose="020B0606030504020204" pitchFamily="34" charset="0"/>
              </a:rPr>
              <a:t>Make each data point  a single-point cluster = N clusters</a:t>
            </a:r>
          </a:p>
          <a:p>
            <a:r>
              <a:rPr lang="en-IN" sz="1800" dirty="0">
                <a:latin typeface="Open Sans" panose="020B0606030504020204" pitchFamily="34" charset="0"/>
                <a:ea typeface="Open Sans" panose="020B0606030504020204" pitchFamily="34" charset="0"/>
                <a:cs typeface="Open Sans" panose="020B0606030504020204" pitchFamily="34" charset="0"/>
              </a:rPr>
              <a:t>Take to closest data point and make them one cluster = N-1 Cluster</a:t>
            </a:r>
          </a:p>
          <a:p>
            <a:r>
              <a:rPr lang="en-IN" sz="1800" dirty="0">
                <a:latin typeface="Open Sans" panose="020B0606030504020204" pitchFamily="34" charset="0"/>
                <a:ea typeface="Open Sans" panose="020B0606030504020204" pitchFamily="34" charset="0"/>
                <a:cs typeface="Open Sans" panose="020B0606030504020204" pitchFamily="34" charset="0"/>
              </a:rPr>
              <a:t>Take the two </a:t>
            </a:r>
            <a:r>
              <a:rPr lang="en-IN" sz="1800" b="1" dirty="0">
                <a:latin typeface="Open Sans" panose="020B0606030504020204" pitchFamily="34" charset="0"/>
                <a:ea typeface="Open Sans" panose="020B0606030504020204" pitchFamily="34" charset="0"/>
                <a:cs typeface="Open Sans" panose="020B0606030504020204" pitchFamily="34" charset="0"/>
              </a:rPr>
              <a:t>closest  cluster </a:t>
            </a:r>
            <a:r>
              <a:rPr lang="en-IN" sz="1800" dirty="0">
                <a:latin typeface="Open Sans" panose="020B0606030504020204" pitchFamily="34" charset="0"/>
                <a:ea typeface="Open Sans" panose="020B0606030504020204" pitchFamily="34" charset="0"/>
                <a:cs typeface="Open Sans" panose="020B0606030504020204" pitchFamily="34" charset="0"/>
              </a:rPr>
              <a:t>and make them one cluster = N-2 Cluster</a:t>
            </a:r>
          </a:p>
          <a:p>
            <a:r>
              <a:rPr lang="en-IN" sz="1800" dirty="0">
                <a:latin typeface="Open Sans" panose="020B0606030504020204" pitchFamily="34" charset="0"/>
                <a:ea typeface="Open Sans" panose="020B0606030504020204" pitchFamily="34" charset="0"/>
                <a:cs typeface="Open Sans" panose="020B0606030504020204" pitchFamily="34" charset="0"/>
              </a:rPr>
              <a:t>Repeat Above step until there is only one cluster. Finish</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Measure distance b/w clusters – Euclidean Distance sqrt([X2 – X1]^2 + [Y2-Y1]^2)</a:t>
            </a:r>
          </a:p>
          <a:p>
            <a:r>
              <a:rPr lang="en-IN" sz="1800" dirty="0">
                <a:latin typeface="Open Sans" panose="020B0606030504020204" pitchFamily="34" charset="0"/>
                <a:ea typeface="Open Sans" panose="020B0606030504020204" pitchFamily="34" charset="0"/>
                <a:cs typeface="Open Sans" panose="020B0606030504020204" pitchFamily="34" charset="0"/>
              </a:rPr>
              <a:t>1) closest points 2) furthest points 3) average distance 4) distance b/w centroid</a:t>
            </a:r>
          </a:p>
          <a:p>
            <a:r>
              <a:rPr lang="en-IN" sz="1800" dirty="0">
                <a:latin typeface="Open Sans" panose="020B0606030504020204" pitchFamily="34" charset="0"/>
                <a:ea typeface="Open Sans" panose="020B0606030504020204" pitchFamily="34" charset="0"/>
                <a:cs typeface="Open Sans" panose="020B0606030504020204" pitchFamily="34" charset="0"/>
              </a:rPr>
              <a:t>Depends upon data you working on.</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Purpose of HC :</a:t>
            </a:r>
          </a:p>
          <a:p>
            <a:r>
              <a:rPr lang="en-IN" sz="1800" dirty="0">
                <a:latin typeface="Open Sans" panose="020B0606030504020204" pitchFamily="34" charset="0"/>
                <a:ea typeface="Open Sans" panose="020B0606030504020204" pitchFamily="34" charset="0"/>
                <a:cs typeface="Open Sans" panose="020B0606030504020204" pitchFamily="34" charset="0"/>
              </a:rPr>
              <a:t>Store into memory how we went through each process/step  and its stored into dendrogram. 	</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960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5628-A3C2-4B6B-A1D0-7FB582B82B85}"/>
              </a:ext>
            </a:extLst>
          </p:cNvPr>
          <p:cNvSpPr>
            <a:spLocks noGrp="1"/>
          </p:cNvSpPr>
          <p:nvPr>
            <p:ph type="title"/>
          </p:nvPr>
        </p:nvSpPr>
        <p:spPr/>
        <p:txBody>
          <a:bodyPr/>
          <a:lstStyle/>
          <a:p>
            <a:r>
              <a:rPr lang="en-IN" dirty="0"/>
              <a:t>HC</a:t>
            </a:r>
          </a:p>
        </p:txBody>
      </p:sp>
      <p:sp>
        <p:nvSpPr>
          <p:cNvPr id="3" name="Content Placeholder 2">
            <a:extLst>
              <a:ext uri="{FF2B5EF4-FFF2-40B4-BE49-F238E27FC236}">
                <a16:creationId xmlns:a16="http://schemas.microsoft.com/office/drawing/2014/main" id="{90DBBBBA-F758-4897-94BF-7C82E690029B}"/>
              </a:ext>
            </a:extLst>
          </p:cNvPr>
          <p:cNvSpPr>
            <a:spLocks noGrp="1"/>
          </p:cNvSpPr>
          <p:nvPr>
            <p:ph idx="1"/>
          </p:nvPr>
        </p:nvSpPr>
        <p:spPr/>
        <p:txBody>
          <a:bodyPr>
            <a:normAutofi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Dendrogram </a:t>
            </a:r>
          </a:p>
          <a:p>
            <a:r>
              <a:rPr lang="en-IN" sz="1800" dirty="0">
                <a:latin typeface="Open Sans" panose="020B0606030504020204" pitchFamily="34" charset="0"/>
                <a:ea typeface="Open Sans" panose="020B0606030504020204" pitchFamily="34" charset="0"/>
                <a:cs typeface="Open Sans" panose="020B0606030504020204" pitchFamily="34" charset="0"/>
              </a:rPr>
              <a:t>Optimal no of clusters – highest vertical distance that doesn’t connect horizontal line in graph.</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Difference in K-Mean And HC</a:t>
            </a:r>
          </a:p>
          <a:p>
            <a:r>
              <a:rPr lang="en-IN" sz="1800" dirty="0">
                <a:latin typeface="Open Sans" panose="020B0606030504020204" pitchFamily="34" charset="0"/>
                <a:ea typeface="Open Sans" panose="020B0606030504020204" pitchFamily="34" charset="0"/>
                <a:cs typeface="Open Sans" panose="020B0606030504020204" pitchFamily="34" charset="0"/>
              </a:rPr>
              <a:t>In K-Mean, Result produced by running the algorithm multiple times might different while in HC results are reproducible.</a:t>
            </a:r>
          </a:p>
          <a:p>
            <a:r>
              <a:rPr lang="en-US" sz="1800" dirty="0">
                <a:latin typeface="Open Sans" panose="020B0606030504020204" pitchFamily="34" charset="0"/>
                <a:ea typeface="Open Sans" panose="020B0606030504020204" pitchFamily="34" charset="0"/>
                <a:cs typeface="Open Sans" panose="020B0606030504020204" pitchFamily="34" charset="0"/>
              </a:rPr>
              <a:t>Hierarchical clustering can’t handle big data well but K Means clustering can. This is because the time complexity of K Means is linear i.e. O(n) while that of hierarchical clustering is quadratic i.e. O(n2).</a:t>
            </a:r>
          </a:p>
          <a:p>
            <a:r>
              <a:rPr lang="en-US" sz="1800" dirty="0">
                <a:latin typeface="Open Sans" panose="020B0606030504020204" pitchFamily="34" charset="0"/>
                <a:ea typeface="Open Sans" panose="020B0606030504020204" pitchFamily="34" charset="0"/>
                <a:cs typeface="Open Sans" panose="020B0606030504020204" pitchFamily="34" charset="0"/>
              </a:rPr>
              <a:t>K Means clustering requires prior knowledge of K i.e. no. of clusters you want to divide your data into. But, you can stop at whatever number of clusters you find appropriate in hierarchical clustering by interpreting the dendrogram</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9202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11C1-14DC-4A11-8164-8C33545636B8}"/>
              </a:ext>
            </a:extLst>
          </p:cNvPr>
          <p:cNvSpPr>
            <a:spLocks noGrp="1"/>
          </p:cNvSpPr>
          <p:nvPr>
            <p:ph type="title"/>
          </p:nvPr>
        </p:nvSpPr>
        <p:spPr>
          <a:xfrm>
            <a:off x="838200" y="18255"/>
            <a:ext cx="10515600" cy="1325563"/>
          </a:xfrm>
        </p:spPr>
        <p:txBody>
          <a:bodyPr/>
          <a:lstStyle/>
          <a:p>
            <a:r>
              <a:rPr lang="en-US" dirty="0"/>
              <a:t>Activation Function</a:t>
            </a:r>
            <a:endParaRPr lang="en-IN" dirty="0"/>
          </a:p>
        </p:txBody>
      </p:sp>
      <p:sp>
        <p:nvSpPr>
          <p:cNvPr id="3" name="Content Placeholder 2">
            <a:extLst>
              <a:ext uri="{FF2B5EF4-FFF2-40B4-BE49-F238E27FC236}">
                <a16:creationId xmlns:a16="http://schemas.microsoft.com/office/drawing/2014/main" id="{98A8E332-4325-409D-ABCF-BC2DDF9A9215}"/>
              </a:ext>
            </a:extLst>
          </p:cNvPr>
          <p:cNvSpPr>
            <a:spLocks noGrp="1"/>
          </p:cNvSpPr>
          <p:nvPr>
            <p:ph idx="1"/>
          </p:nvPr>
        </p:nvSpPr>
        <p:spPr>
          <a:xfrm>
            <a:off x="838200" y="1164658"/>
            <a:ext cx="10515600" cy="5274644"/>
          </a:xfrm>
        </p:spPr>
        <p:txBody>
          <a:bodyPr>
            <a:normAutofit fontScale="92500" lnSpcReduction="1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Definition of activation function:- Activation function decides, whether a neuron should be activated or not by calculating weighted sum and further adding bias with it. The purpose of the activation function is to introduce </a:t>
            </a:r>
            <a:r>
              <a:rPr lang="en-US" sz="1800" b="1" dirty="0">
                <a:latin typeface="Open Sans" panose="020B0606030504020204" pitchFamily="34" charset="0"/>
                <a:ea typeface="Open Sans" panose="020B0606030504020204" pitchFamily="34" charset="0"/>
                <a:cs typeface="Open Sans" panose="020B0606030504020204" pitchFamily="34" charset="0"/>
              </a:rPr>
              <a:t>non-linearity</a:t>
            </a:r>
            <a:r>
              <a:rPr lang="en-US" sz="1800" dirty="0">
                <a:latin typeface="Open Sans" panose="020B0606030504020204" pitchFamily="34" charset="0"/>
                <a:ea typeface="Open Sans" panose="020B0606030504020204" pitchFamily="34" charset="0"/>
                <a:cs typeface="Open Sans" panose="020B0606030504020204" pitchFamily="34" charset="0"/>
              </a:rPr>
              <a:t> into the output of a neuron.</a:t>
            </a:r>
          </a:p>
          <a:p>
            <a:r>
              <a:rPr lang="en-US" sz="1900" b="0" i="0" dirty="0">
                <a:solidFill>
                  <a:srgbClr val="232629"/>
                </a:solidFill>
                <a:effectLst/>
                <a:latin typeface="Open Sans" panose="020B0606030504020204" pitchFamily="34" charset="0"/>
                <a:ea typeface="Open Sans" panose="020B0606030504020204" pitchFamily="34" charset="0"/>
                <a:cs typeface="Open Sans" panose="020B0606030504020204" pitchFamily="34" charset="0"/>
              </a:rPr>
              <a:t>Non-linearity is needed in activation functions because its aim in a neural network is to produce a nonlinear decision boundary via non-linear combinations of the weight and inputs.</a:t>
            </a:r>
            <a:endParaRPr lang="en-US" sz="19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Activation functions make the back-propagation possible since the gradients are supplied along with the error to update the weights and biases.</a:t>
            </a:r>
          </a:p>
          <a:p>
            <a:r>
              <a:rPr lang="en-US" sz="1800" dirty="0">
                <a:latin typeface="Open Sans" panose="020B0606030504020204" pitchFamily="34" charset="0"/>
                <a:ea typeface="Open Sans" panose="020B0606030504020204" pitchFamily="34" charset="0"/>
                <a:cs typeface="Open Sans" panose="020B0606030504020204" pitchFamily="34" charset="0"/>
              </a:rPr>
              <a:t>A neural network without an activation function is essentially just a linear regression model. The activation function does the non-linear transformation to the input making it capable to learn and perform more complex tasks.</a:t>
            </a:r>
          </a:p>
          <a:p>
            <a:r>
              <a:rPr lang="en-US" sz="1800" dirty="0">
                <a:latin typeface="Open Sans" panose="020B0606030504020204" pitchFamily="34" charset="0"/>
                <a:ea typeface="Open Sans" panose="020B0606030504020204" pitchFamily="34" charset="0"/>
                <a:cs typeface="Open Sans" panose="020B0606030504020204" pitchFamily="34" charset="0"/>
              </a:rPr>
              <a:t>Types :</a:t>
            </a:r>
          </a:p>
          <a:p>
            <a:r>
              <a:rPr lang="en-US" sz="1800" dirty="0">
                <a:latin typeface="Open Sans" panose="020B0606030504020204" pitchFamily="34" charset="0"/>
                <a:ea typeface="Open Sans" panose="020B0606030504020204" pitchFamily="34" charset="0"/>
                <a:cs typeface="Open Sans" panose="020B0606030504020204" pitchFamily="34" charset="0"/>
              </a:rPr>
              <a:t>Step Function</a:t>
            </a:r>
          </a:p>
          <a:p>
            <a:r>
              <a:rPr lang="en-US" sz="1800" dirty="0">
                <a:latin typeface="Open Sans" panose="020B0606030504020204" pitchFamily="34" charset="0"/>
                <a:ea typeface="Open Sans" panose="020B0606030504020204" pitchFamily="34" charset="0"/>
                <a:cs typeface="Open Sans" panose="020B0606030504020204" pitchFamily="34" charset="0"/>
              </a:rPr>
              <a:t>Linear Function</a:t>
            </a:r>
          </a:p>
          <a:p>
            <a:r>
              <a:rPr lang="en-US" sz="1800" dirty="0">
                <a:latin typeface="Open Sans" panose="020B0606030504020204" pitchFamily="34" charset="0"/>
                <a:ea typeface="Open Sans" panose="020B0606030504020204" pitchFamily="34" charset="0"/>
                <a:cs typeface="Open Sans" panose="020B0606030504020204" pitchFamily="34" charset="0"/>
              </a:rPr>
              <a:t>Sigmoid Function</a:t>
            </a:r>
          </a:p>
          <a:p>
            <a:r>
              <a:rPr lang="en-US" sz="1800" dirty="0">
                <a:latin typeface="Open Sans" panose="020B0606030504020204" pitchFamily="34" charset="0"/>
                <a:ea typeface="Open Sans" panose="020B0606030504020204" pitchFamily="34" charset="0"/>
                <a:cs typeface="Open Sans" panose="020B0606030504020204" pitchFamily="34" charset="0"/>
              </a:rPr>
              <a:t>Tanh Function</a:t>
            </a:r>
          </a:p>
          <a:p>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(rectified linear unit)</a:t>
            </a:r>
          </a:p>
          <a:p>
            <a:r>
              <a:rPr lang="en-US" sz="1800" dirty="0">
                <a:latin typeface="Open Sans" panose="020B0606030504020204" pitchFamily="34" charset="0"/>
                <a:ea typeface="Open Sans" panose="020B0606030504020204" pitchFamily="34" charset="0"/>
                <a:cs typeface="Open Sans" panose="020B0606030504020204" pitchFamily="34" charset="0"/>
              </a:rPr>
              <a:t>Leaky </a:t>
            </a:r>
            <a:r>
              <a:rPr lang="en-US" sz="1800" dirty="0" err="1">
                <a:latin typeface="Open Sans" panose="020B0606030504020204" pitchFamily="34" charset="0"/>
                <a:ea typeface="Open Sans" panose="020B0606030504020204" pitchFamily="34" charset="0"/>
                <a:cs typeface="Open Sans" panose="020B0606030504020204" pitchFamily="34" charset="0"/>
              </a:rPr>
              <a:t>ReLU</a:t>
            </a:r>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944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4539-CA37-4515-8610-FBB98140EDC0}"/>
              </a:ext>
            </a:extLst>
          </p:cNvPr>
          <p:cNvSpPr>
            <a:spLocks noGrp="1"/>
          </p:cNvSpPr>
          <p:nvPr>
            <p:ph type="title"/>
          </p:nvPr>
        </p:nvSpPr>
        <p:spPr>
          <a:xfrm>
            <a:off x="838200" y="365126"/>
            <a:ext cx="10515600" cy="934286"/>
          </a:xfrm>
        </p:spPr>
        <p:txBody>
          <a:bodyPr/>
          <a:lstStyle/>
          <a:p>
            <a:r>
              <a:rPr lang="en-IN" sz="1800" b="0" i="0" u="none" strike="noStrike" baseline="0" dirty="0">
                <a:latin typeface="Open Sans" panose="020B0606030504020204" pitchFamily="34" charset="0"/>
              </a:rPr>
              <a:t>Supervised Learning</a:t>
            </a:r>
            <a:endParaRPr lang="en-IN" dirty="0"/>
          </a:p>
        </p:txBody>
      </p:sp>
      <p:sp>
        <p:nvSpPr>
          <p:cNvPr id="3" name="Content Placeholder 2">
            <a:extLst>
              <a:ext uri="{FF2B5EF4-FFF2-40B4-BE49-F238E27FC236}">
                <a16:creationId xmlns:a16="http://schemas.microsoft.com/office/drawing/2014/main" id="{9B679696-B60B-4DA7-8BC0-08D93E44A354}"/>
              </a:ext>
            </a:extLst>
          </p:cNvPr>
          <p:cNvSpPr>
            <a:spLocks noGrp="1"/>
          </p:cNvSpPr>
          <p:nvPr>
            <p:ph idx="1"/>
          </p:nvPr>
        </p:nvSpPr>
        <p:spPr/>
        <p:txBody>
          <a:bodyPr/>
          <a:lstStyle/>
          <a:p>
            <a:pPr marL="0" indent="0">
              <a:buNone/>
            </a:pPr>
            <a:endParaRPr lang="en-US" sz="1800" b="0" i="0" u="none" strike="noStrike" baseline="0" dirty="0">
              <a:latin typeface="Open Sans" panose="020B0606030504020204" pitchFamily="34" charset="0"/>
            </a:endParaRPr>
          </a:p>
          <a:p>
            <a:pPr marL="0" indent="0">
              <a:buNone/>
            </a:pPr>
            <a:r>
              <a:rPr lang="en-US" sz="1800" dirty="0">
                <a:latin typeface="Open Sans" panose="020B0606030504020204" pitchFamily="34" charset="0"/>
              </a:rPr>
              <a:t>Trains through well labelled dataset and predicts output accordingly.</a:t>
            </a:r>
            <a:endParaRPr lang="en-US" sz="1800" b="0" i="0" u="none" strike="noStrike" baseline="0" dirty="0">
              <a:latin typeface="Open Sans" panose="020B0606030504020204" pitchFamily="34" charset="0"/>
            </a:endParaRPr>
          </a:p>
          <a:p>
            <a:pPr marL="0" indent="0">
              <a:buNone/>
            </a:pPr>
            <a:r>
              <a:rPr lang="en-US" sz="1800" b="0" i="0" u="none" strike="noStrike" baseline="0" dirty="0">
                <a:latin typeface="Open Sans" panose="020B0606030504020204" pitchFamily="34" charset="0"/>
              </a:rPr>
              <a:t>Supervised learning problems are categorized into regression and classification.</a:t>
            </a:r>
          </a:p>
          <a:p>
            <a:pPr algn="l"/>
            <a:r>
              <a:rPr lang="en-US" sz="1800" b="0" i="0" u="none" strike="noStrike" baseline="0" dirty="0">
                <a:latin typeface="Open Sans" panose="020B0606030504020204" pitchFamily="34" charset="0"/>
              </a:rPr>
              <a:t>In a regression problem, we are trying to predict results within a continuous output.</a:t>
            </a:r>
          </a:p>
          <a:p>
            <a:pPr algn="l"/>
            <a:r>
              <a:rPr lang="en-US" sz="1800" b="0" i="0" u="none" strike="noStrike" baseline="0" dirty="0">
                <a:latin typeface="Open Sans" panose="020B0606030504020204" pitchFamily="34" charset="0"/>
              </a:rPr>
              <a:t>In a classification problem, we are instead trying to predict results in a discrete output</a:t>
            </a:r>
          </a:p>
          <a:p>
            <a:pPr algn="l"/>
            <a:endParaRPr lang="en-US" sz="1800" dirty="0">
              <a:latin typeface="Open Sans" panose="020B0606030504020204" pitchFamily="34" charset="0"/>
            </a:endParaRPr>
          </a:p>
          <a:p>
            <a:pPr algn="l"/>
            <a:r>
              <a:rPr lang="en-US" sz="1800" b="0" i="0" u="none" strike="noStrike" baseline="0" dirty="0">
                <a:latin typeface="Open Sans" panose="020B0606030504020204" pitchFamily="34" charset="0"/>
              </a:rPr>
              <a:t>Regression - Given a picture of Male/Female, We have to predict his/her age on the basis of given picture.</a:t>
            </a:r>
          </a:p>
          <a:p>
            <a:pPr algn="l"/>
            <a:r>
              <a:rPr lang="en-US" sz="1800" b="0" i="0" u="none" strike="noStrike" baseline="0" dirty="0">
                <a:latin typeface="Open Sans" panose="020B0606030504020204" pitchFamily="34" charset="0"/>
              </a:rPr>
              <a:t>Classification - Given a picture of Male/Female, We have to predict Whether He / She is of High school, College, Graduate </a:t>
            </a:r>
            <a:r>
              <a:rPr lang="en-IN" sz="1800" b="0" i="0" u="none" strike="noStrike" baseline="0" dirty="0">
                <a:latin typeface="Open Sans" panose="020B0606030504020204" pitchFamily="34" charset="0"/>
              </a:rPr>
              <a:t>age.</a:t>
            </a:r>
            <a:endParaRPr lang="en-IN" dirty="0"/>
          </a:p>
        </p:txBody>
      </p:sp>
    </p:spTree>
    <p:extLst>
      <p:ext uri="{BB962C8B-B14F-4D97-AF65-F5344CB8AC3E}">
        <p14:creationId xmlns:p14="http://schemas.microsoft.com/office/powerpoint/2010/main" val="2959279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BF0-36CA-4FEC-AAD2-6B76954B8774}"/>
              </a:ext>
            </a:extLst>
          </p:cNvPr>
          <p:cNvSpPr>
            <a:spLocks noGrp="1"/>
          </p:cNvSpPr>
          <p:nvPr>
            <p:ph type="title"/>
          </p:nvPr>
        </p:nvSpPr>
        <p:spPr/>
        <p:txBody>
          <a:bodyPr/>
          <a:lstStyle/>
          <a:p>
            <a:r>
              <a:rPr lang="en-IN" dirty="0"/>
              <a:t>Linear Function   y=</a:t>
            </a:r>
            <a:r>
              <a:rPr lang="en-IN" dirty="0" err="1"/>
              <a:t>ax</a:t>
            </a:r>
            <a:endParaRPr lang="en-IN" dirty="0"/>
          </a:p>
        </p:txBody>
      </p:sp>
      <p:sp>
        <p:nvSpPr>
          <p:cNvPr id="3" name="Content Placeholder 2">
            <a:extLst>
              <a:ext uri="{FF2B5EF4-FFF2-40B4-BE49-F238E27FC236}">
                <a16:creationId xmlns:a16="http://schemas.microsoft.com/office/drawing/2014/main" id="{4D00EEB9-499A-4280-96BB-120419C78DA1}"/>
              </a:ext>
            </a:extLst>
          </p:cNvPr>
          <p:cNvSpPr>
            <a:spLocks noGrp="1"/>
          </p:cNvSpPr>
          <p:nvPr>
            <p:ph idx="1"/>
          </p:nvPr>
        </p:nvSpPr>
        <p:spPr/>
        <p:txBody>
          <a:bodyPr>
            <a:normAutofi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Issue :</a:t>
            </a:r>
            <a:r>
              <a:rPr lang="en-US" sz="1800" dirty="0">
                <a:latin typeface="Open Sans" panose="020B0606030504020204" pitchFamily="34" charset="0"/>
                <a:ea typeface="Open Sans" panose="020B0606030504020204" pitchFamily="34" charset="0"/>
                <a:cs typeface="Open Sans" panose="020B0606030504020204" pitchFamily="34" charset="0"/>
              </a:rPr>
              <a:t>If we will differentiate linear function to bring non-linearity, result will no more depend on input “x” and function will become constant, it won’t introduce any ground-breaking behavior to our algorithm.</a:t>
            </a:r>
          </a:p>
          <a:p>
            <a:r>
              <a:rPr lang="en-US" sz="1800" dirty="0">
                <a:latin typeface="Open Sans" panose="020B0606030504020204" pitchFamily="34" charset="0"/>
                <a:ea typeface="Open Sans" panose="020B0606030504020204" pitchFamily="34" charset="0"/>
                <a:cs typeface="Open Sans" panose="020B0606030504020204" pitchFamily="34" charset="0"/>
              </a:rPr>
              <a:t>Linear activation function is used at just one place i.e. output layer.</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We observe that the function’s derivative is a constant. That means there is constant gradient descent occurring since there is no relation to the value of x.</a:t>
            </a:r>
          </a:p>
          <a:p>
            <a:r>
              <a:rPr lang="en-US" sz="1800" dirty="0">
                <a:latin typeface="Open Sans" panose="020B0606030504020204" pitchFamily="34" charset="0"/>
                <a:ea typeface="Open Sans" panose="020B0606030504020204" pitchFamily="34" charset="0"/>
                <a:cs typeface="Open Sans" panose="020B0606030504020204" pitchFamily="34" charset="0"/>
              </a:rPr>
              <a:t>Our model is not really learning as it does not improve upon the error term, which is the whole point of the neural network.</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867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10F6-E302-42B3-9C55-5F770F8E46C6}"/>
              </a:ext>
            </a:extLst>
          </p:cNvPr>
          <p:cNvSpPr>
            <a:spLocks noGrp="1"/>
          </p:cNvSpPr>
          <p:nvPr>
            <p:ph type="title"/>
          </p:nvPr>
        </p:nvSpPr>
        <p:spPr/>
        <p:txBody>
          <a:bodyPr/>
          <a:lstStyle/>
          <a:p>
            <a:r>
              <a:rPr lang="en-IN" dirty="0"/>
              <a:t>Step Function</a:t>
            </a:r>
          </a:p>
        </p:txBody>
      </p:sp>
      <p:pic>
        <p:nvPicPr>
          <p:cNvPr id="2050" name="Picture 2" descr="Lightbox">
            <a:extLst>
              <a:ext uri="{FF2B5EF4-FFF2-40B4-BE49-F238E27FC236}">
                <a16:creationId xmlns:a16="http://schemas.microsoft.com/office/drawing/2014/main" id="{85F410AF-59CB-4544-ADD5-F5480D1BCF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7425" y="365125"/>
            <a:ext cx="2800741" cy="31722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F64738-FB54-4D15-9C3F-3F92D0184F00}"/>
              </a:ext>
            </a:extLst>
          </p:cNvPr>
          <p:cNvPicPr>
            <a:picLocks noChangeAspect="1"/>
          </p:cNvPicPr>
          <p:nvPr/>
        </p:nvPicPr>
        <p:blipFill>
          <a:blip r:embed="rId3"/>
          <a:stretch>
            <a:fillRect/>
          </a:stretch>
        </p:blipFill>
        <p:spPr>
          <a:xfrm>
            <a:off x="5968880" y="961231"/>
            <a:ext cx="2816177" cy="328554"/>
          </a:xfrm>
          <a:prstGeom prst="rect">
            <a:avLst/>
          </a:prstGeom>
        </p:spPr>
      </p:pic>
      <p:pic>
        <p:nvPicPr>
          <p:cNvPr id="6" name="Picture 5">
            <a:extLst>
              <a:ext uri="{FF2B5EF4-FFF2-40B4-BE49-F238E27FC236}">
                <a16:creationId xmlns:a16="http://schemas.microsoft.com/office/drawing/2014/main" id="{0CA0984B-642C-4D12-AE75-F022F23FEB5A}"/>
              </a:ext>
            </a:extLst>
          </p:cNvPr>
          <p:cNvPicPr>
            <a:picLocks noChangeAspect="1"/>
          </p:cNvPicPr>
          <p:nvPr/>
        </p:nvPicPr>
        <p:blipFill>
          <a:blip r:embed="rId4"/>
          <a:stretch>
            <a:fillRect/>
          </a:stretch>
        </p:blipFill>
        <p:spPr>
          <a:xfrm>
            <a:off x="5968881" y="426369"/>
            <a:ext cx="2763790" cy="354982"/>
          </a:xfrm>
          <a:prstGeom prst="rect">
            <a:avLst/>
          </a:prstGeom>
        </p:spPr>
      </p:pic>
      <p:sp>
        <p:nvSpPr>
          <p:cNvPr id="11" name="TextBox 10">
            <a:extLst>
              <a:ext uri="{FF2B5EF4-FFF2-40B4-BE49-F238E27FC236}">
                <a16:creationId xmlns:a16="http://schemas.microsoft.com/office/drawing/2014/main" id="{9027B676-C632-4E7F-84F6-5215ED2FAAB6}"/>
              </a:ext>
            </a:extLst>
          </p:cNvPr>
          <p:cNvSpPr txBox="1"/>
          <p:nvPr/>
        </p:nvSpPr>
        <p:spPr>
          <a:xfrm>
            <a:off x="173256" y="1597794"/>
            <a:ext cx="8611802" cy="2862322"/>
          </a:xfrm>
          <a:prstGeom prst="rect">
            <a:avLst/>
          </a:prstGeom>
          <a:noFill/>
        </p:spPr>
        <p:txBody>
          <a:bodyPr wrap="square">
            <a:spAutoFit/>
          </a:bodyPr>
          <a:lstStyle/>
          <a:p>
            <a:r>
              <a:rPr lang="en-US" dirty="0"/>
              <a:t>Non-linear. Notice that X values lies between -2 to 2, Y values are very steep. This means, small changes in x would also bring about large changes in the value of Y.</a:t>
            </a:r>
          </a:p>
          <a:p>
            <a:r>
              <a:rPr lang="en-US" dirty="0"/>
              <a:t>Usually used in output layer of a binary classification, where result is either 0 or 1, as value for sigmoid function lies between 0 and 1 only so, result can be predicted easily to be 1 if value is greater than 0.5 and 0 otherwise.</a:t>
            </a:r>
          </a:p>
          <a:p>
            <a:endParaRPr lang="en-US" dirty="0"/>
          </a:p>
          <a:p>
            <a:r>
              <a:rPr lang="en-US" sz="1800" dirty="0">
                <a:latin typeface="Open Sans" panose="020B0606030504020204" pitchFamily="34" charset="0"/>
                <a:ea typeface="Open Sans" panose="020B0606030504020204" pitchFamily="34" charset="0"/>
                <a:cs typeface="Open Sans" panose="020B0606030504020204" pitchFamily="34" charset="0"/>
              </a:rPr>
              <a:t>But derivative of step function is 0. This means gradient descent won't be able to make progress in updating the weights and backpropagation will fail.</a:t>
            </a:r>
            <a:endParaRPr lang="en-IN" sz="1800" dirty="0">
              <a:latin typeface="Open Sans" panose="020B0606030504020204" pitchFamily="34" charset="0"/>
              <a:ea typeface="Open Sans" panose="020B0606030504020204" pitchFamily="34" charset="0"/>
              <a:cs typeface="Open Sans" panose="020B0606030504020204" pitchFamily="34" charset="0"/>
            </a:endParaRPr>
          </a:p>
          <a:p>
            <a:endParaRPr lang="en-US" dirty="0"/>
          </a:p>
          <a:p>
            <a:endParaRPr lang="en-IN" dirty="0"/>
          </a:p>
        </p:txBody>
      </p:sp>
    </p:spTree>
    <p:extLst>
      <p:ext uri="{BB962C8B-B14F-4D97-AF65-F5344CB8AC3E}">
        <p14:creationId xmlns:p14="http://schemas.microsoft.com/office/powerpoint/2010/main" val="376153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755A-3786-4E4E-BF0E-AF89F84A82B2}"/>
              </a:ext>
            </a:extLst>
          </p:cNvPr>
          <p:cNvSpPr>
            <a:spLocks noGrp="1"/>
          </p:cNvSpPr>
          <p:nvPr>
            <p:ph type="title"/>
          </p:nvPr>
        </p:nvSpPr>
        <p:spPr/>
        <p:txBody>
          <a:bodyPr/>
          <a:lstStyle/>
          <a:p>
            <a:r>
              <a:rPr lang="en-IN" dirty="0"/>
              <a:t>Tanh Function</a:t>
            </a:r>
          </a:p>
        </p:txBody>
      </p:sp>
      <p:sp>
        <p:nvSpPr>
          <p:cNvPr id="3" name="Content Placeholder 2">
            <a:extLst>
              <a:ext uri="{FF2B5EF4-FFF2-40B4-BE49-F238E27FC236}">
                <a16:creationId xmlns:a16="http://schemas.microsoft.com/office/drawing/2014/main" id="{0994B106-A65A-4CC7-B5C0-CAFF9DA186FA}"/>
              </a:ext>
            </a:extLst>
          </p:cNvPr>
          <p:cNvSpPr>
            <a:spLocks noGrp="1"/>
          </p:cNvSpPr>
          <p:nvPr>
            <p:ph idx="1"/>
          </p:nvPr>
        </p:nvSpPr>
        <p:spPr/>
        <p:txBody>
          <a:bodyPr>
            <a:normAutofit/>
          </a:bodyPr>
          <a:lstStyle/>
          <a:p>
            <a:r>
              <a:rPr lang="sv-SE" sz="1800" dirty="0">
                <a:latin typeface="Open Sans" panose="020B0606030504020204" pitchFamily="34" charset="0"/>
                <a:ea typeface="Open Sans" panose="020B0606030504020204" pitchFamily="34" charset="0"/>
                <a:cs typeface="Open Sans" panose="020B0606030504020204" pitchFamily="34" charset="0"/>
              </a:rPr>
              <a:t>tanh(x) = 2 * sigmoid(2x) – 1</a:t>
            </a:r>
          </a:p>
          <a:p>
            <a:r>
              <a:rPr lang="en-US" sz="1800" dirty="0">
                <a:latin typeface="Open Sans" panose="020B0606030504020204" pitchFamily="34" charset="0"/>
                <a:ea typeface="Open Sans" panose="020B0606030504020204" pitchFamily="34" charset="0"/>
                <a:cs typeface="Open Sans" panose="020B0606030504020204" pitchFamily="34" charset="0"/>
              </a:rPr>
              <a:t>Usually used in hidden layers of a neural network as it’s values lies between -1 to 1 hence the mean for the hidden layer comes out be 0 or very close to it, hence helps in centering the data by bringing mean close to 0. This makes learning for the next layer much easier.</a:t>
            </a:r>
            <a:r>
              <a:rPr lang="sv-SE" sz="1800" dirty="0">
                <a:latin typeface="Open Sans" panose="020B0606030504020204" pitchFamily="34" charset="0"/>
                <a:ea typeface="Open Sans" panose="020B0606030504020204" pitchFamily="34" charset="0"/>
                <a:cs typeface="Open Sans" panose="020B0606030504020204" pitchFamily="34" charset="0"/>
              </a:rPr>
              <a:t> </a:t>
            </a:r>
          </a:p>
          <a:p>
            <a:endParaRPr lang="sv-SE" sz="1800" dirty="0">
              <a:latin typeface="Open Sans" panose="020B0606030504020204" pitchFamily="34" charset="0"/>
              <a:ea typeface="Open Sans" panose="020B0606030504020204" pitchFamily="34" charset="0"/>
              <a:cs typeface="Open Sans" panose="020B0606030504020204" pitchFamily="34" charset="0"/>
            </a:endParaRPr>
          </a:p>
          <a:p>
            <a:r>
              <a:rPr lang="sv-SE" sz="1800" dirty="0">
                <a:latin typeface="Open Sans" panose="020B0606030504020204" pitchFamily="34" charset="0"/>
                <a:ea typeface="Open Sans" panose="020B0606030504020204" pitchFamily="34" charset="0"/>
                <a:cs typeface="Open Sans" panose="020B0606030504020204" pitchFamily="34" charset="0"/>
              </a:rPr>
              <a:t>Advantage</a:t>
            </a:r>
          </a:p>
          <a:p>
            <a:r>
              <a:rPr lang="en-US" sz="1800" dirty="0">
                <a:latin typeface="Open Sans" panose="020B0606030504020204" pitchFamily="34" charset="0"/>
                <a:ea typeface="Open Sans" panose="020B0606030504020204" pitchFamily="34" charset="0"/>
                <a:cs typeface="Open Sans" panose="020B0606030504020204" pitchFamily="34" charset="0"/>
              </a:rPr>
              <a:t>Tanh function have all advantages of sigmoid function and it also a zero centric function.</a:t>
            </a:r>
          </a:p>
          <a:p>
            <a:r>
              <a:rPr lang="en-US" sz="1800" dirty="0">
                <a:latin typeface="Open Sans" panose="020B0606030504020204" pitchFamily="34" charset="0"/>
                <a:ea typeface="Open Sans" panose="020B0606030504020204" pitchFamily="34" charset="0"/>
                <a:cs typeface="Open Sans" panose="020B0606030504020204" pitchFamily="34" charset="0"/>
              </a:rPr>
              <a:t>Disadvantage</a:t>
            </a:r>
          </a:p>
          <a:p>
            <a:r>
              <a:rPr lang="en-US" sz="1800" dirty="0">
                <a:latin typeface="Open Sans" panose="020B0606030504020204" pitchFamily="34" charset="0"/>
                <a:ea typeface="Open Sans" panose="020B0606030504020204" pitchFamily="34" charset="0"/>
                <a:cs typeface="Open Sans" panose="020B0606030504020204" pitchFamily="34" charset="0"/>
              </a:rPr>
              <a:t>more computation expensive than sigmoid function.</a:t>
            </a:r>
          </a:p>
          <a:p>
            <a:r>
              <a:rPr lang="en-US" sz="1800" dirty="0">
                <a:latin typeface="Open Sans" panose="020B0606030504020204" pitchFamily="34" charset="0"/>
                <a:ea typeface="Open Sans" panose="020B0606030504020204" pitchFamily="34" charset="0"/>
                <a:cs typeface="Open Sans" panose="020B0606030504020204" pitchFamily="34" charset="0"/>
              </a:rPr>
              <a:t>suffers with gradient vanishing.</a:t>
            </a:r>
          </a:p>
          <a:p>
            <a:r>
              <a:rPr lang="en-US" sz="1800" dirty="0">
                <a:latin typeface="Open Sans" panose="020B0606030504020204" pitchFamily="34" charset="0"/>
                <a:ea typeface="Open Sans" panose="020B0606030504020204" pitchFamily="34" charset="0"/>
                <a:cs typeface="Open Sans" panose="020B0606030504020204" pitchFamily="34" charset="0"/>
              </a:rPr>
              <a:t>output of values which are far away from centroid is close to zero.</a:t>
            </a:r>
            <a:endParaRPr lang="sv-SE" sz="1800" dirty="0">
              <a:latin typeface="Open Sans" panose="020B0606030504020204" pitchFamily="34" charset="0"/>
              <a:ea typeface="Open Sans" panose="020B0606030504020204" pitchFamily="34" charset="0"/>
              <a:cs typeface="Open Sans" panose="020B0606030504020204" pitchFamily="34" charset="0"/>
            </a:endParaRPr>
          </a:p>
          <a:p>
            <a:endParaRPr lang="sv-SE"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BBA35C9A-8A9C-42EB-B846-9C8EC708EBD7}"/>
              </a:ext>
            </a:extLst>
          </p:cNvPr>
          <p:cNvPicPr>
            <a:picLocks noChangeAspect="1"/>
          </p:cNvPicPr>
          <p:nvPr/>
        </p:nvPicPr>
        <p:blipFill>
          <a:blip r:embed="rId2"/>
          <a:stretch>
            <a:fillRect/>
          </a:stretch>
        </p:blipFill>
        <p:spPr>
          <a:xfrm>
            <a:off x="7831957" y="79508"/>
            <a:ext cx="2460510" cy="1835919"/>
          </a:xfrm>
          <a:prstGeom prst="rect">
            <a:avLst/>
          </a:prstGeom>
        </p:spPr>
      </p:pic>
    </p:spTree>
    <p:extLst>
      <p:ext uri="{BB962C8B-B14F-4D97-AF65-F5344CB8AC3E}">
        <p14:creationId xmlns:p14="http://schemas.microsoft.com/office/powerpoint/2010/main" val="261825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EDFB-7F00-4405-BFF5-F3C7096B650D}"/>
              </a:ext>
            </a:extLst>
          </p:cNvPr>
          <p:cNvSpPr>
            <a:spLocks noGrp="1"/>
          </p:cNvSpPr>
          <p:nvPr>
            <p:ph type="title"/>
          </p:nvPr>
        </p:nvSpPr>
        <p:spPr/>
        <p:txBody>
          <a:bodyPr/>
          <a:lstStyle/>
          <a:p>
            <a:r>
              <a:rPr lang="en-IN" dirty="0"/>
              <a:t>Sigmoid function</a:t>
            </a:r>
          </a:p>
        </p:txBody>
      </p:sp>
      <p:sp>
        <p:nvSpPr>
          <p:cNvPr id="3" name="Content Placeholder 2">
            <a:extLst>
              <a:ext uri="{FF2B5EF4-FFF2-40B4-BE49-F238E27FC236}">
                <a16:creationId xmlns:a16="http://schemas.microsoft.com/office/drawing/2014/main" id="{1DECFF2D-FD49-460D-AB99-ADD8ADEBA366}"/>
              </a:ext>
            </a:extLst>
          </p:cNvPr>
          <p:cNvSpPr>
            <a:spLocks noGrp="1"/>
          </p:cNvSpPr>
          <p:nvPr>
            <p:ph idx="1"/>
          </p:nvPr>
        </p:nvSpPr>
        <p:spPr>
          <a:xfrm>
            <a:off x="838199" y="1825625"/>
            <a:ext cx="10355981" cy="4667250"/>
          </a:xfrm>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biggest advantage that it has over step and linear function is that it is non-linear. This is an incredibly cool feature of the sigmoid function. This essentially means that when I have multiple neurons having sigmoid function as their activation function – the output is non linear as well.</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1 Smooth gradient, preventing “jumps” in output values.</a:t>
            </a:r>
          </a:p>
          <a:p>
            <a:r>
              <a:rPr lang="en-US" sz="1800" dirty="0">
                <a:latin typeface="Open Sans" panose="020B0606030504020204" pitchFamily="34" charset="0"/>
                <a:ea typeface="Open Sans" panose="020B0606030504020204" pitchFamily="34" charset="0"/>
                <a:cs typeface="Open Sans" panose="020B0606030504020204" pitchFamily="34" charset="0"/>
              </a:rPr>
              <a:t>2 Output values bound between 0 and 1, normalizing the output of each neuron.</a:t>
            </a:r>
          </a:p>
          <a:p>
            <a:r>
              <a:rPr lang="en-US" sz="1800" dirty="0">
                <a:latin typeface="Open Sans" panose="020B0606030504020204" pitchFamily="34" charset="0"/>
                <a:ea typeface="Open Sans" panose="020B0606030504020204" pitchFamily="34" charset="0"/>
                <a:cs typeface="Open Sans" panose="020B0606030504020204" pitchFamily="34" charset="0"/>
              </a:rPr>
              <a:t>Disadvantages</a:t>
            </a:r>
          </a:p>
          <a:p>
            <a:r>
              <a:rPr lang="en-US" sz="1800" dirty="0">
                <a:latin typeface="Open Sans" panose="020B0606030504020204" pitchFamily="34" charset="0"/>
                <a:ea typeface="Open Sans" panose="020B0606030504020204" pitchFamily="34" charset="0"/>
                <a:cs typeface="Open Sans" panose="020B0606030504020204" pitchFamily="34" charset="0"/>
              </a:rPr>
              <a:t>1 Not a zero centric function.</a:t>
            </a:r>
          </a:p>
          <a:p>
            <a:r>
              <a:rPr lang="en-US" sz="1800" dirty="0">
                <a:latin typeface="Open Sans" panose="020B0606030504020204" pitchFamily="34" charset="0"/>
                <a:ea typeface="Open Sans" panose="020B0606030504020204" pitchFamily="34" charset="0"/>
                <a:cs typeface="Open Sans" panose="020B0606030504020204" pitchFamily="34" charset="0"/>
              </a:rPr>
              <a:t>2 Suffers with gradient vanishing.</a:t>
            </a:r>
          </a:p>
          <a:p>
            <a:r>
              <a:rPr lang="en-US" sz="1800" dirty="0">
                <a:latin typeface="Open Sans" panose="020B0606030504020204" pitchFamily="34" charset="0"/>
                <a:ea typeface="Open Sans" panose="020B0606030504020204" pitchFamily="34" charset="0"/>
                <a:cs typeface="Open Sans" panose="020B0606030504020204" pitchFamily="34" charset="0"/>
              </a:rPr>
              <a:t>3 Output of values which are far away from centroid is close to zero.</a:t>
            </a:r>
          </a:p>
          <a:p>
            <a:r>
              <a:rPr lang="en-US" sz="1800" dirty="0">
                <a:latin typeface="Open Sans" panose="020B0606030504020204" pitchFamily="34" charset="0"/>
                <a:ea typeface="Open Sans" panose="020B0606030504020204" pitchFamily="34" charset="0"/>
                <a:cs typeface="Open Sans" panose="020B0606030504020204" pitchFamily="34" charset="0"/>
              </a:rPr>
              <a:t>4 Computationally expensive because it has to calculate exponential value in function.</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694E099E-D9A5-4760-8619-9A9F98762D6A}"/>
              </a:ext>
            </a:extLst>
          </p:cNvPr>
          <p:cNvPicPr>
            <a:picLocks noChangeAspect="1"/>
          </p:cNvPicPr>
          <p:nvPr/>
        </p:nvPicPr>
        <p:blipFill>
          <a:blip r:embed="rId2"/>
          <a:stretch>
            <a:fillRect/>
          </a:stretch>
        </p:blipFill>
        <p:spPr>
          <a:xfrm>
            <a:off x="8954129" y="517090"/>
            <a:ext cx="1700439" cy="830447"/>
          </a:xfrm>
          <a:prstGeom prst="rect">
            <a:avLst/>
          </a:prstGeom>
        </p:spPr>
      </p:pic>
    </p:spTree>
    <p:extLst>
      <p:ext uri="{BB962C8B-B14F-4D97-AF65-F5344CB8AC3E}">
        <p14:creationId xmlns:p14="http://schemas.microsoft.com/office/powerpoint/2010/main" val="3075419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5DB3-86D4-41D4-A38E-B2A6DF8D84CF}"/>
              </a:ext>
            </a:extLst>
          </p:cNvPr>
          <p:cNvSpPr>
            <a:spLocks noGrp="1"/>
          </p:cNvSpPr>
          <p:nvPr>
            <p:ph type="title"/>
          </p:nvPr>
        </p:nvSpPr>
        <p:spPr/>
        <p:txBody>
          <a:bodyPr/>
          <a:lstStyle/>
          <a:p>
            <a:r>
              <a:rPr lang="en-IN" dirty="0" err="1"/>
              <a:t>ReLU</a:t>
            </a:r>
            <a:r>
              <a:rPr lang="en-IN" dirty="0"/>
              <a:t> Function</a:t>
            </a:r>
          </a:p>
        </p:txBody>
      </p:sp>
      <p:sp>
        <p:nvSpPr>
          <p:cNvPr id="3" name="Content Placeholder 2">
            <a:extLst>
              <a:ext uri="{FF2B5EF4-FFF2-40B4-BE49-F238E27FC236}">
                <a16:creationId xmlns:a16="http://schemas.microsoft.com/office/drawing/2014/main" id="{3680E0E4-86D3-423A-B239-6BA2FA5FD8C3}"/>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main advantage of using the </a:t>
            </a:r>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function over other activation functions is that it does not activate all the neurons at the same time. If you look at the </a:t>
            </a:r>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function if the input is negative it will convert it to zero and the neuron does not get activated.</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You can conclude from the above formula that the </a:t>
            </a:r>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activation function gives the derivate as 1 when the value is positive. In case when the value is negative, the derivative becomes 0 during the backpropagation.</a:t>
            </a:r>
          </a:p>
          <a:p>
            <a:r>
              <a:rPr lang="en-US" sz="1800" dirty="0">
                <a:latin typeface="Open Sans" panose="020B0606030504020204" pitchFamily="34" charset="0"/>
                <a:ea typeface="Open Sans" panose="020B0606030504020204" pitchFamily="34" charset="0"/>
                <a:cs typeface="Open Sans" panose="020B0606030504020204" pitchFamily="34" charset="0"/>
              </a:rPr>
              <a:t>This means that when the value is negative, no learning happens as the new weight remains equal to the old weight since the value of the derivative is 0. This is called the “Dead </a:t>
            </a:r>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issue.</a:t>
            </a:r>
          </a:p>
          <a:p>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is less computationally expensive than tanh and sigmoid because it involves simpler mathematical operations. At a time only a few neurons are activated making the network sparse making it efficient and easy for computation.</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897EA604-C800-411B-A956-C0EB6101F610}"/>
              </a:ext>
            </a:extLst>
          </p:cNvPr>
          <p:cNvPicPr>
            <a:picLocks noChangeAspect="1"/>
          </p:cNvPicPr>
          <p:nvPr/>
        </p:nvPicPr>
        <p:blipFill>
          <a:blip r:embed="rId2"/>
          <a:stretch>
            <a:fillRect/>
          </a:stretch>
        </p:blipFill>
        <p:spPr>
          <a:xfrm>
            <a:off x="7246820" y="770021"/>
            <a:ext cx="3489850" cy="452388"/>
          </a:xfrm>
          <a:prstGeom prst="rect">
            <a:avLst/>
          </a:prstGeom>
        </p:spPr>
      </p:pic>
      <p:pic>
        <p:nvPicPr>
          <p:cNvPr id="4100" name="Picture 4" descr="Lightbox">
            <a:extLst>
              <a:ext uri="{FF2B5EF4-FFF2-40B4-BE49-F238E27FC236}">
                <a16:creationId xmlns:a16="http://schemas.microsoft.com/office/drawing/2014/main" id="{172290E4-793C-4920-A197-2B43E44D5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05" y="208297"/>
            <a:ext cx="1446885" cy="148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58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371E-CF3A-4182-8148-8B9F84C1D400}"/>
              </a:ext>
            </a:extLst>
          </p:cNvPr>
          <p:cNvSpPr>
            <a:spLocks noGrp="1"/>
          </p:cNvSpPr>
          <p:nvPr>
            <p:ph type="title"/>
          </p:nvPr>
        </p:nvSpPr>
        <p:spPr/>
        <p:txBody>
          <a:bodyPr/>
          <a:lstStyle/>
          <a:p>
            <a:r>
              <a:rPr lang="en-IN" dirty="0"/>
              <a:t>Leaky </a:t>
            </a:r>
            <a:r>
              <a:rPr lang="en-IN" dirty="0" err="1"/>
              <a:t>ReLU</a:t>
            </a:r>
            <a:endParaRPr lang="en-IN" dirty="0"/>
          </a:p>
        </p:txBody>
      </p:sp>
      <p:pic>
        <p:nvPicPr>
          <p:cNvPr id="5" name="Picture 4">
            <a:extLst>
              <a:ext uri="{FF2B5EF4-FFF2-40B4-BE49-F238E27FC236}">
                <a16:creationId xmlns:a16="http://schemas.microsoft.com/office/drawing/2014/main" id="{BA885D13-C168-46AD-A610-381E2517F6FD}"/>
              </a:ext>
            </a:extLst>
          </p:cNvPr>
          <p:cNvPicPr>
            <a:picLocks noChangeAspect="1"/>
          </p:cNvPicPr>
          <p:nvPr/>
        </p:nvPicPr>
        <p:blipFill>
          <a:blip r:embed="rId2"/>
          <a:stretch>
            <a:fillRect/>
          </a:stretch>
        </p:blipFill>
        <p:spPr>
          <a:xfrm>
            <a:off x="7973377" y="365125"/>
            <a:ext cx="2683793" cy="357839"/>
          </a:xfrm>
          <a:prstGeom prst="rect">
            <a:avLst/>
          </a:prstGeom>
        </p:spPr>
      </p:pic>
      <p:pic>
        <p:nvPicPr>
          <p:cNvPr id="8" name="Picture 7">
            <a:extLst>
              <a:ext uri="{FF2B5EF4-FFF2-40B4-BE49-F238E27FC236}">
                <a16:creationId xmlns:a16="http://schemas.microsoft.com/office/drawing/2014/main" id="{8A091B2C-78EF-45C2-8C95-1F8887E485CA}"/>
              </a:ext>
            </a:extLst>
          </p:cNvPr>
          <p:cNvPicPr>
            <a:picLocks noChangeAspect="1"/>
          </p:cNvPicPr>
          <p:nvPr/>
        </p:nvPicPr>
        <p:blipFill>
          <a:blip r:embed="rId3"/>
          <a:stretch>
            <a:fillRect/>
          </a:stretch>
        </p:blipFill>
        <p:spPr>
          <a:xfrm>
            <a:off x="7973377" y="1027906"/>
            <a:ext cx="3076378" cy="353027"/>
          </a:xfrm>
          <a:prstGeom prst="rect">
            <a:avLst/>
          </a:prstGeom>
        </p:spPr>
      </p:pic>
      <p:pic>
        <p:nvPicPr>
          <p:cNvPr id="5128" name="Picture 8">
            <a:extLst>
              <a:ext uri="{FF2B5EF4-FFF2-40B4-BE49-F238E27FC236}">
                <a16:creationId xmlns:a16="http://schemas.microsoft.com/office/drawing/2014/main" id="{0F09F2FC-E861-494A-B070-DD721B6661F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171734" y="1685875"/>
            <a:ext cx="3067478" cy="3286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34856CF-817D-49FC-9AC4-0C67E51CD56D}"/>
              </a:ext>
            </a:extLst>
          </p:cNvPr>
          <p:cNvSpPr txBox="1"/>
          <p:nvPr/>
        </p:nvSpPr>
        <p:spPr>
          <a:xfrm>
            <a:off x="163629" y="1584747"/>
            <a:ext cx="7893517" cy="3139321"/>
          </a:xfrm>
          <a:prstGeom prst="rect">
            <a:avLst/>
          </a:prstGeom>
          <a:noFill/>
        </p:spPr>
        <p:txBody>
          <a:bodyPr wrap="square">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To avoid the “Dead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issue, researchers found a new activation function and named it Leaky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Leaky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activation function prevented the Dead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issue using a small value when the value is negative. The formula for Leaky </a:t>
            </a:r>
            <a:r>
              <a:rPr lang="en-US" dirty="0" err="1">
                <a:latin typeface="Open Sans" panose="020B0606030504020204" pitchFamily="34" charset="0"/>
                <a:ea typeface="Open Sans" panose="020B0606030504020204" pitchFamily="34" charset="0"/>
                <a:cs typeface="Open Sans" panose="020B0606030504020204" pitchFamily="34" charset="0"/>
              </a:rPr>
              <a:t>ReLU</a:t>
            </a:r>
            <a:r>
              <a:rPr lang="en-US" dirty="0">
                <a:latin typeface="Open Sans" panose="020B0606030504020204" pitchFamily="34" charset="0"/>
                <a:ea typeface="Open Sans" panose="020B0606030504020204" pitchFamily="34" charset="0"/>
                <a:cs typeface="Open Sans" panose="020B0606030504020204" pitchFamily="34" charset="0"/>
              </a:rPr>
              <a:t> is:</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R(x) = max(ax, x)   a</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US" dirty="0">
                <a:latin typeface="Open Sans" panose="020B0606030504020204" pitchFamily="34" charset="0"/>
                <a:ea typeface="Open Sans" panose="020B0606030504020204" pitchFamily="34" charset="0"/>
                <a:cs typeface="Open Sans" panose="020B0606030504020204" pitchFamily="34" charset="0"/>
              </a:rPr>
              <a:t>0.01</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This formula included a small fraction when the derivative is negative so that at least some learning happens.</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Both these activation functions have nearly the same complexity.</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8248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C4BD-25FB-4D1B-BB42-AA3C47D6CB20}"/>
              </a:ext>
            </a:extLst>
          </p:cNvPr>
          <p:cNvSpPr>
            <a:spLocks noGrp="1"/>
          </p:cNvSpPr>
          <p:nvPr>
            <p:ph type="title"/>
          </p:nvPr>
        </p:nvSpPr>
        <p:spPr/>
        <p:txBody>
          <a:bodyPr/>
          <a:lstStyle/>
          <a:p>
            <a:r>
              <a:rPr lang="en-IN" dirty="0" err="1"/>
              <a:t>Softmax</a:t>
            </a:r>
            <a:r>
              <a:rPr lang="en-IN" dirty="0"/>
              <a:t> function</a:t>
            </a:r>
          </a:p>
        </p:txBody>
      </p:sp>
      <p:sp>
        <p:nvSpPr>
          <p:cNvPr id="3" name="Content Placeholder 2">
            <a:extLst>
              <a:ext uri="{FF2B5EF4-FFF2-40B4-BE49-F238E27FC236}">
                <a16:creationId xmlns:a16="http://schemas.microsoft.com/office/drawing/2014/main" id="{47636920-0652-41ED-99DE-95A5A08ACBA8}"/>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Usually used when trying to handle multiple classes. The </a:t>
            </a:r>
            <a:r>
              <a:rPr lang="en-US" sz="1800" dirty="0" err="1">
                <a:latin typeface="Open Sans" panose="020B0606030504020204" pitchFamily="34" charset="0"/>
                <a:ea typeface="Open Sans" panose="020B0606030504020204" pitchFamily="34" charset="0"/>
                <a:cs typeface="Open Sans" panose="020B0606030504020204" pitchFamily="34" charset="0"/>
              </a:rPr>
              <a:t>softmax</a:t>
            </a:r>
            <a:r>
              <a:rPr lang="en-US" sz="1800" dirty="0">
                <a:latin typeface="Open Sans" panose="020B0606030504020204" pitchFamily="34" charset="0"/>
                <a:ea typeface="Open Sans" panose="020B0606030504020204" pitchFamily="34" charset="0"/>
                <a:cs typeface="Open Sans" panose="020B0606030504020204" pitchFamily="34" charset="0"/>
              </a:rPr>
              <a:t> function would squeeze the outputs for each class between 0 and 1 and would also divide by the sum of the outputs.</a:t>
            </a:r>
          </a:p>
          <a:p>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err="1">
                <a:latin typeface="Open Sans" panose="020B0606030504020204" pitchFamily="34" charset="0"/>
                <a:ea typeface="Open Sans" panose="020B0606030504020204" pitchFamily="34" charset="0"/>
                <a:cs typeface="Open Sans" panose="020B0606030504020204" pitchFamily="34" charset="0"/>
              </a:rPr>
              <a:t>softmax</a:t>
            </a:r>
            <a:r>
              <a:rPr lang="en-US" sz="1800" dirty="0">
                <a:latin typeface="Open Sans" panose="020B0606030504020204" pitchFamily="34" charset="0"/>
                <a:ea typeface="Open Sans" panose="020B0606030504020204" pitchFamily="34" charset="0"/>
                <a:cs typeface="Open Sans" panose="020B0606030504020204" pitchFamily="34" charset="0"/>
              </a:rPr>
              <a:t> function is ideally used in the output layer of the classifier where we are actually trying to attain the probabilities to define the class of each input.</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5170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1FF7-A9BA-45E4-9CB6-840B0285DFF8}"/>
              </a:ext>
            </a:extLst>
          </p:cNvPr>
          <p:cNvSpPr>
            <a:spLocks noGrp="1"/>
          </p:cNvSpPr>
          <p:nvPr>
            <p:ph type="title"/>
          </p:nvPr>
        </p:nvSpPr>
        <p:spPr/>
        <p:txBody>
          <a:bodyPr/>
          <a:lstStyle/>
          <a:p>
            <a:r>
              <a:rPr lang="en-IN" dirty="0"/>
              <a:t>Loss functions</a:t>
            </a:r>
          </a:p>
        </p:txBody>
      </p:sp>
      <p:sp>
        <p:nvSpPr>
          <p:cNvPr id="3" name="Content Placeholder 2">
            <a:extLst>
              <a:ext uri="{FF2B5EF4-FFF2-40B4-BE49-F238E27FC236}">
                <a16:creationId xmlns:a16="http://schemas.microsoft.com/office/drawing/2014/main" id="{9BEDB13B-C31F-4545-AF0E-E045A0047C19}"/>
              </a:ext>
            </a:extLst>
          </p:cNvPr>
          <p:cNvSpPr>
            <a:spLocks noGrp="1"/>
          </p:cNvSpPr>
          <p:nvPr>
            <p:ph idx="1"/>
          </p:nvPr>
        </p:nvSpPr>
        <p:spPr>
          <a:xfrm>
            <a:off x="618471" y="1660711"/>
            <a:ext cx="10515600" cy="4759340"/>
          </a:xfrm>
        </p:spPr>
        <p:txBody>
          <a:bodyPr>
            <a:normAutofit fontScale="92500" lnSpcReduction="1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Machines learn by means of a loss function. It’s a method of evaluating how well specific algorithm models the given data. If predictions deviates too much from actual results, loss function would cough up a very large number. Gradually, with the help of some optimization function, loss function learns to reduce the error in prediction.</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hlinkClick r:id="rId2"/>
              </a:rPr>
              <a:t>https://towardsdatascience.com/common-loss-functions-in-machine-learning-46af0ffc4d23</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IN"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Regression Losses and </a:t>
            </a:r>
            <a:r>
              <a:rPr lang="en-IN"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Classification losses</a:t>
            </a:r>
          </a:p>
          <a:p>
            <a:endParaRPr lang="en-IN"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r>
              <a:rPr lang="en-IN" sz="1800" b="1" dirty="0">
                <a:solidFill>
                  <a:srgbClr val="292929"/>
                </a:solidFill>
                <a:latin typeface="Open Sans" panose="020B0606030504020204" pitchFamily="34" charset="0"/>
                <a:ea typeface="Open Sans" panose="020B0606030504020204" pitchFamily="34" charset="0"/>
                <a:cs typeface="Open Sans" panose="020B0606030504020204" pitchFamily="34" charset="0"/>
              </a:rPr>
              <a:t>Regression Loss</a:t>
            </a:r>
          </a:p>
          <a:p>
            <a:r>
              <a:rPr lang="en-US"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Mean Square Error/Quadratic Loss/L2 Loss</a:t>
            </a:r>
          </a:p>
          <a:p>
            <a:endParaRPr lang="en-US" sz="1800" dirty="0">
              <a:solidFill>
                <a:srgbClr val="292929"/>
              </a:solidFill>
              <a:latin typeface="Open Sans" panose="020B0606030504020204" pitchFamily="34" charset="0"/>
              <a:ea typeface="Open Sans" panose="020B0606030504020204" pitchFamily="34" charset="0"/>
              <a:cs typeface="Open Sans" panose="020B0606030504020204" pitchFamily="34" charset="0"/>
            </a:endParaRPr>
          </a:p>
          <a:p>
            <a:r>
              <a:rPr lang="es-ES"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Mean Absolute Error/L1 </a:t>
            </a:r>
            <a:r>
              <a:rPr lang="es-ES" sz="1800" i="0" dirty="0" err="1">
                <a:solidFill>
                  <a:srgbClr val="292929"/>
                </a:solidFill>
                <a:effectLst/>
                <a:latin typeface="Open Sans" panose="020B0606030504020204" pitchFamily="34" charset="0"/>
                <a:ea typeface="Open Sans" panose="020B0606030504020204" pitchFamily="34" charset="0"/>
                <a:cs typeface="Open Sans" panose="020B0606030504020204" pitchFamily="34" charset="0"/>
              </a:rPr>
              <a:t>Loss</a:t>
            </a:r>
            <a:r>
              <a:rPr lang="es-ES"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a:t>
            </a:r>
            <a:endParaRPr lang="en-IN"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endParaRPr lang="en-IN" sz="180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Mean Bias Error   </a:t>
            </a:r>
          </a:p>
        </p:txBody>
      </p:sp>
      <p:pic>
        <p:nvPicPr>
          <p:cNvPr id="4" name="Picture 3">
            <a:extLst>
              <a:ext uri="{FF2B5EF4-FFF2-40B4-BE49-F238E27FC236}">
                <a16:creationId xmlns:a16="http://schemas.microsoft.com/office/drawing/2014/main" id="{02C036B9-84F7-4FBF-8B94-42093194317E}"/>
              </a:ext>
            </a:extLst>
          </p:cNvPr>
          <p:cNvPicPr>
            <a:picLocks noChangeAspect="1"/>
          </p:cNvPicPr>
          <p:nvPr/>
        </p:nvPicPr>
        <p:blipFill>
          <a:blip r:embed="rId3"/>
          <a:stretch>
            <a:fillRect/>
          </a:stretch>
        </p:blipFill>
        <p:spPr>
          <a:xfrm>
            <a:off x="5972750" y="4324150"/>
            <a:ext cx="2228199" cy="508186"/>
          </a:xfrm>
          <a:prstGeom prst="rect">
            <a:avLst/>
          </a:prstGeom>
        </p:spPr>
      </p:pic>
      <p:pic>
        <p:nvPicPr>
          <p:cNvPr id="7170" name="Picture 2">
            <a:extLst>
              <a:ext uri="{FF2B5EF4-FFF2-40B4-BE49-F238E27FC236}">
                <a16:creationId xmlns:a16="http://schemas.microsoft.com/office/drawing/2014/main" id="{4AAB8579-D69E-4AC8-833A-BED281AE9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419" y="4963185"/>
            <a:ext cx="2543177" cy="53917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D5CC3F2-2991-4D46-A92C-C32D14BD7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905" y="5700975"/>
            <a:ext cx="2397493" cy="54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916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B840A-5257-463D-8AB6-C5FBBFA307ED}"/>
              </a:ext>
            </a:extLst>
          </p:cNvPr>
          <p:cNvSpPr>
            <a:spLocks noGrp="1"/>
          </p:cNvSpPr>
          <p:nvPr>
            <p:ph idx="1"/>
          </p:nvPr>
        </p:nvSpPr>
        <p:spPr>
          <a:xfrm>
            <a:off x="838200" y="442762"/>
            <a:ext cx="9922145" cy="5775966"/>
          </a:xfrm>
        </p:spPr>
        <p:txBody>
          <a:bodyPr/>
          <a:lstStyle/>
          <a:p>
            <a:r>
              <a:rPr lang="en-IN" dirty="0" err="1"/>
              <a:t>Regressioon</a:t>
            </a:r>
            <a:r>
              <a:rPr lang="en-IN" dirty="0"/>
              <a:t> Loss</a:t>
            </a:r>
          </a:p>
          <a:p>
            <a:r>
              <a:rPr lang="en-US" dirty="0"/>
              <a:t>Hinge Loss/Multi class SVM Loss</a:t>
            </a:r>
          </a:p>
          <a:p>
            <a:endParaRPr lang="en-US" dirty="0"/>
          </a:p>
          <a:p>
            <a:r>
              <a:rPr lang="en-US" dirty="0"/>
              <a:t>Cross Entropy Loss/Negative Log Likelihood </a:t>
            </a:r>
            <a:endParaRPr lang="en-IN" dirty="0"/>
          </a:p>
        </p:txBody>
      </p:sp>
      <p:pic>
        <p:nvPicPr>
          <p:cNvPr id="8194" name="Picture 2">
            <a:extLst>
              <a:ext uri="{FF2B5EF4-FFF2-40B4-BE49-F238E27FC236}">
                <a16:creationId xmlns:a16="http://schemas.microsoft.com/office/drawing/2014/main" id="{69EC57C5-0162-4008-9663-C4666ABE6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388" y="1004889"/>
            <a:ext cx="3681262" cy="5695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E1459E-112D-4B7E-A9D0-022A040B1309}"/>
              </a:ext>
            </a:extLst>
          </p:cNvPr>
          <p:cNvPicPr>
            <a:picLocks noChangeAspect="1"/>
          </p:cNvPicPr>
          <p:nvPr/>
        </p:nvPicPr>
        <p:blipFill>
          <a:blip r:embed="rId3"/>
          <a:stretch>
            <a:fillRect/>
          </a:stretch>
        </p:blipFill>
        <p:spPr>
          <a:xfrm>
            <a:off x="2998670" y="2665908"/>
            <a:ext cx="6941832" cy="337174"/>
          </a:xfrm>
          <a:prstGeom prst="rect">
            <a:avLst/>
          </a:prstGeom>
        </p:spPr>
      </p:pic>
    </p:spTree>
    <p:extLst>
      <p:ext uri="{BB962C8B-B14F-4D97-AF65-F5344CB8AC3E}">
        <p14:creationId xmlns:p14="http://schemas.microsoft.com/office/powerpoint/2010/main" val="1192279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1A8AF-4377-48AB-BC07-9060E764F8BE}"/>
              </a:ext>
            </a:extLst>
          </p:cNvPr>
          <p:cNvSpPr>
            <a:spLocks noGrp="1"/>
          </p:cNvSpPr>
          <p:nvPr>
            <p:ph idx="1"/>
          </p:nvPr>
        </p:nvSpPr>
        <p:spPr>
          <a:xfrm>
            <a:off x="838200" y="279132"/>
            <a:ext cx="10515600" cy="6352674"/>
          </a:xfrm>
        </p:spPr>
        <p:txBody>
          <a:bodyPr>
            <a:normAutofit fontScale="85000" lnSpcReduction="20000"/>
          </a:bodyPr>
          <a:lstStyle/>
          <a:p>
            <a:r>
              <a:rPr lang="en-US" sz="1800" b="0" i="0" dirty="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1.Mean Squared Error</a:t>
            </a:r>
          </a:p>
          <a:p>
            <a:r>
              <a:rPr lang="en-US" sz="1800" b="0" i="0" dirty="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Mean Squared Error is the mean of squared differences between the actual and predicted value. If the difference is large the model will penalize it as .we are computing the squared difference.</a:t>
            </a:r>
          </a:p>
          <a:p>
            <a:endParaRPr lang="en-US" sz="1800" b="0" i="0" dirty="0">
              <a:solidFill>
                <a:srgbClr val="0C0C0C"/>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2.Mean Squared Logarithmic Error Loss</a:t>
            </a:r>
          </a:p>
          <a:p>
            <a:r>
              <a:rPr lang="en-US" sz="1800" dirty="0">
                <a:latin typeface="Open Sans" panose="020B0606030504020204" pitchFamily="34" charset="0"/>
                <a:ea typeface="Open Sans" panose="020B0606030504020204" pitchFamily="34" charset="0"/>
                <a:cs typeface="Open Sans" panose="020B0606030504020204" pitchFamily="34" charset="0"/>
              </a:rPr>
              <a:t>Suppose we want to reduce the difference between the actual and predicted variable we can take the natural logarithm of the predicted variable then take the mean squared error. This will overcome the problem possessed by the Mean Square Error Method. The model will now penalize less in comparison to the earlier method.</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3.Mean Absolute Error Loss</a:t>
            </a:r>
          </a:p>
          <a:p>
            <a:r>
              <a:rPr lang="en-US" sz="1800" dirty="0">
                <a:latin typeface="Open Sans" panose="020B0606030504020204" pitchFamily="34" charset="0"/>
                <a:ea typeface="Open Sans" panose="020B0606030504020204" pitchFamily="34" charset="0"/>
                <a:cs typeface="Open Sans" panose="020B0606030504020204" pitchFamily="34" charset="0"/>
              </a:rPr>
              <a:t>Sometimes there may be some data points which far away from rest of the points </a:t>
            </a:r>
            <a:r>
              <a:rPr lang="en-US" sz="1800" dirty="0" err="1">
                <a:latin typeface="Open Sans" panose="020B0606030504020204" pitchFamily="34" charset="0"/>
                <a:ea typeface="Open Sans" panose="020B0606030504020204" pitchFamily="34" charset="0"/>
                <a:cs typeface="Open Sans" panose="020B0606030504020204" pitchFamily="34" charset="0"/>
              </a:rPr>
              <a:t>i.e</a:t>
            </a:r>
            <a:r>
              <a:rPr lang="en-US" sz="1800" dirty="0">
                <a:latin typeface="Open Sans" panose="020B0606030504020204" pitchFamily="34" charset="0"/>
                <a:ea typeface="Open Sans" panose="020B0606030504020204" pitchFamily="34" charset="0"/>
                <a:cs typeface="Open Sans" panose="020B0606030504020204" pitchFamily="34" charset="0"/>
              </a:rPr>
              <a:t> outliers, in case of cases Mean Absolute Error Loss will be appropriate to use as it calculates the average of the absolute difference between the actual and predicted values.</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4.Hinge Loss</a:t>
            </a:r>
          </a:p>
          <a:p>
            <a:r>
              <a:rPr lang="en-US" sz="1800" dirty="0">
                <a:latin typeface="Open Sans" panose="020B0606030504020204" pitchFamily="34" charset="0"/>
                <a:ea typeface="Open Sans" panose="020B0606030504020204" pitchFamily="34" charset="0"/>
                <a:cs typeface="Open Sans" panose="020B0606030504020204" pitchFamily="34" charset="0"/>
              </a:rPr>
              <a:t>This type of loss is used when the target variable has 1 or -1 as class labels. It penalizes the model when there is a difference in the sign between the actual and predicted class values.</a:t>
            </a:r>
          </a:p>
          <a:p>
            <a:r>
              <a:rPr lang="en-US" sz="1800" dirty="0">
                <a:latin typeface="Open Sans" panose="020B0606030504020204" pitchFamily="34" charset="0"/>
                <a:ea typeface="Open Sans" panose="020B0606030504020204" pitchFamily="34" charset="0"/>
                <a:cs typeface="Open Sans" panose="020B0606030504020204" pitchFamily="34" charset="0"/>
              </a:rPr>
              <a:t>These are particularly used in SVM models.</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5.Cross Entropy Loss</a:t>
            </a:r>
          </a:p>
          <a:p>
            <a:r>
              <a:rPr lang="en-US" sz="1800" dirty="0">
                <a:latin typeface="Open Sans" panose="020B0606030504020204" pitchFamily="34" charset="0"/>
                <a:ea typeface="Open Sans" panose="020B0606030504020204" pitchFamily="34" charset="0"/>
                <a:cs typeface="Open Sans" panose="020B0606030504020204" pitchFamily="34" charset="0"/>
              </a:rPr>
              <a:t>It gives the probability value between 0 and 1 for a classification task. Cross-Entropy calculates the average difference between the predicted and actual probabilities.</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6.Categorical Cross Entropy Loss</a:t>
            </a:r>
          </a:p>
          <a:p>
            <a:r>
              <a:rPr lang="en-US" sz="1800" dirty="0">
                <a:latin typeface="Open Sans" panose="020B0606030504020204" pitchFamily="34" charset="0"/>
                <a:ea typeface="Open Sans" panose="020B0606030504020204" pitchFamily="34" charset="0"/>
                <a:cs typeface="Open Sans" panose="020B0606030504020204" pitchFamily="34" charset="0"/>
              </a:rPr>
              <a:t>These are similar to binary classification cross-entropy, used for multi-class classification problems.</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777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1BB3-DAD9-46CE-A715-AFFF16D7F1C9}"/>
              </a:ext>
            </a:extLst>
          </p:cNvPr>
          <p:cNvSpPr>
            <a:spLocks noGrp="1"/>
          </p:cNvSpPr>
          <p:nvPr>
            <p:ph type="title"/>
          </p:nvPr>
        </p:nvSpPr>
        <p:spPr/>
        <p:txBody>
          <a:bodyPr/>
          <a:lstStyle/>
          <a:p>
            <a:r>
              <a:rPr lang="en-IN" sz="1800" b="0" i="0" u="none" strike="noStrike" baseline="0" dirty="0">
                <a:latin typeface="Open Sans" panose="020B0606030504020204" pitchFamily="34" charset="0"/>
              </a:rPr>
              <a:t>Unsupervised Learning</a:t>
            </a:r>
            <a:endParaRPr lang="en-IN" dirty="0"/>
          </a:p>
        </p:txBody>
      </p:sp>
      <p:sp>
        <p:nvSpPr>
          <p:cNvPr id="3" name="Content Placeholder 2">
            <a:extLst>
              <a:ext uri="{FF2B5EF4-FFF2-40B4-BE49-F238E27FC236}">
                <a16:creationId xmlns:a16="http://schemas.microsoft.com/office/drawing/2014/main" id="{85D1E050-2045-4E6D-B25B-D8E63E91DF5A}"/>
              </a:ext>
            </a:extLst>
          </p:cNvPr>
          <p:cNvSpPr>
            <a:spLocks noGrp="1"/>
          </p:cNvSpPr>
          <p:nvPr>
            <p:ph idx="1"/>
          </p:nvPr>
        </p:nvSpPr>
        <p:spPr/>
        <p:txBody>
          <a:bodyPr/>
          <a:lstStyle/>
          <a:p>
            <a:pPr algn="l"/>
            <a:endParaRPr lang="en-US" sz="1800" b="0" i="0" u="none" strike="noStrike" baseline="0" dirty="0">
              <a:latin typeface="Open Sans" panose="020B0606030504020204" pitchFamily="34" charset="0"/>
            </a:endParaRPr>
          </a:p>
          <a:p>
            <a:pPr algn="l"/>
            <a:r>
              <a:rPr lang="en-US" sz="1800" dirty="0">
                <a:latin typeface="Open Sans" panose="020B0606030504020204" pitchFamily="34" charset="0"/>
              </a:rPr>
              <a:t>Identify patterns in data set containing data points which are not labelled.</a:t>
            </a:r>
            <a:endParaRPr lang="en-US" sz="1800" b="0" i="0" u="none" strike="noStrike" baseline="0" dirty="0">
              <a:latin typeface="Open Sans" panose="020B0606030504020204" pitchFamily="34" charset="0"/>
            </a:endParaRPr>
          </a:p>
          <a:p>
            <a:pPr algn="l"/>
            <a:r>
              <a:rPr lang="en-US" sz="1800" b="0" i="0" u="none" strike="noStrike" baseline="0">
                <a:latin typeface="Open Sans" panose="020B0606030504020204" pitchFamily="34" charset="0"/>
              </a:rPr>
              <a:t>Unsupervised learning allows </a:t>
            </a:r>
            <a:r>
              <a:rPr lang="en-US" sz="1800" b="0" i="0" u="none" strike="noStrike" baseline="0" dirty="0">
                <a:latin typeface="Open Sans" panose="020B0606030504020204" pitchFamily="34" charset="0"/>
              </a:rPr>
              <a:t>us to approach problems with little or no idea what our results should </a:t>
            </a:r>
            <a:r>
              <a:rPr lang="en-IN" sz="1800" b="0" i="0" u="none" strike="noStrike" baseline="0" dirty="0">
                <a:latin typeface="Open Sans" panose="020B0606030504020204" pitchFamily="34" charset="0"/>
              </a:rPr>
              <a:t>look like.</a:t>
            </a:r>
          </a:p>
          <a:p>
            <a:pPr algn="l"/>
            <a:endParaRPr lang="en-IN" sz="1800" b="0" i="0" u="none" strike="noStrike" baseline="0" dirty="0">
              <a:latin typeface="Open Sans" panose="020B0606030504020204" pitchFamily="34" charset="0"/>
            </a:endParaRPr>
          </a:p>
          <a:p>
            <a:pPr algn="l"/>
            <a:r>
              <a:rPr lang="en-IN" sz="1800" dirty="0">
                <a:latin typeface="Open Sans" panose="020B0606030504020204" pitchFamily="34" charset="0"/>
              </a:rPr>
              <a:t>Examples :</a:t>
            </a:r>
          </a:p>
          <a:p>
            <a:pPr algn="l"/>
            <a:r>
              <a:rPr lang="en-US" sz="1800" b="0" i="0" u="none" strike="noStrike" baseline="0" dirty="0">
                <a:latin typeface="Open Sans" panose="020B0606030504020204" pitchFamily="34" charset="0"/>
              </a:rPr>
              <a:t>Clustering: Take a collection of 1000 essays written on the US Economy, and find a way to automatically group these essays into a small number that are somehow similar or related by different variables, such as word frequency, sentence length, page count, and so on.</a:t>
            </a:r>
          </a:p>
          <a:p>
            <a:pPr algn="l"/>
            <a:endParaRPr lang="en-US" sz="1800" dirty="0">
              <a:latin typeface="Open Sans" panose="020B0606030504020204" pitchFamily="34" charset="0"/>
            </a:endParaRPr>
          </a:p>
          <a:p>
            <a:pPr algn="l"/>
            <a:r>
              <a:rPr lang="en-US" sz="1800" b="0" i="0" u="none" strike="noStrike" baseline="0" dirty="0">
                <a:latin typeface="Open Sans" panose="020B0606030504020204" pitchFamily="34" charset="0"/>
              </a:rPr>
              <a:t>Non-clustering: The "Cocktail Party Algorithm"</a:t>
            </a:r>
            <a:endParaRPr lang="en-IN" sz="1800" dirty="0">
              <a:latin typeface="Open Sans" panose="020B0606030504020204" pitchFamily="34" charset="0"/>
            </a:endParaRPr>
          </a:p>
        </p:txBody>
      </p:sp>
    </p:spTree>
    <p:extLst>
      <p:ext uri="{BB962C8B-B14F-4D97-AF65-F5344CB8AC3E}">
        <p14:creationId xmlns:p14="http://schemas.microsoft.com/office/powerpoint/2010/main" val="2306860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87E-D8AE-4887-83CF-EEF6C8E9BAB0}"/>
              </a:ext>
            </a:extLst>
          </p:cNvPr>
          <p:cNvSpPr>
            <a:spLocks noGrp="1"/>
          </p:cNvSpPr>
          <p:nvPr>
            <p:ph type="title"/>
          </p:nvPr>
        </p:nvSpPr>
        <p:spPr/>
        <p:txBody>
          <a:bodyPr/>
          <a:lstStyle/>
          <a:p>
            <a:r>
              <a:rPr lang="en-IN" dirty="0"/>
              <a:t>Optimizers</a:t>
            </a:r>
          </a:p>
        </p:txBody>
      </p:sp>
      <p:sp>
        <p:nvSpPr>
          <p:cNvPr id="3" name="Content Placeholder 2">
            <a:extLst>
              <a:ext uri="{FF2B5EF4-FFF2-40B4-BE49-F238E27FC236}">
                <a16:creationId xmlns:a16="http://schemas.microsoft.com/office/drawing/2014/main" id="{920EDB14-35A8-48DC-9350-E49418EB4B38}"/>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During the training process, we tweak and change the parameters (weights) of our model to try and minimize that loss function, and make our predictions as correct and optimized as possible. But how exactly do you do that? How do you change the parameters of your model, by how much, and </a:t>
            </a:r>
            <a:r>
              <a:rPr lang="en-US" sz="1800" dirty="0" err="1">
                <a:latin typeface="Open Sans" panose="020B0606030504020204" pitchFamily="34" charset="0"/>
                <a:ea typeface="Open Sans" panose="020B0606030504020204" pitchFamily="34" charset="0"/>
                <a:cs typeface="Open Sans" panose="020B0606030504020204" pitchFamily="34" charset="0"/>
              </a:rPr>
              <a:t>when?This</a:t>
            </a:r>
            <a:r>
              <a:rPr lang="en-US" sz="1800" dirty="0">
                <a:latin typeface="Open Sans" panose="020B0606030504020204" pitchFamily="34" charset="0"/>
                <a:ea typeface="Open Sans" panose="020B0606030504020204" pitchFamily="34" charset="0"/>
                <a:cs typeface="Open Sans" panose="020B0606030504020204" pitchFamily="34" charset="0"/>
              </a:rPr>
              <a:t> is where optimizers come in. </a:t>
            </a:r>
          </a:p>
          <a:p>
            <a:r>
              <a:rPr lang="en-US" sz="1800" b="0" i="0" dirty="0">
                <a:effectLst/>
                <a:latin typeface="Open Sans" panose="020B0606030504020204" pitchFamily="34" charset="0"/>
                <a:ea typeface="Open Sans" panose="020B0606030504020204" pitchFamily="34" charset="0"/>
                <a:cs typeface="Open Sans" panose="020B0606030504020204" pitchFamily="34" charset="0"/>
              </a:rPr>
              <a:t>They tie together the loss function and model parameters by updating the model in response to the output of the loss function. In simpler terms, optimizers shape and mold your model into its most accurate possible form by futzing with the weights. </a:t>
            </a:r>
          </a:p>
          <a:p>
            <a:r>
              <a:rPr lang="en-IN" sz="1800" dirty="0">
                <a:latin typeface="Open Sans" panose="020B0606030504020204" pitchFamily="34" charset="0"/>
                <a:ea typeface="Open Sans" panose="020B0606030504020204" pitchFamily="34" charset="0"/>
                <a:cs typeface="Open Sans" panose="020B0606030504020204" pitchFamily="34" charset="0"/>
              </a:rPr>
              <a:t>Gradient Descent     - whole dataset</a:t>
            </a:r>
          </a:p>
          <a:p>
            <a:r>
              <a:rPr lang="en-IN" sz="1800" dirty="0">
                <a:latin typeface="Open Sans" panose="020B0606030504020204" pitchFamily="34" charset="0"/>
                <a:ea typeface="Open Sans" panose="020B0606030504020204" pitchFamily="34" charset="0"/>
                <a:cs typeface="Open Sans" panose="020B0606030504020204" pitchFamily="34" charset="0"/>
              </a:rPr>
              <a:t>Stochastic Gradient Descent – 1 data at a time</a:t>
            </a:r>
          </a:p>
          <a:p>
            <a:r>
              <a:rPr lang="en-IN" sz="1800" dirty="0">
                <a:latin typeface="Open Sans" panose="020B0606030504020204" pitchFamily="34" charset="0"/>
                <a:ea typeface="Open Sans" panose="020B0606030504020204" pitchFamily="34" charset="0"/>
                <a:cs typeface="Open Sans" panose="020B0606030504020204" pitchFamily="34" charset="0"/>
              </a:rPr>
              <a:t>Mini-Batch Gradient Descent  - data in batch</a:t>
            </a:r>
          </a:p>
          <a:p>
            <a:r>
              <a:rPr lang="en-IN" sz="1800" dirty="0">
                <a:latin typeface="Open Sans" panose="020B0606030504020204" pitchFamily="34" charset="0"/>
                <a:ea typeface="Open Sans" panose="020B0606030504020204" pitchFamily="34" charset="0"/>
                <a:cs typeface="Open Sans" panose="020B0606030504020204" pitchFamily="34" charset="0"/>
              </a:rPr>
              <a:t>SGD with momentum</a:t>
            </a:r>
          </a:p>
          <a:p>
            <a:r>
              <a:rPr lang="en-IN" sz="1800" dirty="0" err="1">
                <a:latin typeface="Open Sans" panose="020B0606030504020204" pitchFamily="34" charset="0"/>
                <a:ea typeface="Open Sans" panose="020B0606030504020204" pitchFamily="34" charset="0"/>
                <a:cs typeface="Open Sans" panose="020B0606030504020204" pitchFamily="34" charset="0"/>
              </a:rPr>
              <a:t>Adagrad</a:t>
            </a:r>
            <a:r>
              <a:rPr lang="en-IN" sz="1800" dirty="0">
                <a:latin typeface="Open Sans" panose="020B0606030504020204" pitchFamily="34" charset="0"/>
                <a:ea typeface="Open Sans" panose="020B0606030504020204" pitchFamily="34" charset="0"/>
                <a:cs typeface="Open Sans" panose="020B0606030504020204" pitchFamily="34" charset="0"/>
              </a:rPr>
              <a:t> (Adaptive gradient descent)</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8246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0F6DF-63F3-4BA1-BA00-42A0B6298A98}"/>
              </a:ext>
            </a:extLst>
          </p:cNvPr>
          <p:cNvSpPr>
            <a:spLocks noGrp="1"/>
          </p:cNvSpPr>
          <p:nvPr>
            <p:ph idx="1"/>
          </p:nvPr>
        </p:nvSpPr>
        <p:spPr>
          <a:xfrm>
            <a:off x="838200" y="385011"/>
            <a:ext cx="10515600" cy="5791952"/>
          </a:xfrm>
        </p:spPr>
        <p:txBody>
          <a:bodyPr>
            <a:normAutofit/>
          </a:bodyPr>
          <a:lstStyle/>
          <a:p>
            <a:r>
              <a:rPr lang="en-IN" sz="1800" dirty="0">
                <a:latin typeface="Open Sans" panose="020B0606030504020204" pitchFamily="34" charset="0"/>
                <a:ea typeface="Open Sans" panose="020B0606030504020204" pitchFamily="34" charset="0"/>
                <a:cs typeface="Open Sans" panose="020B0606030504020204" pitchFamily="34" charset="0"/>
                <a:hlinkClick r:id="rId2"/>
              </a:rPr>
              <a:t>https://towardsdatascience.com/optimizers-for-training-neural-network-59450d71caf6</a:t>
            </a:r>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Adam (Adaptive Moment Estimation)</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Gradient Descent</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Easy computation.</a:t>
            </a:r>
          </a:p>
          <a:p>
            <a:r>
              <a:rPr lang="en-US" sz="1800" dirty="0">
                <a:latin typeface="Open Sans" panose="020B0606030504020204" pitchFamily="34" charset="0"/>
                <a:ea typeface="Open Sans" panose="020B0606030504020204" pitchFamily="34" charset="0"/>
                <a:cs typeface="Open Sans" panose="020B0606030504020204" pitchFamily="34" charset="0"/>
              </a:rPr>
              <a:t>Easy to implement.</a:t>
            </a:r>
          </a:p>
          <a:p>
            <a:r>
              <a:rPr lang="en-US" sz="1800" dirty="0">
                <a:latin typeface="Open Sans" panose="020B0606030504020204" pitchFamily="34" charset="0"/>
                <a:ea typeface="Open Sans" panose="020B0606030504020204" pitchFamily="34" charset="0"/>
                <a:cs typeface="Open Sans" panose="020B0606030504020204" pitchFamily="34" charset="0"/>
              </a:rPr>
              <a:t>Easy to understand.</a:t>
            </a:r>
          </a:p>
          <a:p>
            <a:r>
              <a:rPr lang="en-US" sz="1800" dirty="0">
                <a:latin typeface="Open Sans" panose="020B0606030504020204" pitchFamily="34" charset="0"/>
                <a:ea typeface="Open Sans" panose="020B0606030504020204" pitchFamily="34" charset="0"/>
                <a:cs typeface="Open Sans" panose="020B0606030504020204" pitchFamily="34" charset="0"/>
              </a:rPr>
              <a:t>Disadvantages:</a:t>
            </a:r>
          </a:p>
          <a:p>
            <a:r>
              <a:rPr lang="en-US" sz="1800" dirty="0">
                <a:latin typeface="Open Sans" panose="020B0606030504020204" pitchFamily="34" charset="0"/>
                <a:ea typeface="Open Sans" panose="020B0606030504020204" pitchFamily="34" charset="0"/>
                <a:cs typeface="Open Sans" panose="020B0606030504020204" pitchFamily="34" charset="0"/>
              </a:rPr>
              <a:t>May trap at local minima.</a:t>
            </a:r>
          </a:p>
          <a:p>
            <a:r>
              <a:rPr lang="en-US" sz="1800" dirty="0">
                <a:latin typeface="Open Sans" panose="020B0606030504020204" pitchFamily="34" charset="0"/>
                <a:ea typeface="Open Sans" panose="020B0606030504020204" pitchFamily="34" charset="0"/>
                <a:cs typeface="Open Sans" panose="020B0606030504020204" pitchFamily="34" charset="0"/>
              </a:rPr>
              <a:t>Weights are changed after calculating gradient on the whole dataset. So, if the dataset is too large than this may take years to converge to the minima.</a:t>
            </a:r>
          </a:p>
          <a:p>
            <a:r>
              <a:rPr lang="en-US" sz="1800" dirty="0">
                <a:latin typeface="Open Sans" panose="020B0606030504020204" pitchFamily="34" charset="0"/>
                <a:ea typeface="Open Sans" panose="020B0606030504020204" pitchFamily="34" charset="0"/>
                <a:cs typeface="Open Sans" panose="020B0606030504020204" pitchFamily="34" charset="0"/>
              </a:rPr>
              <a:t>Requires large memory to calculate gradient on the whole dataset.</a:t>
            </a:r>
            <a:endParaRPr lang="en-IN"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9251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4738-8B57-4C13-94BF-87AD74673175}"/>
              </a:ext>
            </a:extLst>
          </p:cNvPr>
          <p:cNvSpPr>
            <a:spLocks noGrp="1"/>
          </p:cNvSpPr>
          <p:nvPr>
            <p:ph type="title"/>
          </p:nvPr>
        </p:nvSpPr>
        <p:spPr/>
        <p:txBody>
          <a:bodyPr>
            <a:noAutofit/>
          </a:bodyPr>
          <a:lstStyle/>
          <a:p>
            <a:r>
              <a:rPr lang="en-IN" sz="3200" i="0" dirty="0">
                <a:solidFill>
                  <a:srgbClr val="292929"/>
                </a:solidFill>
                <a:effectLst/>
              </a:rPr>
              <a:t>Stochastic Gradient Descent</a:t>
            </a:r>
            <a:br>
              <a:rPr lang="en-IN" sz="3200" i="0" dirty="0">
                <a:solidFill>
                  <a:srgbClr val="292929"/>
                </a:solidFill>
                <a:effectLst/>
              </a:rPr>
            </a:br>
            <a:r>
              <a:rPr lang="en-US" sz="3200" i="0" dirty="0">
                <a:solidFill>
                  <a:srgbClr val="292929"/>
                </a:solidFill>
                <a:effectLst/>
              </a:rPr>
              <a:t>θ=θ−α⋅∇J(</a:t>
            </a:r>
            <a:r>
              <a:rPr lang="en-US" sz="3200" i="0" dirty="0" err="1">
                <a:solidFill>
                  <a:srgbClr val="292929"/>
                </a:solidFill>
                <a:effectLst/>
              </a:rPr>
              <a:t>θ;x</a:t>
            </a:r>
            <a:r>
              <a:rPr lang="en-US" sz="3200" i="0" dirty="0">
                <a:solidFill>
                  <a:srgbClr val="292929"/>
                </a:solidFill>
                <a:effectLst/>
              </a:rPr>
              <a:t>(</a:t>
            </a:r>
            <a:r>
              <a:rPr lang="en-US" sz="3200" i="0" dirty="0" err="1">
                <a:solidFill>
                  <a:srgbClr val="292929"/>
                </a:solidFill>
                <a:effectLst/>
              </a:rPr>
              <a:t>i</a:t>
            </a:r>
            <a:r>
              <a:rPr lang="en-US" sz="3200" i="0" dirty="0">
                <a:solidFill>
                  <a:srgbClr val="292929"/>
                </a:solidFill>
                <a:effectLst/>
              </a:rPr>
              <a:t>);y(</a:t>
            </a:r>
            <a:r>
              <a:rPr lang="en-US" sz="3200" i="0" dirty="0" err="1">
                <a:solidFill>
                  <a:srgbClr val="292929"/>
                </a:solidFill>
                <a:effectLst/>
              </a:rPr>
              <a:t>i</a:t>
            </a:r>
            <a:r>
              <a:rPr lang="en-US" sz="3200" i="0" dirty="0">
                <a:solidFill>
                  <a:srgbClr val="292929"/>
                </a:solidFill>
                <a:effectLst/>
              </a:rPr>
              <a:t>)) , where {x(</a:t>
            </a:r>
            <a:r>
              <a:rPr lang="en-US" sz="3200" i="0" dirty="0" err="1">
                <a:solidFill>
                  <a:srgbClr val="292929"/>
                </a:solidFill>
                <a:effectLst/>
              </a:rPr>
              <a:t>i</a:t>
            </a:r>
            <a:r>
              <a:rPr lang="en-US" sz="3200" i="0" dirty="0">
                <a:solidFill>
                  <a:srgbClr val="292929"/>
                </a:solidFill>
                <a:effectLst/>
              </a:rPr>
              <a:t>) ,y(</a:t>
            </a:r>
            <a:r>
              <a:rPr lang="en-US" sz="3200" i="0" dirty="0" err="1">
                <a:solidFill>
                  <a:srgbClr val="292929"/>
                </a:solidFill>
                <a:effectLst/>
              </a:rPr>
              <a:t>i</a:t>
            </a:r>
            <a:r>
              <a:rPr lang="en-US" sz="3200" i="0" dirty="0">
                <a:solidFill>
                  <a:srgbClr val="292929"/>
                </a:solidFill>
                <a:effectLst/>
              </a:rPr>
              <a:t>)} are the training examples.</a:t>
            </a:r>
            <a:endParaRPr lang="en-IN" sz="3200" dirty="0"/>
          </a:p>
        </p:txBody>
      </p:sp>
      <p:sp>
        <p:nvSpPr>
          <p:cNvPr id="3" name="Content Placeholder 2">
            <a:extLst>
              <a:ext uri="{FF2B5EF4-FFF2-40B4-BE49-F238E27FC236}">
                <a16:creationId xmlns:a16="http://schemas.microsoft.com/office/drawing/2014/main" id="{56F1157E-9EF0-4F76-98B8-23DB63B94E03}"/>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Frequent updates of model parameters hence, converges in less time.</a:t>
            </a:r>
          </a:p>
          <a:p>
            <a:r>
              <a:rPr lang="en-US" sz="1800" dirty="0">
                <a:latin typeface="Open Sans" panose="020B0606030504020204" pitchFamily="34" charset="0"/>
                <a:ea typeface="Open Sans" panose="020B0606030504020204" pitchFamily="34" charset="0"/>
                <a:cs typeface="Open Sans" panose="020B0606030504020204" pitchFamily="34" charset="0"/>
              </a:rPr>
              <a:t>Requires less memory as no need to store values of loss functions.</a:t>
            </a:r>
          </a:p>
          <a:p>
            <a:r>
              <a:rPr lang="en-US" sz="1800" dirty="0">
                <a:latin typeface="Open Sans" panose="020B0606030504020204" pitchFamily="34" charset="0"/>
                <a:ea typeface="Open Sans" panose="020B0606030504020204" pitchFamily="34" charset="0"/>
                <a:cs typeface="Open Sans" panose="020B0606030504020204" pitchFamily="34" charset="0"/>
              </a:rPr>
              <a:t>May get new minima’s.</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Disadvantages:</a:t>
            </a:r>
          </a:p>
          <a:p>
            <a:r>
              <a:rPr lang="en-US" sz="1800" dirty="0">
                <a:latin typeface="Open Sans" panose="020B0606030504020204" pitchFamily="34" charset="0"/>
                <a:ea typeface="Open Sans" panose="020B0606030504020204" pitchFamily="34" charset="0"/>
                <a:cs typeface="Open Sans" panose="020B0606030504020204" pitchFamily="34" charset="0"/>
              </a:rPr>
              <a:t>High variance in model parameters.</a:t>
            </a:r>
          </a:p>
          <a:p>
            <a:r>
              <a:rPr lang="en-US" sz="1800" dirty="0">
                <a:latin typeface="Open Sans" panose="020B0606030504020204" pitchFamily="34" charset="0"/>
                <a:ea typeface="Open Sans" panose="020B0606030504020204" pitchFamily="34" charset="0"/>
                <a:cs typeface="Open Sans" panose="020B0606030504020204" pitchFamily="34" charset="0"/>
              </a:rPr>
              <a:t>May shoot even after achieving global minima.</a:t>
            </a:r>
          </a:p>
          <a:p>
            <a:r>
              <a:rPr lang="en-US" sz="1800" dirty="0">
                <a:latin typeface="Open Sans" panose="020B0606030504020204" pitchFamily="34" charset="0"/>
                <a:ea typeface="Open Sans" panose="020B0606030504020204" pitchFamily="34" charset="0"/>
                <a:cs typeface="Open Sans" panose="020B0606030504020204" pitchFamily="34" charset="0"/>
              </a:rPr>
              <a:t>To get the same convergence as gradient descent needs to slowly reduce the value of learning rate.</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94425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081D-92DD-496C-A36C-1FB8F5E7D0C4}"/>
              </a:ext>
            </a:extLst>
          </p:cNvPr>
          <p:cNvSpPr>
            <a:spLocks noGrp="1"/>
          </p:cNvSpPr>
          <p:nvPr>
            <p:ph type="title"/>
          </p:nvPr>
        </p:nvSpPr>
        <p:spPr/>
        <p:txBody>
          <a:bodyPr>
            <a:normAutofit fontScale="90000"/>
          </a:bodyPr>
          <a:lstStyle/>
          <a:p>
            <a:r>
              <a:rPr lang="en-IN" i="0" dirty="0">
                <a:solidFill>
                  <a:srgbClr val="292929"/>
                </a:solidFill>
                <a:effectLst/>
                <a:latin typeface="sohne"/>
              </a:rPr>
              <a:t>Mini-Batch Gradient Descent</a:t>
            </a:r>
            <a:br>
              <a:rPr lang="en-IN" b="0" i="0" dirty="0">
                <a:solidFill>
                  <a:srgbClr val="292929"/>
                </a:solidFill>
                <a:effectLst/>
                <a:latin typeface="sohne"/>
              </a:rPr>
            </a:br>
            <a:r>
              <a:rPr lang="en-US" b="0" i="0" dirty="0">
                <a:solidFill>
                  <a:srgbClr val="292929"/>
                </a:solidFill>
                <a:effectLst/>
                <a:latin typeface="sohne"/>
              </a:rPr>
              <a:t>θ=θ−α⋅∇J(θ; B(</a:t>
            </a:r>
            <a:r>
              <a:rPr lang="en-US" b="0" i="0" dirty="0" err="1">
                <a:solidFill>
                  <a:srgbClr val="292929"/>
                </a:solidFill>
                <a:effectLst/>
                <a:latin typeface="sohne"/>
              </a:rPr>
              <a:t>i</a:t>
            </a:r>
            <a:r>
              <a:rPr lang="en-US" b="0" i="0" dirty="0">
                <a:solidFill>
                  <a:srgbClr val="292929"/>
                </a:solidFill>
                <a:effectLst/>
                <a:latin typeface="sohne"/>
              </a:rPr>
              <a:t>)), where {B(</a:t>
            </a:r>
            <a:r>
              <a:rPr lang="en-US" b="0" i="0" dirty="0" err="1">
                <a:solidFill>
                  <a:srgbClr val="292929"/>
                </a:solidFill>
                <a:effectLst/>
                <a:latin typeface="sohne"/>
              </a:rPr>
              <a:t>i</a:t>
            </a:r>
            <a:r>
              <a:rPr lang="en-US" b="0" i="0" dirty="0">
                <a:solidFill>
                  <a:srgbClr val="292929"/>
                </a:solidFill>
                <a:effectLst/>
                <a:latin typeface="sohne"/>
              </a:rPr>
              <a:t>)} are the batches of training examples.</a:t>
            </a:r>
            <a:endParaRPr lang="en-IN" dirty="0"/>
          </a:p>
        </p:txBody>
      </p:sp>
      <p:sp>
        <p:nvSpPr>
          <p:cNvPr id="3" name="Content Placeholder 2">
            <a:extLst>
              <a:ext uri="{FF2B5EF4-FFF2-40B4-BE49-F238E27FC236}">
                <a16:creationId xmlns:a16="http://schemas.microsoft.com/office/drawing/2014/main" id="{3278BDEE-54FE-425C-8733-779CE4508660}"/>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Frequently updates the model parameters and also has less variance.</a:t>
            </a:r>
          </a:p>
          <a:p>
            <a:r>
              <a:rPr lang="en-US" sz="1800" dirty="0">
                <a:latin typeface="Open Sans" panose="020B0606030504020204" pitchFamily="34" charset="0"/>
                <a:ea typeface="Open Sans" panose="020B0606030504020204" pitchFamily="34" charset="0"/>
                <a:cs typeface="Open Sans" panose="020B0606030504020204" pitchFamily="34" charset="0"/>
              </a:rPr>
              <a:t>Requires medium amount of memory.</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All types of Gradient Descent have some challenges:</a:t>
            </a:r>
          </a:p>
          <a:p>
            <a:r>
              <a:rPr lang="en-US" sz="1800" dirty="0">
                <a:latin typeface="Open Sans" panose="020B0606030504020204" pitchFamily="34" charset="0"/>
                <a:ea typeface="Open Sans" panose="020B0606030504020204" pitchFamily="34" charset="0"/>
                <a:cs typeface="Open Sans" panose="020B0606030504020204" pitchFamily="34" charset="0"/>
              </a:rPr>
              <a:t>Choosing an optimum value of the learning rate. If the learning rate is too small than gradient descent may take ages to converge.</a:t>
            </a:r>
          </a:p>
          <a:p>
            <a:r>
              <a:rPr lang="en-US" sz="1800" dirty="0">
                <a:latin typeface="Open Sans" panose="020B0606030504020204" pitchFamily="34" charset="0"/>
                <a:ea typeface="Open Sans" panose="020B0606030504020204" pitchFamily="34" charset="0"/>
                <a:cs typeface="Open Sans" panose="020B0606030504020204" pitchFamily="34" charset="0"/>
              </a:rPr>
              <a:t>Have a constant learning rate for all the parameters. There may be some parameters which we may not want to change at the same rate.</a:t>
            </a:r>
          </a:p>
          <a:p>
            <a:r>
              <a:rPr lang="en-US" sz="1800" dirty="0">
                <a:latin typeface="Open Sans" panose="020B0606030504020204" pitchFamily="34" charset="0"/>
                <a:ea typeface="Open Sans" panose="020B0606030504020204" pitchFamily="34" charset="0"/>
                <a:cs typeface="Open Sans" panose="020B0606030504020204" pitchFamily="34" charset="0"/>
              </a:rPr>
              <a:t>May get trapped at local minima.</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6483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C969-B06F-4674-BF62-C891CD278DD7}"/>
              </a:ext>
            </a:extLst>
          </p:cNvPr>
          <p:cNvSpPr>
            <a:spLocks noGrp="1"/>
          </p:cNvSpPr>
          <p:nvPr>
            <p:ph type="title"/>
          </p:nvPr>
        </p:nvSpPr>
        <p:spPr/>
        <p:txBody>
          <a:bodyPr/>
          <a:lstStyle/>
          <a:p>
            <a:r>
              <a:rPr lang="en-IN" i="0" dirty="0">
                <a:solidFill>
                  <a:srgbClr val="292929"/>
                </a:solidFill>
                <a:effectLst/>
                <a:latin typeface="sohne"/>
              </a:rPr>
              <a:t>Momentum</a:t>
            </a:r>
            <a:br>
              <a:rPr lang="en-IN" b="0" i="0" dirty="0">
                <a:solidFill>
                  <a:srgbClr val="292929"/>
                </a:solidFill>
                <a:effectLst/>
                <a:latin typeface="sohne"/>
              </a:rPr>
            </a:br>
            <a:r>
              <a:rPr lang="en-IN" b="0" i="0" dirty="0">
                <a:solidFill>
                  <a:srgbClr val="292929"/>
                </a:solidFill>
                <a:effectLst/>
                <a:latin typeface="sohne"/>
              </a:rPr>
              <a:t>V(t)=</a:t>
            </a:r>
            <a:r>
              <a:rPr lang="el-GR" b="0" i="0" dirty="0">
                <a:solidFill>
                  <a:srgbClr val="292929"/>
                </a:solidFill>
                <a:effectLst/>
                <a:latin typeface="sohne"/>
              </a:rPr>
              <a:t>γ</a:t>
            </a:r>
            <a:r>
              <a:rPr lang="en-IN" b="0" i="0" dirty="0">
                <a:solidFill>
                  <a:srgbClr val="292929"/>
                </a:solidFill>
                <a:effectLst/>
                <a:latin typeface="sohne"/>
              </a:rPr>
              <a:t>V(t−1)+</a:t>
            </a:r>
            <a:r>
              <a:rPr lang="el-GR" b="0" i="0" dirty="0">
                <a:solidFill>
                  <a:srgbClr val="292929"/>
                </a:solidFill>
                <a:effectLst/>
                <a:latin typeface="sohne"/>
              </a:rPr>
              <a:t>α.∇</a:t>
            </a:r>
            <a:r>
              <a:rPr lang="en-IN" b="0" i="0" dirty="0">
                <a:solidFill>
                  <a:srgbClr val="292929"/>
                </a:solidFill>
                <a:effectLst/>
                <a:latin typeface="sohne"/>
              </a:rPr>
              <a:t>J(</a:t>
            </a:r>
            <a:r>
              <a:rPr lang="el-GR" b="0" i="0" dirty="0">
                <a:solidFill>
                  <a:srgbClr val="292929"/>
                </a:solidFill>
                <a:effectLst/>
                <a:latin typeface="sohne"/>
              </a:rPr>
              <a:t>θ)</a:t>
            </a:r>
            <a:endParaRPr lang="en-IN" dirty="0"/>
          </a:p>
        </p:txBody>
      </p:sp>
      <p:sp>
        <p:nvSpPr>
          <p:cNvPr id="3" name="Content Placeholder 2">
            <a:extLst>
              <a:ext uri="{FF2B5EF4-FFF2-40B4-BE49-F238E27FC236}">
                <a16:creationId xmlns:a16="http://schemas.microsoft.com/office/drawing/2014/main" id="{DFABA3CA-C3E3-4300-9A2A-32651542300E}"/>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Reduces the oscillations and high variance of the parameters.</a:t>
            </a:r>
          </a:p>
          <a:p>
            <a:r>
              <a:rPr lang="en-US" sz="1800" dirty="0">
                <a:latin typeface="Open Sans" panose="020B0606030504020204" pitchFamily="34" charset="0"/>
                <a:ea typeface="Open Sans" panose="020B0606030504020204" pitchFamily="34" charset="0"/>
                <a:cs typeface="Open Sans" panose="020B0606030504020204" pitchFamily="34" charset="0"/>
              </a:rPr>
              <a:t>Converges faster than gradient descent.</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Disadvantages:</a:t>
            </a:r>
          </a:p>
          <a:p>
            <a:r>
              <a:rPr lang="en-US" sz="1800" dirty="0">
                <a:latin typeface="Open Sans" panose="020B0606030504020204" pitchFamily="34" charset="0"/>
                <a:ea typeface="Open Sans" panose="020B0606030504020204" pitchFamily="34" charset="0"/>
                <a:cs typeface="Open Sans" panose="020B0606030504020204" pitchFamily="34" charset="0"/>
              </a:rPr>
              <a:t>One more hyper-parameter is added which needs to be selected manually and accurately.</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6314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7C20-C865-459B-99C0-9B5977DEB045}"/>
              </a:ext>
            </a:extLst>
          </p:cNvPr>
          <p:cNvSpPr>
            <a:spLocks noGrp="1"/>
          </p:cNvSpPr>
          <p:nvPr>
            <p:ph type="title"/>
          </p:nvPr>
        </p:nvSpPr>
        <p:spPr/>
        <p:txBody>
          <a:bodyPr>
            <a:normAutofit/>
          </a:bodyPr>
          <a:lstStyle/>
          <a:p>
            <a:r>
              <a:rPr lang="en-IN" sz="4000" i="0" dirty="0" err="1">
                <a:solidFill>
                  <a:srgbClr val="292929"/>
                </a:solidFill>
                <a:effectLst/>
              </a:rPr>
              <a:t>Adagrad</a:t>
            </a:r>
            <a:r>
              <a:rPr lang="en-IN" sz="4000" i="0" dirty="0">
                <a:solidFill>
                  <a:srgbClr val="292929"/>
                </a:solidFill>
                <a:effectLst/>
              </a:rPr>
              <a:t> (Adaptive Gradient algorithm)</a:t>
            </a:r>
            <a:br>
              <a:rPr lang="en-IN" sz="4000" i="0" dirty="0">
                <a:solidFill>
                  <a:srgbClr val="292929"/>
                </a:solidFill>
                <a:effectLst/>
              </a:rPr>
            </a:br>
            <a:endParaRPr lang="en-IN" sz="4000" dirty="0"/>
          </a:p>
        </p:txBody>
      </p:sp>
      <p:sp>
        <p:nvSpPr>
          <p:cNvPr id="3" name="Content Placeholder 2">
            <a:extLst>
              <a:ext uri="{FF2B5EF4-FFF2-40B4-BE49-F238E27FC236}">
                <a16:creationId xmlns:a16="http://schemas.microsoft.com/office/drawing/2014/main" id="{EE7EAC13-6801-42EA-AA21-B27E1B0A0B59}"/>
              </a:ext>
            </a:extLst>
          </p:cNvPr>
          <p:cNvSpPr>
            <a:spLocks noGrp="1"/>
          </p:cNvSpPr>
          <p:nvPr>
            <p:ph idx="1"/>
          </p:nvPr>
        </p:nvSpPr>
        <p:spPr>
          <a:xfrm>
            <a:off x="838200" y="1366787"/>
            <a:ext cx="10515600" cy="4810176"/>
          </a:xfrm>
        </p:spPr>
        <p:txBody>
          <a:bodyPr>
            <a:normAutofit lnSpcReduction="1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Learning rate changes for each training parameter.</a:t>
            </a:r>
          </a:p>
          <a:p>
            <a:r>
              <a:rPr lang="en-US" sz="1800" dirty="0">
                <a:latin typeface="Open Sans" panose="020B0606030504020204" pitchFamily="34" charset="0"/>
                <a:ea typeface="Open Sans" panose="020B0606030504020204" pitchFamily="34" charset="0"/>
                <a:cs typeface="Open Sans" panose="020B0606030504020204" pitchFamily="34" charset="0"/>
              </a:rPr>
              <a:t>Don’t need to manually tune the learning rate.</a:t>
            </a:r>
          </a:p>
          <a:p>
            <a:r>
              <a:rPr lang="en-US" sz="1800" dirty="0">
                <a:latin typeface="Open Sans" panose="020B0606030504020204" pitchFamily="34" charset="0"/>
                <a:ea typeface="Open Sans" panose="020B0606030504020204" pitchFamily="34" charset="0"/>
                <a:cs typeface="Open Sans" panose="020B0606030504020204" pitchFamily="34" charset="0"/>
              </a:rPr>
              <a:t>Able to train on sparse data.</a:t>
            </a:r>
          </a:p>
          <a:p>
            <a:r>
              <a:rPr lang="en-US" sz="1800" dirty="0">
                <a:latin typeface="Open Sans" panose="020B0606030504020204" pitchFamily="34" charset="0"/>
                <a:ea typeface="Open Sans" panose="020B0606030504020204" pitchFamily="34" charset="0"/>
                <a:cs typeface="Open Sans" panose="020B0606030504020204" pitchFamily="34" charset="0"/>
              </a:rPr>
              <a:t>Disadvantages:</a:t>
            </a:r>
          </a:p>
          <a:p>
            <a:r>
              <a:rPr lang="en-US" sz="1800" dirty="0">
                <a:latin typeface="Open Sans" panose="020B0606030504020204" pitchFamily="34" charset="0"/>
                <a:ea typeface="Open Sans" panose="020B0606030504020204" pitchFamily="34" charset="0"/>
                <a:cs typeface="Open Sans" panose="020B0606030504020204" pitchFamily="34" charset="0"/>
              </a:rPr>
              <a:t>Computationally expensive as a need to calculate the second order derivative.</a:t>
            </a:r>
          </a:p>
          <a:p>
            <a:r>
              <a:rPr lang="en-US" sz="1800" dirty="0">
                <a:latin typeface="Open Sans" panose="020B0606030504020204" pitchFamily="34" charset="0"/>
                <a:ea typeface="Open Sans" panose="020B0606030504020204" pitchFamily="34" charset="0"/>
                <a:cs typeface="Open Sans" panose="020B0606030504020204" pitchFamily="34" charset="0"/>
              </a:rPr>
              <a:t>The learning rate is always decreasing results in slow training.</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IN" sz="2000" b="1" i="0" dirty="0" err="1">
                <a:solidFill>
                  <a:srgbClr val="292929"/>
                </a:solidFill>
                <a:effectLst/>
                <a:latin typeface="sohne"/>
              </a:rPr>
              <a:t>AdaDelta</a:t>
            </a:r>
            <a:endParaRPr lang="en-IN" sz="2000" b="1" i="0" dirty="0">
              <a:solidFill>
                <a:srgbClr val="292929"/>
              </a:solidFill>
              <a:effectLst/>
              <a:latin typeface="sohne"/>
            </a:endParaRPr>
          </a:p>
          <a:p>
            <a:r>
              <a:rPr lang="en-US" sz="1800" dirty="0">
                <a:latin typeface="Open Sans" panose="020B0606030504020204" pitchFamily="34" charset="0"/>
                <a:ea typeface="Open Sans" panose="020B0606030504020204" pitchFamily="34" charset="0"/>
                <a:cs typeface="Open Sans" panose="020B0606030504020204" pitchFamily="34" charset="0"/>
              </a:rPr>
              <a:t>Advantages:</a:t>
            </a:r>
          </a:p>
          <a:p>
            <a:r>
              <a:rPr lang="en-US" sz="1800" dirty="0">
                <a:latin typeface="Open Sans" panose="020B0606030504020204" pitchFamily="34" charset="0"/>
                <a:ea typeface="Open Sans" panose="020B0606030504020204" pitchFamily="34" charset="0"/>
                <a:cs typeface="Open Sans" panose="020B0606030504020204" pitchFamily="34" charset="0"/>
              </a:rPr>
              <a:t>Now the learning rate does not decay and the training does not stop.</a:t>
            </a:r>
          </a:p>
          <a:p>
            <a:r>
              <a:rPr lang="en-US" sz="1800" dirty="0">
                <a:latin typeface="Open Sans" panose="020B0606030504020204" pitchFamily="34" charset="0"/>
                <a:ea typeface="Open Sans" panose="020B0606030504020204" pitchFamily="34" charset="0"/>
                <a:cs typeface="Open Sans" panose="020B0606030504020204" pitchFamily="34" charset="0"/>
              </a:rPr>
              <a:t>Disadvantages:</a:t>
            </a:r>
          </a:p>
          <a:p>
            <a:r>
              <a:rPr lang="en-US" sz="1800" dirty="0">
                <a:latin typeface="Open Sans" panose="020B0606030504020204" pitchFamily="34" charset="0"/>
                <a:ea typeface="Open Sans" panose="020B0606030504020204" pitchFamily="34" charset="0"/>
                <a:cs typeface="Open Sans" panose="020B0606030504020204" pitchFamily="34" charset="0"/>
              </a:rPr>
              <a:t>Computationally expensive.</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90844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3BAA-F9F4-468B-80CA-E7F3C1533723}"/>
              </a:ext>
            </a:extLst>
          </p:cNvPr>
          <p:cNvSpPr>
            <a:spLocks noGrp="1"/>
          </p:cNvSpPr>
          <p:nvPr>
            <p:ph type="title"/>
          </p:nvPr>
        </p:nvSpPr>
        <p:spPr/>
        <p:txBody>
          <a:bodyPr>
            <a:normAutofit fontScale="90000"/>
          </a:bodyPr>
          <a:lstStyle/>
          <a:p>
            <a:r>
              <a:rPr lang="en-IN" b="0" i="0" dirty="0">
                <a:solidFill>
                  <a:srgbClr val="292929"/>
                </a:solidFill>
                <a:effectLst/>
                <a:latin typeface="sohne"/>
              </a:rPr>
              <a:t>Adam</a:t>
            </a:r>
            <a:br>
              <a:rPr lang="en-IN" b="0" i="0" dirty="0">
                <a:solidFill>
                  <a:srgbClr val="292929"/>
                </a:solidFill>
                <a:effectLst/>
                <a:latin typeface="sohne"/>
              </a:rPr>
            </a:br>
            <a:br>
              <a:rPr lang="en-IN" dirty="0"/>
            </a:br>
            <a:endParaRPr lang="en-IN" dirty="0"/>
          </a:p>
        </p:txBody>
      </p:sp>
      <p:sp>
        <p:nvSpPr>
          <p:cNvPr id="3" name="Content Placeholder 2">
            <a:extLst>
              <a:ext uri="{FF2B5EF4-FFF2-40B4-BE49-F238E27FC236}">
                <a16:creationId xmlns:a16="http://schemas.microsoft.com/office/drawing/2014/main" id="{0A5F4018-582E-40BB-BD41-04609E6EEBAE}"/>
              </a:ext>
            </a:extLst>
          </p:cNvPr>
          <p:cNvSpPr>
            <a:spLocks noGrp="1"/>
          </p:cNvSpPr>
          <p:nvPr>
            <p:ph idx="1"/>
          </p:nvPr>
        </p:nvSpPr>
        <p:spPr/>
        <p:txBody>
          <a:bodyPr>
            <a:normAutofit/>
          </a:bodyPr>
          <a:lstStyle/>
          <a:p>
            <a:pPr algn="l"/>
            <a:r>
              <a:rPr lang="en-US" sz="1800" b="1"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Advantages</a:t>
            </a: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t>
            </a:r>
          </a:p>
          <a:p>
            <a:pPr algn="l">
              <a:buFont typeface="+mj-lt"/>
              <a:buAutoNum type="arabicPeriod"/>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method is too fast and converges rapidly.</a:t>
            </a:r>
          </a:p>
          <a:p>
            <a:pPr algn="l">
              <a:buFont typeface="+mj-lt"/>
              <a:buAutoNum type="arabicPeriod"/>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Rectifies vanishing learning rate, high variance.</a:t>
            </a:r>
          </a:p>
          <a:p>
            <a:pPr algn="l">
              <a:buFont typeface="+mj-lt"/>
              <a:buAutoNum type="arabicPeriod"/>
            </a:pPr>
            <a:endParaRPr lang="en-US" sz="1800" dirty="0">
              <a:solidFill>
                <a:srgbClr val="292929"/>
              </a:solidFill>
              <a:latin typeface="Open Sans" panose="020B0606030504020204" pitchFamily="34" charset="0"/>
              <a:ea typeface="Open Sans" panose="020B0606030504020204" pitchFamily="34" charset="0"/>
              <a:cs typeface="Open Sans" panose="020B0606030504020204" pitchFamily="34" charset="0"/>
            </a:endParaRPr>
          </a:p>
          <a:p>
            <a:pPr marL="0" indent="0" algn="l">
              <a:buNone/>
            </a:pPr>
            <a:endPar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800" b="1"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Disadvantages</a:t>
            </a: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t>
            </a:r>
          </a:p>
          <a:p>
            <a:pPr algn="l"/>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Computationally costly.</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55605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8C9E-643C-497F-9B2B-020D4A9CEE76}"/>
              </a:ext>
            </a:extLst>
          </p:cNvPr>
          <p:cNvSpPr>
            <a:spLocks noGrp="1"/>
          </p:cNvSpPr>
          <p:nvPr>
            <p:ph type="title"/>
          </p:nvPr>
        </p:nvSpPr>
        <p:spPr>
          <a:xfrm>
            <a:off x="318435" y="127267"/>
            <a:ext cx="10515600" cy="1107540"/>
          </a:xfrm>
        </p:spPr>
        <p:txBody>
          <a:bodyPr>
            <a:normAutofit fontScale="90000"/>
          </a:bodyPr>
          <a:lstStyle/>
          <a:p>
            <a:r>
              <a:rPr lang="en-IN" dirty="0"/>
              <a:t>Parameter Tuning</a:t>
            </a:r>
            <a:br>
              <a:rPr lang="en-IN" dirty="0"/>
            </a:br>
            <a:endParaRPr lang="en-IN" dirty="0"/>
          </a:p>
        </p:txBody>
      </p:sp>
      <p:sp>
        <p:nvSpPr>
          <p:cNvPr id="3" name="Content Placeholder 2">
            <a:extLst>
              <a:ext uri="{FF2B5EF4-FFF2-40B4-BE49-F238E27FC236}">
                <a16:creationId xmlns:a16="http://schemas.microsoft.com/office/drawing/2014/main" id="{F97DBBC8-558F-4332-9E9F-20CD0E776168}"/>
              </a:ext>
            </a:extLst>
          </p:cNvPr>
          <p:cNvSpPr>
            <a:spLocks noGrp="1"/>
          </p:cNvSpPr>
          <p:nvPr>
            <p:ph idx="1"/>
          </p:nvPr>
        </p:nvSpPr>
        <p:spPr>
          <a:xfrm>
            <a:off x="318435" y="1078029"/>
            <a:ext cx="11555130" cy="5098934"/>
          </a:xfrm>
        </p:spPr>
        <p:txBody>
          <a:bodyPr>
            <a:normAutofit fontScale="92500" lnSpcReduction="2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Hyperparameters are parameters whose values control the learning process and determine the values of model parameters that a learning algorithm ends up learning.</a:t>
            </a:r>
          </a:p>
          <a:p>
            <a:r>
              <a:rPr lang="en-IN" sz="1800" dirty="0">
                <a:latin typeface="Open Sans" panose="020B0606030504020204" pitchFamily="34" charset="0"/>
                <a:ea typeface="Open Sans" panose="020B0606030504020204" pitchFamily="34" charset="0"/>
                <a:cs typeface="Open Sans" panose="020B0606030504020204" pitchFamily="34" charset="0"/>
              </a:rPr>
              <a:t>Examples : </a:t>
            </a:r>
          </a:p>
          <a:p>
            <a:r>
              <a:rPr lang="en-US" sz="1800" dirty="0">
                <a:latin typeface="Open Sans" panose="020B0606030504020204" pitchFamily="34" charset="0"/>
                <a:ea typeface="Open Sans" panose="020B0606030504020204" pitchFamily="34" charset="0"/>
                <a:cs typeface="Open Sans" panose="020B0606030504020204" pitchFamily="34" charset="0"/>
              </a:rPr>
              <a:t>Train-test split ratio</a:t>
            </a:r>
          </a:p>
          <a:p>
            <a:r>
              <a:rPr lang="en-US" sz="1800" dirty="0">
                <a:latin typeface="Open Sans" panose="020B0606030504020204" pitchFamily="34" charset="0"/>
                <a:ea typeface="Open Sans" panose="020B0606030504020204" pitchFamily="34" charset="0"/>
                <a:cs typeface="Open Sans" panose="020B0606030504020204" pitchFamily="34" charset="0"/>
              </a:rPr>
              <a:t>Learning rate in optimization algorithms (e.g. gradient descent)</a:t>
            </a:r>
          </a:p>
          <a:p>
            <a:r>
              <a:rPr lang="en-US" sz="1800" dirty="0">
                <a:latin typeface="Open Sans" panose="020B0606030504020204" pitchFamily="34" charset="0"/>
                <a:ea typeface="Open Sans" panose="020B0606030504020204" pitchFamily="34" charset="0"/>
                <a:cs typeface="Open Sans" panose="020B0606030504020204" pitchFamily="34" charset="0"/>
              </a:rPr>
              <a:t>Choice of optimization algorithm (e.g., gradient descent, stochastic gradient descent, or Adam optimizer)</a:t>
            </a:r>
          </a:p>
          <a:p>
            <a:r>
              <a:rPr lang="en-US" sz="1800" dirty="0">
                <a:latin typeface="Open Sans" panose="020B0606030504020204" pitchFamily="34" charset="0"/>
                <a:ea typeface="Open Sans" panose="020B0606030504020204" pitchFamily="34" charset="0"/>
                <a:cs typeface="Open Sans" panose="020B0606030504020204" pitchFamily="34" charset="0"/>
              </a:rPr>
              <a:t>Choice of activation function in a neural network (</a:t>
            </a:r>
            <a:r>
              <a:rPr lang="en-US" sz="1800" dirty="0" err="1">
                <a:latin typeface="Open Sans" panose="020B0606030504020204" pitchFamily="34" charset="0"/>
                <a:ea typeface="Open Sans" panose="020B0606030504020204" pitchFamily="34" charset="0"/>
                <a:cs typeface="Open Sans" panose="020B0606030504020204" pitchFamily="34" charset="0"/>
              </a:rPr>
              <a:t>nn</a:t>
            </a:r>
            <a:r>
              <a:rPr lang="en-US" sz="1800" dirty="0">
                <a:latin typeface="Open Sans" panose="020B0606030504020204" pitchFamily="34" charset="0"/>
                <a:ea typeface="Open Sans" panose="020B0606030504020204" pitchFamily="34" charset="0"/>
                <a:cs typeface="Open Sans" panose="020B0606030504020204" pitchFamily="34" charset="0"/>
              </a:rPr>
              <a:t>) layer (e.g. Sigmoid, </a:t>
            </a:r>
            <a:r>
              <a:rPr lang="en-US" sz="1800" dirty="0" err="1">
                <a:latin typeface="Open Sans" panose="020B0606030504020204" pitchFamily="34" charset="0"/>
                <a:ea typeface="Open Sans" panose="020B0606030504020204" pitchFamily="34" charset="0"/>
                <a:cs typeface="Open Sans" panose="020B0606030504020204" pitchFamily="34" charset="0"/>
              </a:rPr>
              <a:t>ReLU</a:t>
            </a:r>
            <a:r>
              <a:rPr lang="en-US" sz="1800" dirty="0">
                <a:latin typeface="Open Sans" panose="020B0606030504020204" pitchFamily="34" charset="0"/>
                <a:ea typeface="Open Sans" panose="020B0606030504020204" pitchFamily="34" charset="0"/>
                <a:cs typeface="Open Sans" panose="020B0606030504020204" pitchFamily="34" charset="0"/>
              </a:rPr>
              <a:t>, Tanh)</a:t>
            </a:r>
          </a:p>
          <a:p>
            <a:r>
              <a:rPr lang="en-US" sz="1800" dirty="0">
                <a:latin typeface="Open Sans" panose="020B0606030504020204" pitchFamily="34" charset="0"/>
                <a:ea typeface="Open Sans" panose="020B0606030504020204" pitchFamily="34" charset="0"/>
                <a:cs typeface="Open Sans" panose="020B0606030504020204" pitchFamily="34" charset="0"/>
              </a:rPr>
              <a:t>The choice of cost or loss function the model will use</a:t>
            </a:r>
          </a:p>
          <a:p>
            <a:r>
              <a:rPr lang="en-US" sz="1800" dirty="0">
                <a:latin typeface="Open Sans" panose="020B0606030504020204" pitchFamily="34" charset="0"/>
                <a:ea typeface="Open Sans" panose="020B0606030504020204" pitchFamily="34" charset="0"/>
                <a:cs typeface="Open Sans" panose="020B0606030504020204" pitchFamily="34" charset="0"/>
              </a:rPr>
              <a:t>Number of hidden layers in a </a:t>
            </a:r>
            <a:r>
              <a:rPr lang="en-US" sz="1800" dirty="0" err="1">
                <a:latin typeface="Open Sans" panose="020B0606030504020204" pitchFamily="34" charset="0"/>
                <a:ea typeface="Open Sans" panose="020B0606030504020204" pitchFamily="34" charset="0"/>
                <a:cs typeface="Open Sans" panose="020B0606030504020204" pitchFamily="34" charset="0"/>
              </a:rPr>
              <a:t>nn</a:t>
            </a: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Number of activation units in each layer</a:t>
            </a:r>
          </a:p>
          <a:p>
            <a:r>
              <a:rPr lang="en-US" sz="1800" dirty="0">
                <a:latin typeface="Open Sans" panose="020B0606030504020204" pitchFamily="34" charset="0"/>
                <a:ea typeface="Open Sans" panose="020B0606030504020204" pitchFamily="34" charset="0"/>
                <a:cs typeface="Open Sans" panose="020B0606030504020204" pitchFamily="34" charset="0"/>
              </a:rPr>
              <a:t>The drop-out rate in </a:t>
            </a:r>
            <a:r>
              <a:rPr lang="en-US" sz="1800" dirty="0" err="1">
                <a:latin typeface="Open Sans" panose="020B0606030504020204" pitchFamily="34" charset="0"/>
                <a:ea typeface="Open Sans" panose="020B0606030504020204" pitchFamily="34" charset="0"/>
                <a:cs typeface="Open Sans" panose="020B0606030504020204" pitchFamily="34" charset="0"/>
              </a:rPr>
              <a:t>nn</a:t>
            </a:r>
            <a:r>
              <a:rPr lang="en-US" sz="1800" dirty="0">
                <a:latin typeface="Open Sans" panose="020B0606030504020204" pitchFamily="34" charset="0"/>
                <a:ea typeface="Open Sans" panose="020B0606030504020204" pitchFamily="34" charset="0"/>
                <a:cs typeface="Open Sans" panose="020B0606030504020204" pitchFamily="34" charset="0"/>
              </a:rPr>
              <a:t> (dropout probability)</a:t>
            </a:r>
          </a:p>
          <a:p>
            <a:r>
              <a:rPr lang="en-US" sz="1800" dirty="0">
                <a:latin typeface="Open Sans" panose="020B0606030504020204" pitchFamily="34" charset="0"/>
                <a:ea typeface="Open Sans" panose="020B0606030504020204" pitchFamily="34" charset="0"/>
                <a:cs typeface="Open Sans" panose="020B0606030504020204" pitchFamily="34" charset="0"/>
              </a:rPr>
              <a:t>Number of iterations (epochs) in training a </a:t>
            </a:r>
            <a:r>
              <a:rPr lang="en-US" sz="1800" dirty="0" err="1">
                <a:latin typeface="Open Sans" panose="020B0606030504020204" pitchFamily="34" charset="0"/>
                <a:ea typeface="Open Sans" panose="020B0606030504020204" pitchFamily="34" charset="0"/>
                <a:cs typeface="Open Sans" panose="020B0606030504020204" pitchFamily="34" charset="0"/>
              </a:rPr>
              <a:t>nn</a:t>
            </a: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Number of clusters in a clustering task</a:t>
            </a:r>
          </a:p>
          <a:p>
            <a:r>
              <a:rPr lang="en-US" sz="1800" dirty="0">
                <a:latin typeface="Open Sans" panose="020B0606030504020204" pitchFamily="34" charset="0"/>
                <a:ea typeface="Open Sans" panose="020B0606030504020204" pitchFamily="34" charset="0"/>
                <a:cs typeface="Open Sans" panose="020B0606030504020204" pitchFamily="34" charset="0"/>
              </a:rPr>
              <a:t>Kernel or filter size in convolutional layers</a:t>
            </a:r>
          </a:p>
          <a:p>
            <a:r>
              <a:rPr lang="en-US" sz="1800" dirty="0">
                <a:latin typeface="Open Sans" panose="020B0606030504020204" pitchFamily="34" charset="0"/>
                <a:ea typeface="Open Sans" panose="020B0606030504020204" pitchFamily="34" charset="0"/>
                <a:cs typeface="Open Sans" panose="020B0606030504020204" pitchFamily="34" charset="0"/>
              </a:rPr>
              <a:t>Pooling size</a:t>
            </a:r>
          </a:p>
          <a:p>
            <a:r>
              <a:rPr lang="en-US" sz="1800" dirty="0">
                <a:latin typeface="Open Sans" panose="020B0606030504020204" pitchFamily="34" charset="0"/>
                <a:ea typeface="Open Sans" panose="020B0606030504020204" pitchFamily="34" charset="0"/>
                <a:cs typeface="Open Sans" panose="020B0606030504020204" pitchFamily="34" charset="0"/>
              </a:rPr>
              <a:t>Batch size</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4833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D5F7E-439F-4FD5-9AF7-CDA43DC104B6}"/>
              </a:ext>
            </a:extLst>
          </p:cNvPr>
          <p:cNvSpPr>
            <a:spLocks noGrp="1"/>
          </p:cNvSpPr>
          <p:nvPr>
            <p:ph idx="1"/>
          </p:nvPr>
        </p:nvSpPr>
        <p:spPr>
          <a:xfrm>
            <a:off x="298383" y="279133"/>
            <a:ext cx="11492564" cy="5897830"/>
          </a:xfrm>
        </p:spPr>
        <p:txBody>
          <a:bodyPr>
            <a:normAutofit/>
          </a:bodyPr>
          <a:lstStyle/>
          <a:p>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parameters in machine learning and deep learning are the values your learning algorithm can change independently as it learns and these values are affected by the choice of hyperparameters you provide.</a:t>
            </a:r>
          </a:p>
          <a:p>
            <a:r>
              <a:rPr lang="en-US" sz="1800" dirty="0">
                <a:solidFill>
                  <a:srgbClr val="292929"/>
                </a:solidFill>
                <a:latin typeface="Open Sans" panose="020B0606030504020204" pitchFamily="34" charset="0"/>
                <a:ea typeface="Open Sans" panose="020B0606030504020204" pitchFamily="34" charset="0"/>
                <a:cs typeface="Open Sans" panose="020B0606030504020204" pitchFamily="34" charset="0"/>
              </a:rPr>
              <a:t>Examples :</a:t>
            </a:r>
            <a:endPar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coefficients (or weights) of linear and logistic regression models.</a:t>
            </a:r>
          </a:p>
          <a:p>
            <a:pPr algn="l">
              <a:buFont typeface="Arial" panose="020B0604020202020204" pitchFamily="34" charset="0"/>
              <a:buChar char="•"/>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Weights and biases of a </a:t>
            </a:r>
            <a:r>
              <a:rPr lang="en-US" sz="1800" b="0" i="0" dirty="0" err="1">
                <a:solidFill>
                  <a:srgbClr val="292929"/>
                </a:solidFill>
                <a:effectLst/>
                <a:latin typeface="Open Sans" panose="020B0606030504020204" pitchFamily="34" charset="0"/>
                <a:ea typeface="Open Sans" panose="020B0606030504020204" pitchFamily="34" charset="0"/>
                <a:cs typeface="Open Sans" panose="020B0606030504020204" pitchFamily="34" charset="0"/>
              </a:rPr>
              <a:t>nn</a:t>
            </a:r>
            <a:endPar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cluster centroids in clustering</a:t>
            </a:r>
          </a:p>
          <a:p>
            <a:pPr algn="l">
              <a:buFont typeface="Arial" panose="020B0604020202020204" pitchFamily="34" charset="0"/>
              <a:buChar char="•"/>
            </a:pPr>
            <a:endParaRPr lang="en-US" sz="1800" dirty="0">
              <a:solidFill>
                <a:srgbClr val="292929"/>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Tuning is the process of maximizing a model's performance without overfitting or creating too high of a variance.</a:t>
            </a:r>
          </a:p>
          <a:p>
            <a:pPr algn="l">
              <a:buFont typeface="Arial" panose="020B0604020202020204" pitchFamily="34" charset="0"/>
              <a:buChar char="•"/>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Parameter tuning can be beneficial by increasing your model accuracy, decreasing the time the model runs, and finally, decreasing the monetary spend on your model.</a:t>
            </a:r>
          </a:p>
          <a:p>
            <a:pPr algn="l">
              <a:buFont typeface="Arial" panose="020B0604020202020204" pitchFamily="34" charset="0"/>
              <a:buChar char="•"/>
            </a:pPr>
            <a:endParaRPr lang="en-US" sz="1800" dirty="0">
              <a:solidFill>
                <a:srgbClr val="292929"/>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Two best strategies for Hyperparameter tuning are:</a:t>
            </a:r>
          </a:p>
          <a:p>
            <a:pPr algn="l">
              <a:buFont typeface="Arial" panose="020B0604020202020204" pitchFamily="34" charset="0"/>
              <a:buChar char="•"/>
            </a:pPr>
            <a:r>
              <a:rPr lang="en-US" sz="1800" b="0" i="0" dirty="0" err="1">
                <a:solidFill>
                  <a:srgbClr val="292929"/>
                </a:solidFill>
                <a:effectLst/>
                <a:latin typeface="Open Sans" panose="020B0606030504020204" pitchFamily="34" charset="0"/>
                <a:ea typeface="Open Sans" panose="020B0606030504020204" pitchFamily="34" charset="0"/>
                <a:cs typeface="Open Sans" panose="020B0606030504020204" pitchFamily="34" charset="0"/>
              </a:rPr>
              <a:t>GridSearchCV</a:t>
            </a:r>
            <a:endPar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800" b="0" i="0" dirty="0" err="1">
                <a:solidFill>
                  <a:srgbClr val="292929"/>
                </a:solidFill>
                <a:effectLst/>
                <a:latin typeface="Open Sans" panose="020B0606030504020204" pitchFamily="34" charset="0"/>
                <a:ea typeface="Open Sans" panose="020B0606030504020204" pitchFamily="34" charset="0"/>
                <a:cs typeface="Open Sans" panose="020B0606030504020204" pitchFamily="34" charset="0"/>
              </a:rPr>
              <a:t>RandomizedSearchCV</a:t>
            </a:r>
            <a:endParaRPr lang="en-US" sz="18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39656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A1016-85C7-43F1-9E99-EC503519DC39}"/>
              </a:ext>
            </a:extLst>
          </p:cNvPr>
          <p:cNvSpPr>
            <a:spLocks noGrp="1"/>
          </p:cNvSpPr>
          <p:nvPr>
            <p:ph idx="1"/>
          </p:nvPr>
        </p:nvSpPr>
        <p:spPr>
          <a:xfrm>
            <a:off x="279133" y="259882"/>
            <a:ext cx="11617692" cy="6246796"/>
          </a:xfrm>
        </p:spPr>
        <p:txBody>
          <a:bodyPr>
            <a:normAutofit/>
          </a:bodyPr>
          <a:lstStyle/>
          <a:p>
            <a:r>
              <a:rPr lang="en-US" sz="1800" dirty="0" err="1">
                <a:latin typeface="Open Sans" panose="020B0606030504020204" pitchFamily="34" charset="0"/>
                <a:ea typeface="Open Sans" panose="020B0606030504020204" pitchFamily="34" charset="0"/>
                <a:cs typeface="Open Sans" panose="020B0606030504020204" pitchFamily="34" charset="0"/>
              </a:rPr>
              <a:t>GridSearchCV</a:t>
            </a: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In </a:t>
            </a:r>
            <a:r>
              <a:rPr lang="en-US" sz="1800" dirty="0" err="1">
                <a:latin typeface="Open Sans" panose="020B0606030504020204" pitchFamily="34" charset="0"/>
                <a:ea typeface="Open Sans" panose="020B0606030504020204" pitchFamily="34" charset="0"/>
                <a:cs typeface="Open Sans" panose="020B0606030504020204" pitchFamily="34" charset="0"/>
              </a:rPr>
              <a:t>GridSearchCV</a:t>
            </a:r>
            <a:r>
              <a:rPr lang="en-US" sz="1800" dirty="0">
                <a:latin typeface="Open Sans" panose="020B0606030504020204" pitchFamily="34" charset="0"/>
                <a:ea typeface="Open Sans" panose="020B0606030504020204" pitchFamily="34" charset="0"/>
                <a:cs typeface="Open Sans" panose="020B0606030504020204" pitchFamily="34" charset="0"/>
              </a:rPr>
              <a:t> approach, machine learning model is evaluated for a range of hyperparameter values. This approach is called </a:t>
            </a:r>
            <a:r>
              <a:rPr lang="en-US" sz="1800" dirty="0" err="1">
                <a:latin typeface="Open Sans" panose="020B0606030504020204" pitchFamily="34" charset="0"/>
                <a:ea typeface="Open Sans" panose="020B0606030504020204" pitchFamily="34" charset="0"/>
                <a:cs typeface="Open Sans" panose="020B0606030504020204" pitchFamily="34" charset="0"/>
              </a:rPr>
              <a:t>GridSearchCV</a:t>
            </a:r>
            <a:r>
              <a:rPr lang="en-US" sz="1800" dirty="0">
                <a:latin typeface="Open Sans" panose="020B0606030504020204" pitchFamily="34" charset="0"/>
                <a:ea typeface="Open Sans" panose="020B0606030504020204" pitchFamily="34" charset="0"/>
                <a:cs typeface="Open Sans" panose="020B0606030504020204" pitchFamily="34" charset="0"/>
              </a:rPr>
              <a:t>, because it searches for best set of hyperparameters from a grid of hyperparameters values. </a:t>
            </a:r>
          </a:p>
          <a:p>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err="1">
                <a:latin typeface="Open Sans" panose="020B0606030504020204" pitchFamily="34" charset="0"/>
                <a:ea typeface="Open Sans" panose="020B0606030504020204" pitchFamily="34" charset="0"/>
                <a:cs typeface="Open Sans" panose="020B0606030504020204" pitchFamily="34" charset="0"/>
              </a:rPr>
              <a:t>gridsearch</a:t>
            </a:r>
            <a:r>
              <a:rPr lang="en-US" sz="1800" dirty="0">
                <a:latin typeface="Open Sans" panose="020B0606030504020204" pitchFamily="34" charset="0"/>
                <a:ea typeface="Open Sans" panose="020B0606030504020204" pitchFamily="34" charset="0"/>
                <a:cs typeface="Open Sans" panose="020B0606030504020204" pitchFamily="34" charset="0"/>
              </a:rPr>
              <a:t> technique will construct many versions of the model with all possible combinations of </a:t>
            </a:r>
            <a:r>
              <a:rPr lang="en-US" sz="1800" dirty="0" err="1">
                <a:latin typeface="Open Sans" panose="020B0606030504020204" pitchFamily="34" charset="0"/>
                <a:ea typeface="Open Sans" panose="020B0606030504020204" pitchFamily="34" charset="0"/>
                <a:cs typeface="Open Sans" panose="020B0606030504020204" pitchFamily="34" charset="0"/>
              </a:rPr>
              <a:t>hyerparameters</a:t>
            </a:r>
            <a:r>
              <a:rPr lang="en-US" sz="1800" dirty="0">
                <a:latin typeface="Open Sans" panose="020B0606030504020204" pitchFamily="34" charset="0"/>
                <a:ea typeface="Open Sans" panose="020B0606030504020204" pitchFamily="34" charset="0"/>
                <a:cs typeface="Open Sans" panose="020B0606030504020204" pitchFamily="34" charset="0"/>
              </a:rPr>
              <a:t>, and will return the best one.</a:t>
            </a:r>
          </a:p>
          <a:p>
            <a:r>
              <a:rPr lang="en-US" sz="1800" dirty="0">
                <a:latin typeface="Open Sans" panose="020B0606030504020204" pitchFamily="34" charset="0"/>
                <a:ea typeface="Open Sans" panose="020B0606030504020204" pitchFamily="34" charset="0"/>
                <a:cs typeface="Open Sans" panose="020B0606030504020204" pitchFamily="34" charset="0"/>
              </a:rPr>
              <a:t>Drawback :</a:t>
            </a:r>
          </a:p>
          <a:p>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GridSearchCV</a:t>
            </a:r>
            <a:r>
              <a:rPr lang="en-US" sz="1800" dirty="0">
                <a:latin typeface="Open Sans" panose="020B0606030504020204" pitchFamily="34" charset="0"/>
                <a:ea typeface="Open Sans" panose="020B0606030504020204" pitchFamily="34" charset="0"/>
                <a:cs typeface="Open Sans" panose="020B0606030504020204" pitchFamily="34" charset="0"/>
              </a:rPr>
              <a:t> will go through all the intermediate combinations of hyperparameters which makes grid search computationally very expensive.</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err="1">
                <a:latin typeface="Open Sans" panose="020B0606030504020204" pitchFamily="34" charset="0"/>
                <a:ea typeface="Open Sans" panose="020B0606030504020204" pitchFamily="34" charset="0"/>
                <a:cs typeface="Open Sans" panose="020B0606030504020204" pitchFamily="34" charset="0"/>
              </a:rPr>
              <a:t>RandomizedSearchCV</a:t>
            </a: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err="1">
                <a:latin typeface="Open Sans" panose="020B0606030504020204" pitchFamily="34" charset="0"/>
                <a:ea typeface="Open Sans" panose="020B0606030504020204" pitchFamily="34" charset="0"/>
                <a:cs typeface="Open Sans" panose="020B0606030504020204" pitchFamily="34" charset="0"/>
              </a:rPr>
              <a:t>RandomizedSearchCV</a:t>
            </a:r>
            <a:r>
              <a:rPr lang="en-US" sz="1800" dirty="0">
                <a:latin typeface="Open Sans" panose="020B0606030504020204" pitchFamily="34" charset="0"/>
                <a:ea typeface="Open Sans" panose="020B0606030504020204" pitchFamily="34" charset="0"/>
                <a:cs typeface="Open Sans" panose="020B0606030504020204" pitchFamily="34" charset="0"/>
              </a:rPr>
              <a:t> solves the drawbacks of </a:t>
            </a:r>
            <a:r>
              <a:rPr lang="en-US" sz="1800" dirty="0" err="1">
                <a:latin typeface="Open Sans" panose="020B0606030504020204" pitchFamily="34" charset="0"/>
                <a:ea typeface="Open Sans" panose="020B0606030504020204" pitchFamily="34" charset="0"/>
                <a:cs typeface="Open Sans" panose="020B0606030504020204" pitchFamily="34" charset="0"/>
              </a:rPr>
              <a:t>GridSearchCV</a:t>
            </a:r>
            <a:r>
              <a:rPr lang="en-US" sz="1800" dirty="0">
                <a:latin typeface="Open Sans" panose="020B0606030504020204" pitchFamily="34" charset="0"/>
                <a:ea typeface="Open Sans" panose="020B0606030504020204" pitchFamily="34" charset="0"/>
                <a:cs typeface="Open Sans" panose="020B0606030504020204" pitchFamily="34" charset="0"/>
              </a:rPr>
              <a:t>, as it goes through only a fixed number of hyperparameter settings. It moves within the grid in random fashion to find the best set hyperparameters. This approach reduces unnecessary </a:t>
            </a:r>
            <a:r>
              <a:rPr lang="en-US" sz="1800">
                <a:latin typeface="Open Sans" panose="020B0606030504020204" pitchFamily="34" charset="0"/>
                <a:ea typeface="Open Sans" panose="020B0606030504020204" pitchFamily="34" charset="0"/>
                <a:cs typeface="Open Sans" panose="020B0606030504020204" pitchFamily="34" charset="0"/>
              </a:rPr>
              <a:t>computation.</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4829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B8DD-340A-4F44-846D-4116CE1B1F89}"/>
              </a:ext>
            </a:extLst>
          </p:cNvPr>
          <p:cNvSpPr>
            <a:spLocks noGrp="1"/>
          </p:cNvSpPr>
          <p:nvPr>
            <p:ph type="title"/>
          </p:nvPr>
        </p:nvSpPr>
        <p:spPr/>
        <p:txBody>
          <a:bodyPr/>
          <a:lstStyle/>
          <a:p>
            <a:r>
              <a:rPr lang="en-US" sz="1800" b="0" i="0" u="none" strike="noStrike" baseline="0" dirty="0">
                <a:latin typeface="Open Sans" panose="020B0606030504020204" pitchFamily="34" charset="0"/>
              </a:rPr>
              <a:t>Linear Regression with One Variable</a:t>
            </a:r>
            <a:endParaRPr lang="en-IN" dirty="0"/>
          </a:p>
        </p:txBody>
      </p:sp>
      <p:sp>
        <p:nvSpPr>
          <p:cNvPr id="3" name="Content Placeholder 2">
            <a:extLst>
              <a:ext uri="{FF2B5EF4-FFF2-40B4-BE49-F238E27FC236}">
                <a16:creationId xmlns:a16="http://schemas.microsoft.com/office/drawing/2014/main" id="{9C3A3F54-7763-4CDE-AD39-9D8A3A6DEE94}"/>
              </a:ext>
            </a:extLst>
          </p:cNvPr>
          <p:cNvSpPr>
            <a:spLocks noGrp="1"/>
          </p:cNvSpPr>
          <p:nvPr>
            <p:ph idx="1"/>
          </p:nvPr>
        </p:nvSpPr>
        <p:spPr/>
        <p:txBody>
          <a:bodyPr>
            <a:normAutofit fontScale="92500" lnSpcReduction="20000"/>
          </a:bodyPr>
          <a:lstStyle/>
          <a:p>
            <a:pPr algn="l"/>
            <a:r>
              <a:rPr lang="en-US" sz="1800" b="0" i="0" u="none" strike="noStrike" baseline="0" dirty="0">
                <a:latin typeface="Open Sans" panose="020B0606030504020204" pitchFamily="34" charset="0"/>
              </a:rPr>
              <a:t>Regression is a supervised learning technique which helps in finding the correlation between variables and enables us to predict the continuous output variable based on the one or more predictor variables.</a:t>
            </a:r>
          </a:p>
          <a:p>
            <a:pPr algn="l"/>
            <a:r>
              <a:rPr lang="en-US" sz="1800" b="0" i="0" u="none" strike="noStrike" baseline="0" dirty="0">
                <a:latin typeface="Open Sans" panose="020B0606030504020204" pitchFamily="34" charset="0"/>
              </a:rPr>
              <a:t>Univariate linear regression is used when you want to predict a single output value y from a single input value x. We’re doing supervised learning here, so that means we already have an idea about what the input/output cause and effect </a:t>
            </a:r>
            <a:r>
              <a:rPr lang="en-IN" sz="1800" b="0" i="0" u="none" strike="noStrike" baseline="0" dirty="0">
                <a:latin typeface="Open Sans" panose="020B0606030504020204" pitchFamily="34" charset="0"/>
              </a:rPr>
              <a:t>should be.</a:t>
            </a:r>
          </a:p>
          <a:p>
            <a:pPr algn="l"/>
            <a:endParaRPr lang="en-IN" sz="1800" dirty="0">
              <a:latin typeface="Open Sans" panose="020B0606030504020204" pitchFamily="34" charset="0"/>
            </a:endParaRPr>
          </a:p>
          <a:p>
            <a:pPr algn="l"/>
            <a:r>
              <a:rPr lang="en-US" sz="1800" b="0" i="0" u="none" strike="noStrike" baseline="0" dirty="0">
                <a:latin typeface="Open Sans" panose="020B0606030504020204" pitchFamily="34" charset="0"/>
              </a:rPr>
              <a:t>Our hypothesis function has the general form: </a:t>
            </a:r>
            <a:r>
              <a:rPr lang="es-ES" sz="1800" b="0" i="0" u="none" strike="noStrike" baseline="0" dirty="0">
                <a:latin typeface="T3Font_8"/>
              </a:rPr>
              <a:t>y</a:t>
            </a:r>
            <a:r>
              <a:rPr lang="es-ES" sz="1800" b="0" i="0" u="none" strike="noStrike" baseline="0" dirty="0">
                <a:latin typeface="T3Font_7"/>
              </a:rPr>
              <a:t>^ = </a:t>
            </a:r>
            <a:r>
              <a:rPr lang="es-ES" sz="1800" b="0" i="0" u="none" strike="noStrike" baseline="0" dirty="0" err="1">
                <a:latin typeface="T3Font_8"/>
              </a:rPr>
              <a:t>hθ</a:t>
            </a:r>
            <a:r>
              <a:rPr lang="es-ES" sz="1800" b="0" i="0" u="none" strike="noStrike" baseline="0" dirty="0">
                <a:latin typeface="T3Font_7"/>
              </a:rPr>
              <a:t>(</a:t>
            </a:r>
            <a:r>
              <a:rPr lang="es-ES" sz="1800" b="0" i="0" u="none" strike="noStrike" baseline="0" dirty="0">
                <a:latin typeface="T3Font_8"/>
              </a:rPr>
              <a:t>x</a:t>
            </a:r>
            <a:r>
              <a:rPr lang="es-ES" sz="1800" b="0" i="0" u="none" strike="noStrike" baseline="0" dirty="0">
                <a:latin typeface="T3Font_7"/>
              </a:rPr>
              <a:t>) = </a:t>
            </a:r>
            <a:r>
              <a:rPr lang="es-ES" sz="1800" b="0" i="0" u="none" strike="noStrike" baseline="0" dirty="0">
                <a:latin typeface="T3Font_8"/>
              </a:rPr>
              <a:t>θ</a:t>
            </a:r>
            <a:r>
              <a:rPr lang="es-ES" sz="1800" b="0" i="0" u="none" strike="noStrike" baseline="0" dirty="0">
                <a:latin typeface="T3Font_7"/>
              </a:rPr>
              <a:t>0 +</a:t>
            </a:r>
            <a:r>
              <a:rPr lang="es-ES" sz="1800" b="0" i="0" u="none" strike="noStrike" baseline="0" dirty="0">
                <a:latin typeface="T3Font_8"/>
              </a:rPr>
              <a:t>θ</a:t>
            </a:r>
            <a:r>
              <a:rPr lang="es-ES" sz="1800" b="0" i="0" u="none" strike="noStrike" baseline="0" dirty="0">
                <a:latin typeface="T3Font_7"/>
              </a:rPr>
              <a:t>1</a:t>
            </a:r>
            <a:r>
              <a:rPr lang="es-ES" sz="1800" b="0" i="0" u="none" strike="noStrike" baseline="0" dirty="0">
                <a:latin typeface="T3Font_8"/>
              </a:rPr>
              <a:t>x</a:t>
            </a:r>
            <a:endParaRPr lang="en-US" sz="1800" b="0" i="0" u="none" strike="noStrike" baseline="0" dirty="0">
              <a:latin typeface="Open Sans" panose="020B0606030504020204" pitchFamily="34" charset="0"/>
            </a:endParaRPr>
          </a:p>
          <a:p>
            <a:pPr algn="l"/>
            <a:r>
              <a:rPr lang="en-US" sz="1800" b="0" i="0" u="none" strike="noStrike" baseline="0" dirty="0">
                <a:latin typeface="Open Sans" panose="020B0606030504020204" pitchFamily="34" charset="0"/>
              </a:rPr>
              <a:t>Note that this is like the equation of a straight line. We give to values for and to get our estimated output .In other words, we are trying to create a function called that is trying to map our input data (the x's) to our output data.</a:t>
            </a:r>
          </a:p>
          <a:p>
            <a:pPr algn="l"/>
            <a:endParaRPr lang="en-US" sz="1800" dirty="0">
              <a:latin typeface="Open Sans" panose="020B0606030504020204" pitchFamily="34" charset="0"/>
            </a:endParaRPr>
          </a:p>
          <a:p>
            <a:pPr algn="l"/>
            <a:r>
              <a:rPr lang="en-IN" sz="1800" b="0" i="0" u="none" strike="noStrike" baseline="0" dirty="0">
                <a:latin typeface="Open Sans" panose="020B0606030504020204" pitchFamily="34" charset="0"/>
              </a:rPr>
              <a:t>Cost Function</a:t>
            </a:r>
          </a:p>
          <a:p>
            <a:pPr algn="l"/>
            <a:r>
              <a:rPr lang="en-US" sz="1800" b="0" i="0" u="none" strike="noStrike" baseline="0" dirty="0">
                <a:latin typeface="Open Sans" panose="020B0606030504020204" pitchFamily="34" charset="0"/>
              </a:rPr>
              <a:t>We can measure the accuracy of our hypothesis function by using a cost function.</a:t>
            </a:r>
          </a:p>
          <a:p>
            <a:pPr algn="l"/>
            <a:endParaRPr lang="en-US" sz="1800" dirty="0">
              <a:latin typeface="Open Sans" panose="020B0606030504020204" pitchFamily="34" charset="0"/>
            </a:endParaRPr>
          </a:p>
          <a:p>
            <a:pPr algn="l"/>
            <a:r>
              <a:rPr lang="en-US" sz="1800" b="0" i="0" u="none" strike="noStrike" baseline="0" dirty="0">
                <a:latin typeface="Open Sans" panose="020B0606030504020204" pitchFamily="34" charset="0"/>
              </a:rPr>
              <a:t>#code</a:t>
            </a:r>
          </a:p>
          <a:p>
            <a:pPr algn="l"/>
            <a:endParaRPr lang="en-IN" dirty="0"/>
          </a:p>
        </p:txBody>
      </p:sp>
    </p:spTree>
    <p:extLst>
      <p:ext uri="{BB962C8B-B14F-4D97-AF65-F5344CB8AC3E}">
        <p14:creationId xmlns:p14="http://schemas.microsoft.com/office/powerpoint/2010/main" val="1694803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98C8-C539-4165-A54A-FF7601E9EDD2}"/>
              </a:ext>
            </a:extLst>
          </p:cNvPr>
          <p:cNvSpPr>
            <a:spLocks noGrp="1"/>
          </p:cNvSpPr>
          <p:nvPr>
            <p:ph type="title"/>
          </p:nvPr>
        </p:nvSpPr>
        <p:spPr>
          <a:xfrm>
            <a:off x="761198" y="0"/>
            <a:ext cx="10515600" cy="1325563"/>
          </a:xfrm>
        </p:spPr>
        <p:txBody>
          <a:bodyPr/>
          <a:lstStyle/>
          <a:p>
            <a:r>
              <a:rPr lang="en-IN" dirty="0"/>
              <a:t>Object Detection using RCNN</a:t>
            </a:r>
          </a:p>
        </p:txBody>
      </p:sp>
      <p:sp>
        <p:nvSpPr>
          <p:cNvPr id="3" name="Content Placeholder 2">
            <a:extLst>
              <a:ext uri="{FF2B5EF4-FFF2-40B4-BE49-F238E27FC236}">
                <a16:creationId xmlns:a16="http://schemas.microsoft.com/office/drawing/2014/main" id="{B6841064-BACE-479C-8344-BE409D05F861}"/>
              </a:ext>
            </a:extLst>
          </p:cNvPr>
          <p:cNvSpPr>
            <a:spLocks noGrp="1"/>
          </p:cNvSpPr>
          <p:nvPr>
            <p:ph idx="1"/>
          </p:nvPr>
        </p:nvSpPr>
        <p:spPr>
          <a:xfrm>
            <a:off x="838200" y="1328286"/>
            <a:ext cx="10515600" cy="4848677"/>
          </a:xfrm>
        </p:spPr>
        <p:txBody>
          <a:bodyPr>
            <a:normAutofit fontScale="92500" lnSpcReduction="10000"/>
          </a:bodyPr>
          <a:lstStyle/>
          <a:p>
            <a:r>
              <a:rPr lang="en-IN" sz="1800" dirty="0">
                <a:latin typeface="Open Sans" panose="020B0606030504020204" pitchFamily="34" charset="0"/>
                <a:ea typeface="Open Sans" panose="020B0606030504020204" pitchFamily="34" charset="0"/>
                <a:cs typeface="Open Sans" panose="020B0606030504020204" pitchFamily="34" charset="0"/>
              </a:rPr>
              <a:t>RCNN - Region-based Convolutional Neural Network</a:t>
            </a:r>
          </a:p>
          <a:p>
            <a:r>
              <a:rPr lang="en-IN" sz="1800" dirty="0">
                <a:latin typeface="Open Sans" panose="020B0606030504020204" pitchFamily="34" charset="0"/>
                <a:ea typeface="Open Sans" panose="020B0606030504020204" pitchFamily="34" charset="0"/>
                <a:cs typeface="Open Sans" panose="020B0606030504020204" pitchFamily="34" charset="0"/>
              </a:rPr>
              <a:t>Object Detection – find and classify image in an image</a:t>
            </a:r>
          </a:p>
          <a:p>
            <a:r>
              <a:rPr lang="en-IN" sz="1800" dirty="0">
                <a:latin typeface="Open Sans" panose="020B0606030504020204" pitchFamily="34" charset="0"/>
                <a:ea typeface="Open Sans" panose="020B0606030504020204" pitchFamily="34" charset="0"/>
                <a:cs typeface="Open Sans" panose="020B0606030504020204" pitchFamily="34" charset="0"/>
              </a:rPr>
              <a:t> RCNN </a:t>
            </a:r>
          </a:p>
          <a:p>
            <a:r>
              <a:rPr lang="en-IN" sz="1800" dirty="0">
                <a:latin typeface="Open Sans" panose="020B0606030504020204" pitchFamily="34" charset="0"/>
                <a:ea typeface="Open Sans" panose="020B0606030504020204" pitchFamily="34" charset="0"/>
                <a:cs typeface="Open Sans" panose="020B0606030504020204" pitchFamily="34" charset="0"/>
              </a:rPr>
              <a:t>Two stage detection algorithm : </a:t>
            </a:r>
          </a:p>
          <a:p>
            <a:r>
              <a:rPr lang="en-IN" sz="1800" dirty="0">
                <a:latin typeface="Open Sans" panose="020B0606030504020204" pitchFamily="34" charset="0"/>
                <a:ea typeface="Open Sans" panose="020B0606030504020204" pitchFamily="34" charset="0"/>
                <a:cs typeface="Open Sans" panose="020B0606030504020204" pitchFamily="34" charset="0"/>
              </a:rPr>
              <a:t>1) Identify a subset of region – might contain object</a:t>
            </a:r>
          </a:p>
          <a:p>
            <a:r>
              <a:rPr lang="en-IN" sz="1800" dirty="0">
                <a:latin typeface="Open Sans" panose="020B0606030504020204" pitchFamily="34" charset="0"/>
                <a:ea typeface="Open Sans" panose="020B0606030504020204" pitchFamily="34" charset="0"/>
                <a:cs typeface="Open Sans" panose="020B0606030504020204" pitchFamily="34" charset="0"/>
              </a:rPr>
              <a:t>2) classify object in each region</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Applications: Autonomous driving, Smart surveillance system, Face recognition</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US" sz="1800" dirty="0">
                <a:latin typeface="Open Sans" panose="020B0606030504020204" pitchFamily="34" charset="0"/>
                <a:ea typeface="Open Sans" panose="020B0606030504020204" pitchFamily="34" charset="0"/>
                <a:cs typeface="Open Sans" panose="020B0606030504020204" pitchFamily="34" charset="0"/>
              </a:rPr>
              <a:t>Object Detection Using R-CNN Algorithms</a:t>
            </a:r>
          </a:p>
          <a:p>
            <a:r>
              <a:rPr lang="en-US" sz="1800" dirty="0">
                <a:latin typeface="Open Sans" panose="020B0606030504020204" pitchFamily="34" charset="0"/>
                <a:ea typeface="Open Sans" panose="020B0606030504020204" pitchFamily="34" charset="0"/>
                <a:cs typeface="Open Sans" panose="020B0606030504020204" pitchFamily="34" charset="0"/>
              </a:rPr>
              <a:t>Models for object detection using regions with CNNs are based on the following three processes:</a:t>
            </a:r>
          </a:p>
          <a:p>
            <a:r>
              <a:rPr lang="en-US" sz="1800" dirty="0">
                <a:latin typeface="Open Sans" panose="020B0606030504020204" pitchFamily="34" charset="0"/>
                <a:ea typeface="Open Sans" panose="020B0606030504020204" pitchFamily="34" charset="0"/>
                <a:cs typeface="Open Sans" panose="020B0606030504020204" pitchFamily="34" charset="0"/>
              </a:rPr>
              <a:t>Find regions in the image that might contain an object. These regions are called region proposals.</a:t>
            </a:r>
          </a:p>
          <a:p>
            <a:r>
              <a:rPr lang="en-US" sz="1800" dirty="0">
                <a:latin typeface="Open Sans" panose="020B0606030504020204" pitchFamily="34" charset="0"/>
                <a:ea typeface="Open Sans" panose="020B0606030504020204" pitchFamily="34" charset="0"/>
                <a:cs typeface="Open Sans" panose="020B0606030504020204" pitchFamily="34" charset="0"/>
              </a:rPr>
              <a:t>Extract CNN features from the region proposals.</a:t>
            </a:r>
          </a:p>
          <a:p>
            <a:r>
              <a:rPr lang="en-US" sz="1800" dirty="0">
                <a:latin typeface="Open Sans" panose="020B0606030504020204" pitchFamily="34" charset="0"/>
                <a:ea typeface="Open Sans" panose="020B0606030504020204" pitchFamily="34" charset="0"/>
                <a:cs typeface="Open Sans" panose="020B0606030504020204" pitchFamily="34" charset="0"/>
              </a:rPr>
              <a:t>Classify the objects using the extracted features.</a:t>
            </a:r>
            <a:endParaRPr lang="en-IN" sz="1800" dirty="0">
              <a:latin typeface="Open Sans" panose="020B0606030504020204" pitchFamily="34" charset="0"/>
              <a:ea typeface="Open Sans" panose="020B0606030504020204" pitchFamily="34" charset="0"/>
              <a:cs typeface="Open Sans" panose="020B0606030504020204" pitchFamily="34" charset="0"/>
            </a:endParaRPr>
          </a:p>
          <a:p>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8279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E1DA5-1B1F-424C-A453-C2B49D1DDDDE}"/>
              </a:ext>
            </a:extLst>
          </p:cNvPr>
          <p:cNvSpPr>
            <a:spLocks noGrp="1"/>
          </p:cNvSpPr>
          <p:nvPr>
            <p:ph idx="1"/>
          </p:nvPr>
        </p:nvSpPr>
        <p:spPr>
          <a:xfrm>
            <a:off x="838200" y="231006"/>
            <a:ext cx="10515600" cy="5945957"/>
          </a:xfrm>
        </p:spPr>
        <p:txBody>
          <a:bodyPr>
            <a:normAutofit fontScale="92500" lnSpcReduction="10000"/>
          </a:bodyPr>
          <a:lstStyle/>
          <a:p>
            <a:r>
              <a:rPr lang="en-IN" sz="1800" dirty="0">
                <a:latin typeface="Open Sans" panose="020B0606030504020204" pitchFamily="34" charset="0"/>
                <a:ea typeface="Open Sans" panose="020B0606030504020204" pitchFamily="34" charset="0"/>
                <a:cs typeface="Open Sans" panose="020B0606030504020204" pitchFamily="34" charset="0"/>
              </a:rPr>
              <a:t>Variants of RCNN: RCNN, Fast RCNN, Faster RCNN</a:t>
            </a:r>
          </a:p>
          <a:p>
            <a:r>
              <a:rPr lang="en-IN" sz="1800" dirty="0">
                <a:latin typeface="Open Sans" panose="020B0606030504020204" pitchFamily="34" charset="0"/>
                <a:ea typeface="Open Sans" panose="020B0606030504020204" pitchFamily="34" charset="0"/>
                <a:cs typeface="Open Sans" panose="020B0606030504020204" pitchFamily="34" charset="0"/>
              </a:rPr>
              <a:t>RCNN:</a:t>
            </a:r>
          </a:p>
          <a:p>
            <a:r>
              <a:rPr lang="en-IN" sz="1800" dirty="0">
                <a:latin typeface="Open Sans" panose="020B0606030504020204" pitchFamily="34" charset="0"/>
                <a:ea typeface="Open Sans" panose="020B0606030504020204" pitchFamily="34" charset="0"/>
                <a:cs typeface="Open Sans" panose="020B0606030504020204" pitchFamily="34" charset="0"/>
              </a:rPr>
              <a:t>RCNN detector generates region using </a:t>
            </a:r>
            <a:r>
              <a:rPr lang="en-IN" sz="1800" dirty="0" err="1">
                <a:latin typeface="Open Sans" panose="020B0606030504020204" pitchFamily="34" charset="0"/>
                <a:ea typeface="Open Sans" panose="020B0606030504020204" pitchFamily="34" charset="0"/>
                <a:cs typeface="Open Sans" panose="020B0606030504020204" pitchFamily="34" charset="0"/>
              </a:rPr>
              <a:t>EdgeBoxes</a:t>
            </a:r>
            <a:r>
              <a:rPr lang="en-IN" sz="1800" dirty="0">
                <a:latin typeface="Open Sans" panose="020B0606030504020204" pitchFamily="34" charset="0"/>
                <a:ea typeface="Open Sans" panose="020B0606030504020204" pitchFamily="34" charset="0"/>
                <a:cs typeface="Open Sans" panose="020B0606030504020204" pitchFamily="34" charset="0"/>
              </a:rPr>
              <a:t> Algorithm.</a:t>
            </a:r>
            <a:r>
              <a:rPr lang="en-US" sz="1800" dirty="0">
                <a:latin typeface="Open Sans" panose="020B0606030504020204" pitchFamily="34" charset="0"/>
                <a:ea typeface="Open Sans" panose="020B0606030504020204" pitchFamily="34" charset="0"/>
                <a:cs typeface="Open Sans" panose="020B0606030504020204" pitchFamily="34" charset="0"/>
              </a:rPr>
              <a:t>The proposal regions are cropped out of the image and resized. Then, the CNN classifies the cropped and resized regions. Finally, the region proposal bounding boxes are refined by a support vector machine (SVM) that is trained using CNN features.</a:t>
            </a:r>
            <a:r>
              <a:rPr lang="en-IN" sz="1800" dirty="0">
                <a:latin typeface="Open Sans" panose="020B0606030504020204" pitchFamily="34" charset="0"/>
                <a:ea typeface="Open Sans" panose="020B0606030504020204" pitchFamily="34" charset="0"/>
                <a:cs typeface="Open Sans" panose="020B0606030504020204" pitchFamily="34" charset="0"/>
              </a:rPr>
              <a:t> </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Why RCNN?</a:t>
            </a:r>
          </a:p>
          <a:p>
            <a:r>
              <a:rPr lang="en-IN" sz="1800" dirty="0">
                <a:latin typeface="Open Sans" panose="020B0606030504020204" pitchFamily="34" charset="0"/>
                <a:ea typeface="Open Sans" panose="020B0606030504020204" pitchFamily="34" charset="0"/>
                <a:cs typeface="Open Sans" panose="020B0606030504020204" pitchFamily="34" charset="0"/>
              </a:rPr>
              <a:t>CNN not able to deal with multi objects in image or frequency of occurrence.</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Regional Proposals :</a:t>
            </a:r>
          </a:p>
          <a:p>
            <a:r>
              <a:rPr lang="en-IN" sz="1800" dirty="0">
                <a:latin typeface="Open Sans" panose="020B0606030504020204" pitchFamily="34" charset="0"/>
                <a:ea typeface="Open Sans" panose="020B0606030504020204" pitchFamily="34" charset="0"/>
                <a:cs typeface="Open Sans" panose="020B0606030504020204" pitchFamily="34" charset="0"/>
              </a:rPr>
              <a:t>Smaller region of image might contain object.</a:t>
            </a:r>
          </a:p>
          <a:p>
            <a:r>
              <a:rPr lang="en-IN" sz="1800" dirty="0">
                <a:latin typeface="Open Sans" panose="020B0606030504020204" pitchFamily="34" charset="0"/>
                <a:ea typeface="Open Sans" panose="020B0606030504020204" pitchFamily="34" charset="0"/>
                <a:cs typeface="Open Sans" panose="020B0606030504020204" pitchFamily="34" charset="0"/>
              </a:rPr>
              <a:t>To reduce region proposals - Uses greedy algorithm called selective search.</a:t>
            </a:r>
          </a:p>
          <a:p>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Selective Search </a:t>
            </a:r>
            <a:r>
              <a:rPr lang="en-US" sz="1800" dirty="0">
                <a:latin typeface="Open Sans" panose="020B0606030504020204" pitchFamily="34" charset="0"/>
                <a:ea typeface="Open Sans" panose="020B0606030504020204" pitchFamily="34" charset="0"/>
                <a:cs typeface="Open Sans" panose="020B0606030504020204" pitchFamily="34" charset="0"/>
              </a:rPr>
              <a:t>Algorithm:</a:t>
            </a:r>
          </a:p>
          <a:p>
            <a:r>
              <a:rPr lang="en-US" sz="1800" dirty="0">
                <a:latin typeface="Open Sans" panose="020B0606030504020204" pitchFamily="34" charset="0"/>
                <a:ea typeface="Open Sans" panose="020B0606030504020204" pitchFamily="34" charset="0"/>
                <a:cs typeface="Open Sans" panose="020B0606030504020204" pitchFamily="34" charset="0"/>
              </a:rPr>
              <a:t>Generate initial sub-segmentation of input image.</a:t>
            </a:r>
          </a:p>
          <a:p>
            <a:r>
              <a:rPr lang="en-US" sz="1800" dirty="0">
                <a:latin typeface="Open Sans" panose="020B0606030504020204" pitchFamily="34" charset="0"/>
                <a:ea typeface="Open Sans" panose="020B0606030504020204" pitchFamily="34" charset="0"/>
                <a:cs typeface="Open Sans" panose="020B0606030504020204" pitchFamily="34" charset="0"/>
              </a:rPr>
              <a:t>Combine similar bounding boxes into larger ones </a:t>
            </a:r>
            <a:r>
              <a:rPr lang="en-US" sz="1800" dirty="0" err="1">
                <a:latin typeface="Open Sans" panose="020B0606030504020204" pitchFamily="34" charset="0"/>
                <a:ea typeface="Open Sans" panose="020B0606030504020204" pitchFamily="34" charset="0"/>
                <a:cs typeface="Open Sans" panose="020B0606030504020204" pitchFamily="34" charset="0"/>
              </a:rPr>
              <a:t>recursivel</a:t>
            </a:r>
            <a:r>
              <a:rPr lang="en-US" sz="1800" dirty="0">
                <a:latin typeface="Open Sans" panose="020B0606030504020204" pitchFamily="34" charset="0"/>
                <a:ea typeface="Open Sans" panose="020B0606030504020204" pitchFamily="34" charset="0"/>
                <a:cs typeface="Open Sans" panose="020B0606030504020204" pitchFamily="34" charset="0"/>
              </a:rPr>
              <a:t>. (color similarity, texture similarity, region size, </a:t>
            </a:r>
            <a:r>
              <a:rPr lang="en-US" sz="1800" dirty="0" err="1">
                <a:latin typeface="Open Sans" panose="020B0606030504020204" pitchFamily="34" charset="0"/>
                <a:ea typeface="Open Sans" panose="020B0606030504020204" pitchFamily="34" charset="0"/>
                <a:cs typeface="Open Sans" panose="020B0606030504020204" pitchFamily="34" charset="0"/>
              </a:rPr>
              <a:t>etc</a:t>
            </a:r>
            <a:r>
              <a:rPr lang="en-US" sz="1800" dirty="0">
                <a:latin typeface="Open Sans" panose="020B0606030504020204" pitchFamily="34" charset="0"/>
                <a:ea typeface="Open Sans" panose="020B0606030504020204" pitchFamily="34" charset="0"/>
                <a:cs typeface="Open Sans" panose="020B0606030504020204" pitchFamily="34" charset="0"/>
              </a:rPr>
              <a:t>)</a:t>
            </a:r>
          </a:p>
          <a:p>
            <a:r>
              <a:rPr lang="en-US" sz="1800" dirty="0">
                <a:latin typeface="Open Sans" panose="020B0606030504020204" pitchFamily="34" charset="0"/>
                <a:ea typeface="Open Sans" panose="020B0606030504020204" pitchFamily="34" charset="0"/>
                <a:cs typeface="Open Sans" panose="020B0606030504020204" pitchFamily="34" charset="0"/>
              </a:rPr>
              <a:t>Use these larger boxes to generate region proposals for object detection.</a:t>
            </a:r>
            <a:r>
              <a:rPr lang="en-IN" sz="1800" dirty="0">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129219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4212-DE0F-419B-B971-64D1B039E4B9}"/>
              </a:ext>
            </a:extLst>
          </p:cNvPr>
          <p:cNvSpPr>
            <a:spLocks noGrp="1"/>
          </p:cNvSpPr>
          <p:nvPr>
            <p:ph type="title"/>
          </p:nvPr>
        </p:nvSpPr>
        <p:spPr/>
        <p:txBody>
          <a:bodyPr/>
          <a:lstStyle/>
          <a:p>
            <a:r>
              <a:rPr lang="en-US" sz="1800" b="0" i="0" u="none" strike="noStrike" baseline="0" dirty="0">
                <a:latin typeface="Open Sans" panose="020B0606030504020204" pitchFamily="34" charset="0"/>
              </a:rPr>
              <a:t>Linear Regression with Multiple Variables</a:t>
            </a:r>
            <a:endParaRPr lang="en-IN" dirty="0"/>
          </a:p>
        </p:txBody>
      </p:sp>
      <p:sp>
        <p:nvSpPr>
          <p:cNvPr id="3" name="Content Placeholder 2">
            <a:extLst>
              <a:ext uri="{FF2B5EF4-FFF2-40B4-BE49-F238E27FC236}">
                <a16:creationId xmlns:a16="http://schemas.microsoft.com/office/drawing/2014/main" id="{29D431EC-F977-4A60-BCF0-D6202AF78C00}"/>
              </a:ext>
            </a:extLst>
          </p:cNvPr>
          <p:cNvSpPr>
            <a:spLocks noGrp="1"/>
          </p:cNvSpPr>
          <p:nvPr>
            <p:ph idx="1"/>
          </p:nvPr>
        </p:nvSpPr>
        <p:spPr>
          <a:xfrm>
            <a:off x="838200" y="1443789"/>
            <a:ext cx="10515600" cy="4733174"/>
          </a:xfrm>
        </p:spPr>
        <p:txBody>
          <a:bodyPr>
            <a:normAutofit fontScale="85000" lnSpcReduction="10000"/>
          </a:bodyPr>
          <a:lstStyle/>
          <a:p>
            <a:r>
              <a:rPr lang="en-US" sz="1800" b="0" i="0" u="none" strike="noStrike" baseline="0" dirty="0">
                <a:latin typeface="Open Sans" panose="020B0606030504020204" pitchFamily="34" charset="0"/>
              </a:rPr>
              <a:t>Now define the multivariable form of the hypothesis function as follows, accommodating these multiple features: </a:t>
            </a:r>
            <a:r>
              <a:rPr lang="en-IN" sz="1800" b="0" i="0" u="none" strike="noStrike" baseline="0" dirty="0">
                <a:latin typeface="T3Font_0"/>
              </a:rPr>
              <a:t>h</a:t>
            </a:r>
            <a:r>
              <a:rPr lang="el-GR" sz="1800" b="0" i="0" u="none" strike="noStrike" baseline="0" dirty="0">
                <a:latin typeface="T3Font_0"/>
              </a:rPr>
              <a:t>θ</a:t>
            </a:r>
            <a:r>
              <a:rPr lang="el-GR" sz="1800" b="0" i="0" u="none" strike="noStrike" baseline="0" dirty="0">
                <a:latin typeface="T3Font_1"/>
              </a:rPr>
              <a:t>(</a:t>
            </a:r>
            <a:r>
              <a:rPr lang="en-IN" sz="1800" b="0" i="0" u="none" strike="noStrike" baseline="0" dirty="0">
                <a:latin typeface="T3Font_0"/>
              </a:rPr>
              <a:t>x</a:t>
            </a:r>
            <a:r>
              <a:rPr lang="en-IN" sz="1800" b="0" i="0" u="none" strike="noStrike" baseline="0" dirty="0">
                <a:latin typeface="T3Font_1"/>
              </a:rPr>
              <a:t>) = </a:t>
            </a:r>
            <a:r>
              <a:rPr lang="el-GR" sz="1800" b="0" i="0" u="none" strike="noStrike" baseline="0" dirty="0">
                <a:latin typeface="T3Font_0"/>
              </a:rPr>
              <a:t>θ</a:t>
            </a:r>
            <a:r>
              <a:rPr lang="el-GR" sz="1800" b="0" i="0" u="none" strike="noStrike" baseline="0" dirty="0">
                <a:latin typeface="T3Font_1"/>
              </a:rPr>
              <a:t>0 +</a:t>
            </a:r>
            <a:r>
              <a:rPr lang="el-GR" sz="1800" b="0" i="0" u="none" strike="noStrike" baseline="0" dirty="0">
                <a:latin typeface="T3Font_0"/>
              </a:rPr>
              <a:t>θ</a:t>
            </a:r>
            <a:r>
              <a:rPr lang="el-GR" sz="1800" b="0" i="0" u="none" strike="noStrike" baseline="0" dirty="0">
                <a:latin typeface="T3Font_1"/>
              </a:rPr>
              <a:t>1</a:t>
            </a:r>
            <a:r>
              <a:rPr lang="en-IN" sz="1800" b="0" i="0" u="none" strike="noStrike" baseline="0" dirty="0">
                <a:latin typeface="T3Font_0"/>
              </a:rPr>
              <a:t>x</a:t>
            </a:r>
            <a:r>
              <a:rPr lang="en-IN" sz="1800" b="0" i="0" u="none" strike="noStrike" baseline="0" dirty="0">
                <a:latin typeface="T3Font_1"/>
              </a:rPr>
              <a:t>1 +</a:t>
            </a:r>
            <a:r>
              <a:rPr lang="el-GR" sz="1800" b="0" i="0" u="none" strike="noStrike" baseline="0" dirty="0">
                <a:latin typeface="T3Font_0"/>
              </a:rPr>
              <a:t>θ</a:t>
            </a:r>
            <a:r>
              <a:rPr lang="el-GR" sz="1800" b="0" i="0" u="none" strike="noStrike" baseline="0" dirty="0">
                <a:latin typeface="T3Font_1"/>
              </a:rPr>
              <a:t>2</a:t>
            </a:r>
            <a:r>
              <a:rPr lang="en-IN" sz="1800" b="0" i="0" u="none" strike="noStrike" baseline="0" dirty="0">
                <a:latin typeface="T3Font_0"/>
              </a:rPr>
              <a:t>x</a:t>
            </a:r>
            <a:r>
              <a:rPr lang="en-IN" sz="1800" b="0" i="0" u="none" strike="noStrike" baseline="0" dirty="0">
                <a:latin typeface="T3Font_1"/>
              </a:rPr>
              <a:t>2 +</a:t>
            </a:r>
            <a:r>
              <a:rPr lang="el-GR" sz="1800" b="0" i="0" u="none" strike="noStrike" baseline="0" dirty="0">
                <a:latin typeface="T3Font_0"/>
              </a:rPr>
              <a:t>θ</a:t>
            </a:r>
            <a:r>
              <a:rPr lang="el-GR" sz="1800" b="0" i="0" u="none" strike="noStrike" baseline="0" dirty="0">
                <a:latin typeface="T3Font_1"/>
              </a:rPr>
              <a:t>3</a:t>
            </a:r>
            <a:r>
              <a:rPr lang="en-IN" sz="1800" b="0" i="0" u="none" strike="noStrike" baseline="0" dirty="0">
                <a:latin typeface="T3Font_0"/>
              </a:rPr>
              <a:t>x</a:t>
            </a:r>
            <a:r>
              <a:rPr lang="en-IN" sz="1800" b="0" i="0" u="none" strike="noStrike" baseline="0" dirty="0">
                <a:latin typeface="T3Font_1"/>
              </a:rPr>
              <a:t>3 +⋯+</a:t>
            </a:r>
            <a:r>
              <a:rPr lang="el-GR" sz="1800" b="0" i="0" u="none" strike="noStrike" baseline="0" dirty="0">
                <a:latin typeface="T3Font_0"/>
              </a:rPr>
              <a:t>θ</a:t>
            </a:r>
            <a:r>
              <a:rPr lang="en-IN" sz="1800" b="0" i="0" u="none" strike="noStrike" baseline="0" dirty="0" err="1">
                <a:latin typeface="T3Font_0"/>
              </a:rPr>
              <a:t>nxn</a:t>
            </a:r>
            <a:endParaRPr lang="en-IN" sz="1800" b="0" i="0" u="none" strike="noStrike" baseline="0" dirty="0">
              <a:latin typeface="T3Font_0"/>
            </a:endParaRPr>
          </a:p>
          <a:p>
            <a:pPr marL="0" indent="0">
              <a:buNone/>
            </a:pPr>
            <a:endParaRPr lang="en-IN" sz="1800" b="0" i="0" u="none" strike="noStrike" baseline="0" dirty="0">
              <a:latin typeface="T3Font_0"/>
            </a:endParaRPr>
          </a:p>
          <a:p>
            <a:r>
              <a:rPr lang="en-US" sz="1800" dirty="0">
                <a:latin typeface="Open Sans" panose="020B0606030504020204" pitchFamily="34" charset="0"/>
                <a:ea typeface="Open Sans" panose="020B0606030504020204" pitchFamily="34" charset="0"/>
                <a:cs typeface="Open Sans" panose="020B0606030504020204" pitchFamily="34" charset="0"/>
              </a:rPr>
              <a:t>Gradient descent is an optimization algorithm that's used when training a machine learning model. It's based on a convex function and tweaks its parameters iteratively to minimize a given function to its local minimum.</a:t>
            </a:r>
            <a:endParaRPr lang="en-IN" sz="1800" b="0" i="0" u="none" strike="noStrike" baseline="0" dirty="0">
              <a:latin typeface="T3Font_0"/>
            </a:endParaRPr>
          </a:p>
          <a:p>
            <a:endParaRPr lang="en-IN" sz="1800" dirty="0">
              <a:latin typeface="T3Font_0"/>
            </a:endParaRPr>
          </a:p>
          <a:p>
            <a:pPr algn="l"/>
            <a:r>
              <a:rPr lang="en-IN" sz="1800" b="0" i="0" u="none" strike="noStrike" baseline="0" dirty="0">
                <a:latin typeface="Open Sans" panose="020B0606030504020204" pitchFamily="34" charset="0"/>
              </a:rPr>
              <a:t>Gradient Descent 			Normal Equation</a:t>
            </a:r>
          </a:p>
          <a:p>
            <a:pPr algn="l"/>
            <a:r>
              <a:rPr lang="en-US" sz="1800" b="0" i="0" u="none" strike="noStrike" baseline="0" dirty="0">
                <a:latin typeface="Open Sans" panose="020B0606030504020204" pitchFamily="34" charset="0"/>
              </a:rPr>
              <a:t>Need to choose alpha 		No need to choose alpha</a:t>
            </a:r>
          </a:p>
          <a:p>
            <a:pPr algn="l"/>
            <a:r>
              <a:rPr lang="en-US" sz="1800" b="0" i="0" u="none" strike="noStrike" baseline="0" dirty="0">
                <a:latin typeface="Open Sans" panose="020B0606030504020204" pitchFamily="34" charset="0"/>
              </a:rPr>
              <a:t>Needs many iterations 		No need to iterate</a:t>
            </a:r>
          </a:p>
          <a:p>
            <a:pPr algn="l"/>
            <a:r>
              <a:rPr lang="en-US" sz="1800" b="0" i="0" u="none" strike="noStrike" baseline="0" dirty="0">
                <a:latin typeface="Open Sans" panose="020B0606030504020204" pitchFamily="34" charset="0"/>
              </a:rPr>
              <a:t>O (kn^2 ) 			O ( n^3), need to calculate inverse of X^T X</a:t>
            </a:r>
          </a:p>
          <a:p>
            <a:pPr algn="l"/>
            <a:r>
              <a:rPr lang="en-US" sz="1800" b="0" i="0" u="none" strike="noStrike" baseline="0" dirty="0">
                <a:latin typeface="Open Sans" panose="020B0606030504020204" pitchFamily="34" charset="0"/>
              </a:rPr>
              <a:t>Works well when n is large 		Slow if n is very large</a:t>
            </a:r>
          </a:p>
          <a:p>
            <a:pPr algn="l"/>
            <a:endParaRPr lang="en-US" sz="1800" dirty="0">
              <a:latin typeface="Open Sans" panose="020B0606030504020204" pitchFamily="34" charset="0"/>
            </a:endParaRPr>
          </a:p>
          <a:p>
            <a:pPr algn="l"/>
            <a:r>
              <a:rPr lang="en-US" sz="1800" dirty="0">
                <a:latin typeface="Open Sans" panose="020B0606030504020204" pitchFamily="34" charset="0"/>
              </a:rPr>
              <a:t>X^T X is non-invertible:</a:t>
            </a:r>
          </a:p>
          <a:p>
            <a:pPr algn="l"/>
            <a:r>
              <a:rPr lang="en-US" sz="1800" dirty="0">
                <a:latin typeface="Open Sans" panose="020B0606030504020204" pitchFamily="34" charset="0"/>
              </a:rPr>
              <a:t>Causes :</a:t>
            </a:r>
            <a:r>
              <a:rPr lang="en-US" sz="1800" b="0" i="0" u="none" strike="noStrike" baseline="0" dirty="0">
                <a:latin typeface="Open Sans" panose="020B0606030504020204" pitchFamily="34" charset="0"/>
              </a:rPr>
              <a:t>Redundant features, where two features are very closely related (i.e. they are linearly dependent)</a:t>
            </a:r>
          </a:p>
          <a:p>
            <a:pPr algn="l"/>
            <a:r>
              <a:rPr lang="en-US" sz="1800" b="0" i="0" u="none" strike="noStrike" baseline="0" dirty="0">
                <a:latin typeface="Open Sans" panose="020B0606030504020204" pitchFamily="34" charset="0"/>
              </a:rPr>
              <a:t>Too many features (e.g. m </a:t>
            </a:r>
            <a:r>
              <a:rPr lang="en-US" sz="1800" b="0" i="0" u="none" strike="noStrike" baseline="0" dirty="0">
                <a:latin typeface="Segoe UI" panose="020B0502040204020203" pitchFamily="34" charset="0"/>
              </a:rPr>
              <a:t>≤ </a:t>
            </a:r>
            <a:r>
              <a:rPr lang="en-US" sz="1800" b="0" i="0" u="none" strike="noStrike" baseline="0" dirty="0">
                <a:latin typeface="Open Sans" panose="020B0606030504020204" pitchFamily="34" charset="0"/>
              </a:rPr>
              <a:t>n). In this case, delete some features or use "regularization“</a:t>
            </a:r>
          </a:p>
          <a:p>
            <a:pPr algn="l"/>
            <a:r>
              <a:rPr lang="en-US" sz="1800" dirty="0">
                <a:latin typeface="Open Sans" panose="020B0606030504020204" pitchFamily="34" charset="0"/>
              </a:rPr>
              <a:t>#code</a:t>
            </a:r>
          </a:p>
        </p:txBody>
      </p:sp>
    </p:spTree>
    <p:extLst>
      <p:ext uri="{BB962C8B-B14F-4D97-AF65-F5344CB8AC3E}">
        <p14:creationId xmlns:p14="http://schemas.microsoft.com/office/powerpoint/2010/main" val="28281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7806-DA87-4A09-B151-E3756AF35C03}"/>
              </a:ext>
            </a:extLst>
          </p:cNvPr>
          <p:cNvSpPr>
            <a:spLocks noGrp="1"/>
          </p:cNvSpPr>
          <p:nvPr>
            <p:ph type="title"/>
          </p:nvPr>
        </p:nvSpPr>
        <p:spPr/>
        <p:txBody>
          <a:bodyPr/>
          <a:lstStyle/>
          <a:p>
            <a:r>
              <a:rPr lang="en-IN" sz="1800" b="0" i="0" u="none" strike="noStrike" baseline="0" dirty="0">
                <a:latin typeface="Open Sans" panose="020B0606030504020204" pitchFamily="34" charset="0"/>
              </a:rPr>
              <a:t>Logistic Regression</a:t>
            </a:r>
            <a:endParaRPr lang="en-IN" dirty="0"/>
          </a:p>
        </p:txBody>
      </p:sp>
      <p:sp>
        <p:nvSpPr>
          <p:cNvPr id="3" name="Content Placeholder 2">
            <a:extLst>
              <a:ext uri="{FF2B5EF4-FFF2-40B4-BE49-F238E27FC236}">
                <a16:creationId xmlns:a16="http://schemas.microsoft.com/office/drawing/2014/main" id="{F849337A-220A-4A31-A42A-CE8E7F2BF5E2}"/>
              </a:ext>
            </a:extLst>
          </p:cNvPr>
          <p:cNvSpPr>
            <a:spLocks noGrp="1"/>
          </p:cNvSpPr>
          <p:nvPr>
            <p:ph idx="1"/>
          </p:nvPr>
        </p:nvSpPr>
        <p:spPr/>
        <p:txBody>
          <a:bodyPr>
            <a:normAutofit fontScale="92500" lnSpcReduction="20000"/>
          </a:bodyPr>
          <a:lstStyle/>
          <a:p>
            <a:r>
              <a:rPr lang="en-US" sz="1800" dirty="0">
                <a:latin typeface="Open Sans" panose="020B0606030504020204" pitchFamily="34" charset="0"/>
                <a:ea typeface="Open Sans" panose="020B0606030504020204" pitchFamily="34" charset="0"/>
                <a:cs typeface="Open Sans" panose="020B0606030504020204" pitchFamily="34" charset="0"/>
              </a:rPr>
              <a:t> It is used for predicting the categorical dependent variable using a given set of independent variables. Logistic regression predicts the output of a categorical dependent variable.</a:t>
            </a:r>
            <a:endParaRPr lang="en-IN" sz="1800" dirty="0">
              <a:latin typeface="Open Sans" panose="020B0606030504020204" pitchFamily="34" charset="0"/>
              <a:ea typeface="Open Sans" panose="020B0606030504020204" pitchFamily="34" charset="0"/>
              <a:cs typeface="Open Sans" panose="020B0606030504020204" pitchFamily="34" charset="0"/>
            </a:endParaRPr>
          </a:p>
          <a:p>
            <a:r>
              <a:rPr lang="en-IN" sz="1800" dirty="0">
                <a:latin typeface="Open Sans" panose="020B0606030504020204" pitchFamily="34" charset="0"/>
                <a:ea typeface="Open Sans" panose="020B0606030504020204" pitchFamily="34" charset="0"/>
                <a:cs typeface="Open Sans" panose="020B0606030504020204" pitchFamily="34" charset="0"/>
              </a:rPr>
              <a:t>Classification problems</a:t>
            </a:r>
          </a:p>
          <a:p>
            <a:r>
              <a:rPr lang="en-IN" sz="1800" b="0" i="0" u="none" strike="noStrike" baseline="0" dirty="0">
                <a:latin typeface="Open Sans" panose="020B0606030504020204" pitchFamily="34" charset="0"/>
              </a:rPr>
              <a:t>Binary Classification : 0 or 1 (sigmoid function)</a:t>
            </a:r>
          </a:p>
          <a:p>
            <a:pPr algn="l"/>
            <a:r>
              <a:rPr lang="en-US" sz="1800" b="0" i="0" u="none" strike="noStrike" baseline="0" dirty="0">
                <a:latin typeface="Open Sans" panose="020B0606030504020204" pitchFamily="34" charset="0"/>
              </a:rPr>
              <a:t>Simplified Cost Function and Gradient Descent :</a:t>
            </a:r>
            <a:r>
              <a:rPr lang="en-IN" sz="1800" b="0" i="0" u="none" strike="noStrike" baseline="0" dirty="0">
                <a:latin typeface="T3Font_0"/>
              </a:rPr>
              <a:t>Cost(</a:t>
            </a:r>
            <a:r>
              <a:rPr lang="en-IN" sz="1800" b="0" i="0" u="none" strike="noStrike" baseline="0" dirty="0">
                <a:latin typeface="T3Font_1"/>
              </a:rPr>
              <a:t>h</a:t>
            </a:r>
            <a:r>
              <a:rPr lang="el-GR" sz="1800" b="0" i="0" u="none" strike="noStrike" baseline="0" dirty="0">
                <a:latin typeface="T3Font_1"/>
              </a:rPr>
              <a:t>θ</a:t>
            </a:r>
            <a:r>
              <a:rPr lang="el-GR" sz="1800" b="0" i="0" u="none" strike="noStrike" baseline="0" dirty="0">
                <a:latin typeface="T3Font_0"/>
              </a:rPr>
              <a:t>(</a:t>
            </a:r>
            <a:r>
              <a:rPr lang="en-IN" sz="1800" b="0" i="0" u="none" strike="noStrike" baseline="0" dirty="0">
                <a:latin typeface="T3Font_1"/>
              </a:rPr>
              <a:t>x</a:t>
            </a:r>
            <a:r>
              <a:rPr lang="en-IN" sz="1800" b="0" i="0" u="none" strike="noStrike" baseline="0" dirty="0">
                <a:latin typeface="T3Font_0"/>
              </a:rPr>
              <a:t>),</a:t>
            </a:r>
            <a:r>
              <a:rPr lang="en-IN" sz="1800" b="0" i="0" u="none" strike="noStrike" baseline="0" dirty="0">
                <a:latin typeface="T3Font_1"/>
              </a:rPr>
              <a:t>y</a:t>
            </a:r>
            <a:r>
              <a:rPr lang="en-IN" sz="1800" b="0" i="0" u="none" strike="noStrike" baseline="0" dirty="0">
                <a:latin typeface="T3Font_0"/>
              </a:rPr>
              <a:t>) = −</a:t>
            </a:r>
            <a:r>
              <a:rPr lang="en-IN" sz="1800" b="0" i="0" u="none" strike="noStrike" baseline="0" dirty="0">
                <a:latin typeface="T3Font_1"/>
              </a:rPr>
              <a:t>y </a:t>
            </a:r>
            <a:r>
              <a:rPr lang="en-IN" sz="1800" b="0" i="0" u="none" strike="noStrike" baseline="0" dirty="0">
                <a:latin typeface="T3Font_0"/>
              </a:rPr>
              <a:t>log(</a:t>
            </a:r>
            <a:r>
              <a:rPr lang="en-IN" sz="1800" b="0" i="0" u="none" strike="noStrike" baseline="0" dirty="0">
                <a:latin typeface="T3Font_1"/>
              </a:rPr>
              <a:t>h</a:t>
            </a:r>
            <a:r>
              <a:rPr lang="el-GR" sz="1800" b="0" i="0" u="none" strike="noStrike" baseline="0" dirty="0">
                <a:latin typeface="T3Font_1"/>
              </a:rPr>
              <a:t>θ</a:t>
            </a:r>
            <a:r>
              <a:rPr lang="el-GR" sz="1800" b="0" i="0" u="none" strike="noStrike" baseline="0" dirty="0">
                <a:latin typeface="T3Font_0"/>
              </a:rPr>
              <a:t>(</a:t>
            </a:r>
            <a:r>
              <a:rPr lang="en-IN" sz="1800" b="0" i="0" u="none" strike="noStrike" baseline="0" dirty="0">
                <a:latin typeface="T3Font_1"/>
              </a:rPr>
              <a:t>x</a:t>
            </a:r>
            <a:r>
              <a:rPr lang="en-IN" sz="1800" b="0" i="0" u="none" strike="noStrike" baseline="0" dirty="0">
                <a:latin typeface="T3Font_0"/>
              </a:rPr>
              <a:t>))−(1−</a:t>
            </a:r>
            <a:r>
              <a:rPr lang="en-IN" sz="1800" b="0" i="0" u="none" strike="noStrike" baseline="0" dirty="0">
                <a:latin typeface="T3Font_1"/>
              </a:rPr>
              <a:t>y</a:t>
            </a:r>
            <a:r>
              <a:rPr lang="en-IN" sz="1800" b="0" i="0" u="none" strike="noStrike" baseline="0" dirty="0">
                <a:latin typeface="T3Font_0"/>
              </a:rPr>
              <a:t>) log(1−</a:t>
            </a:r>
            <a:r>
              <a:rPr lang="en-IN" sz="1800" b="0" i="0" u="none" strike="noStrike" baseline="0" dirty="0">
                <a:latin typeface="T3Font_1"/>
              </a:rPr>
              <a:t>h</a:t>
            </a:r>
            <a:r>
              <a:rPr lang="el-GR" sz="1800" b="0" i="0" u="none" strike="noStrike" baseline="0" dirty="0">
                <a:latin typeface="T3Font_1"/>
              </a:rPr>
              <a:t>θ</a:t>
            </a:r>
            <a:r>
              <a:rPr lang="el-GR" sz="1800" b="0" i="0" u="none" strike="noStrike" baseline="0" dirty="0">
                <a:latin typeface="T3Font_0"/>
              </a:rPr>
              <a:t>(</a:t>
            </a:r>
            <a:r>
              <a:rPr lang="en-IN" sz="1800" b="0" i="0" u="none" strike="noStrike" baseline="0" dirty="0">
                <a:latin typeface="T3Font_1"/>
              </a:rPr>
              <a:t>x</a:t>
            </a:r>
            <a:r>
              <a:rPr lang="en-IN" sz="1800" b="0" i="0" u="none" strike="noStrike" baseline="0" dirty="0">
                <a:latin typeface="T3Font_0"/>
              </a:rPr>
              <a:t>))</a:t>
            </a:r>
          </a:p>
          <a:p>
            <a:pPr algn="l"/>
            <a:endParaRPr lang="en-IN" sz="1800" dirty="0">
              <a:latin typeface="T3Font_0"/>
            </a:endParaRPr>
          </a:p>
          <a:p>
            <a:pPr algn="l"/>
            <a:r>
              <a:rPr lang="en-IN" sz="1800" b="0" i="0" u="none" strike="noStrike" baseline="0" dirty="0">
                <a:latin typeface="Open Sans" panose="020B0606030504020204" pitchFamily="34" charset="0"/>
              </a:rPr>
              <a:t>Regularization</a:t>
            </a:r>
            <a:endParaRPr lang="en-IN" sz="1800" b="0" i="0" u="none" strike="noStrike" baseline="0" dirty="0">
              <a:latin typeface="T3Font_0"/>
            </a:endParaRPr>
          </a:p>
          <a:p>
            <a:pPr algn="l"/>
            <a:r>
              <a:rPr lang="en-US" sz="1800" b="0" i="0" u="none" strike="noStrike" baseline="0" dirty="0">
                <a:latin typeface="Open Sans" panose="020B0606030504020204" pitchFamily="34" charset="0"/>
              </a:rPr>
              <a:t>designed to address the problem of overfitting.</a:t>
            </a:r>
          </a:p>
          <a:p>
            <a:pPr algn="l"/>
            <a:r>
              <a:rPr lang="en-US" sz="1800" b="0" i="0" u="none" strike="noStrike" baseline="0" dirty="0">
                <a:latin typeface="Open Sans" panose="020B0606030504020204" pitchFamily="34" charset="0"/>
              </a:rPr>
              <a:t>There are two main options to address the issue of overfitting:</a:t>
            </a:r>
          </a:p>
          <a:p>
            <a:pPr marL="0" indent="0" algn="l">
              <a:buNone/>
            </a:pPr>
            <a:r>
              <a:rPr lang="en-US" sz="1800" b="0" i="0" u="none" strike="noStrike" baseline="0" dirty="0">
                <a:latin typeface="Open Sans" panose="020B0606030504020204" pitchFamily="34" charset="0"/>
              </a:rPr>
              <a:t>	1) Reduce the number of features:</a:t>
            </a:r>
          </a:p>
          <a:p>
            <a:pPr marL="0" indent="0" algn="l">
              <a:buNone/>
            </a:pPr>
            <a:r>
              <a:rPr lang="en-US" sz="1800" b="0" i="0" u="none" strike="noStrike" baseline="0" dirty="0">
                <a:latin typeface="Open Sans" panose="020B0606030504020204" pitchFamily="34" charset="0"/>
              </a:rPr>
              <a:t>	a) Manually select which features to keep.</a:t>
            </a:r>
          </a:p>
          <a:p>
            <a:pPr marL="0" indent="0" algn="l">
              <a:buNone/>
            </a:pPr>
            <a:r>
              <a:rPr lang="en-US" sz="1800" b="0" i="0" u="none" strike="noStrike" baseline="0" dirty="0">
                <a:latin typeface="Open Sans" panose="020B0606030504020204" pitchFamily="34" charset="0"/>
              </a:rPr>
              <a:t>	b) Use a model selection algorithm (studied later in the course).</a:t>
            </a:r>
          </a:p>
          <a:p>
            <a:pPr marL="0" indent="0" algn="l">
              <a:buNone/>
            </a:pPr>
            <a:r>
              <a:rPr lang="en-IN" sz="1800" b="0" i="0" u="none" strike="noStrike" baseline="0" dirty="0">
                <a:latin typeface="Open Sans" panose="020B0606030504020204" pitchFamily="34" charset="0"/>
              </a:rPr>
              <a:t>	2) Regularization</a:t>
            </a:r>
          </a:p>
          <a:p>
            <a:pPr marL="0" indent="0" algn="l">
              <a:buNone/>
            </a:pPr>
            <a:r>
              <a:rPr lang="en-US" sz="1800" b="0" i="0" u="none" strike="noStrike" baseline="0" dirty="0">
                <a:latin typeface="Open Sans" panose="020B0606030504020204" pitchFamily="34" charset="0"/>
              </a:rPr>
              <a:t>	Keep all the features, but reduce the parameters Theta(j).</a:t>
            </a:r>
            <a:endParaRPr lang="en-IN" sz="1800" dirty="0">
              <a:latin typeface="T3Font_1"/>
            </a:endParaRPr>
          </a:p>
        </p:txBody>
      </p:sp>
    </p:spTree>
    <p:extLst>
      <p:ext uri="{BB962C8B-B14F-4D97-AF65-F5344CB8AC3E}">
        <p14:creationId xmlns:p14="http://schemas.microsoft.com/office/powerpoint/2010/main" val="291145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293E-3AC7-4388-AC98-80B471F7C1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156D86-7866-4DBD-83C1-C6314F9ED080}"/>
              </a:ext>
            </a:extLst>
          </p:cNvPr>
          <p:cNvSpPr>
            <a:spLocks noGrp="1"/>
          </p:cNvSpPr>
          <p:nvPr>
            <p:ph idx="1"/>
          </p:nvPr>
        </p:nvSpPr>
        <p:spPr/>
        <p:txBody>
          <a:bodyPr>
            <a:norm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Bias: Assumptions made by a model to make a function easier to learn.</a:t>
            </a:r>
          </a:p>
          <a:p>
            <a:r>
              <a:rPr lang="en-US" sz="1800" dirty="0">
                <a:latin typeface="Open Sans" panose="020B0606030504020204" pitchFamily="34" charset="0"/>
                <a:ea typeface="Open Sans" panose="020B0606030504020204" pitchFamily="34" charset="0"/>
                <a:cs typeface="Open Sans" panose="020B0606030504020204" pitchFamily="34" charset="0"/>
              </a:rPr>
              <a:t>Variance: If you train your data on training data and obtain a very low error, upon changing the data and then training the same previous model you experience a high error, this is variance.</a:t>
            </a:r>
          </a:p>
          <a:p>
            <a:r>
              <a:rPr lang="en-US" sz="1800" dirty="0">
                <a:latin typeface="Open Sans" panose="020B0606030504020204" pitchFamily="34" charset="0"/>
                <a:ea typeface="Open Sans" panose="020B0606030504020204" pitchFamily="34" charset="0"/>
                <a:cs typeface="Open Sans" panose="020B0606030504020204" pitchFamily="34" charset="0"/>
              </a:rPr>
              <a:t>Overfitting – High variance and low bias </a:t>
            </a:r>
          </a:p>
          <a:p>
            <a:r>
              <a:rPr lang="en-US" sz="1800" dirty="0">
                <a:latin typeface="Open Sans" panose="020B0606030504020204" pitchFamily="34" charset="0"/>
                <a:ea typeface="Open Sans" panose="020B0606030504020204" pitchFamily="34" charset="0"/>
                <a:cs typeface="Open Sans" panose="020B0606030504020204" pitchFamily="34" charset="0"/>
              </a:rPr>
              <a:t>Underfitting – High bias and low variance </a:t>
            </a:r>
          </a:p>
          <a:p>
            <a:r>
              <a:rPr lang="en-US" sz="1800" dirty="0">
                <a:latin typeface="Open Sans" panose="020B0606030504020204" pitchFamily="34" charset="0"/>
                <a:ea typeface="Open Sans" panose="020B0606030504020204" pitchFamily="34" charset="0"/>
                <a:cs typeface="Open Sans" panose="020B0606030504020204" pitchFamily="34" charset="0"/>
              </a:rPr>
              <a:t>Underfitting destroys the accuracy of our machine learning model. </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3080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2552-4742-4AF6-9AA8-ECB35E0E63BB}"/>
              </a:ext>
            </a:extLst>
          </p:cNvPr>
          <p:cNvSpPr>
            <a:spLocks noGrp="1"/>
          </p:cNvSpPr>
          <p:nvPr>
            <p:ph type="title"/>
          </p:nvPr>
        </p:nvSpPr>
        <p:spPr/>
        <p:txBody>
          <a:bodyPr/>
          <a:lstStyle/>
          <a:p>
            <a:r>
              <a:rPr lang="en-IN" sz="1800" b="0" i="0" u="none" strike="noStrike" baseline="0" dirty="0">
                <a:latin typeface="Open Sans" panose="020B0606030504020204" pitchFamily="34" charset="0"/>
              </a:rPr>
              <a:t>Neural Networks</a:t>
            </a:r>
            <a:endParaRPr lang="en-IN" dirty="0"/>
          </a:p>
        </p:txBody>
      </p:sp>
      <p:sp>
        <p:nvSpPr>
          <p:cNvPr id="3" name="Content Placeholder 2">
            <a:extLst>
              <a:ext uri="{FF2B5EF4-FFF2-40B4-BE49-F238E27FC236}">
                <a16:creationId xmlns:a16="http://schemas.microsoft.com/office/drawing/2014/main" id="{A8483451-3A40-4602-9D55-720203DC474B}"/>
              </a:ext>
            </a:extLst>
          </p:cNvPr>
          <p:cNvSpPr>
            <a:spLocks noGrp="1"/>
          </p:cNvSpPr>
          <p:nvPr>
            <p:ph idx="1"/>
          </p:nvPr>
        </p:nvSpPr>
        <p:spPr/>
        <p:txBody>
          <a:bodyPr>
            <a:normAutofit/>
          </a:bodyPr>
          <a:lstStyle/>
          <a:p>
            <a:pPr algn="l"/>
            <a:r>
              <a:rPr lang="en-US" sz="1800" b="0" i="0" u="none" strike="noStrike" baseline="0" dirty="0">
                <a:latin typeface="Open Sans" panose="020B0606030504020204" pitchFamily="34" charset="0"/>
              </a:rPr>
              <a:t>Neural networks reflect the behavior of the human brain, allowing computer programs to recognize patterns and solve common problems in the fields of AI, machine learning, and deep learning.</a:t>
            </a:r>
            <a:endParaRPr lang="en-IN" sz="1800" b="0" i="0" u="none" strike="noStrike" baseline="0" dirty="0">
              <a:latin typeface="Open Sans" panose="020B0606030504020204" pitchFamily="34" charset="0"/>
            </a:endParaRPr>
          </a:p>
          <a:p>
            <a:pPr algn="l"/>
            <a:r>
              <a:rPr lang="en-IN" sz="1800" b="0" i="0" u="none" strike="noStrike" baseline="0" dirty="0">
                <a:latin typeface="Open Sans" panose="020B0606030504020204" pitchFamily="34" charset="0"/>
              </a:rPr>
              <a:t>Backpropagation Algorithm : </a:t>
            </a:r>
            <a:r>
              <a:rPr lang="en-US" sz="1800" b="0" i="0" u="none" strike="noStrike" baseline="0" dirty="0">
                <a:latin typeface="Open Sans" panose="020B0606030504020204" pitchFamily="34" charset="0"/>
              </a:rPr>
              <a:t>"Backpropagation" is neural-network terminology for minimizing our cost function, just like what we were doing with gradient descent in logistic </a:t>
            </a:r>
            <a:r>
              <a:rPr lang="en-IN" sz="1800" b="0" i="0" u="none" strike="noStrike" baseline="0" dirty="0">
                <a:latin typeface="Open Sans" panose="020B0606030504020204" pitchFamily="34" charset="0"/>
              </a:rPr>
              <a:t>and linear regression.</a:t>
            </a:r>
          </a:p>
          <a:p>
            <a:pPr algn="l"/>
            <a:r>
              <a:rPr lang="en-US" sz="1800" b="0" i="0" u="none" strike="noStrike" baseline="0" dirty="0">
                <a:latin typeface="Open Sans" panose="020B0606030504020204" pitchFamily="34" charset="0"/>
              </a:rPr>
              <a:t>In simple terms, after each forward pass through a network, backpropagation performs a backward pass while adjusting the model’s parameters (weights and biases)</a:t>
            </a:r>
          </a:p>
          <a:p>
            <a:pPr algn="l"/>
            <a:r>
              <a:rPr lang="en-US" sz="1800" dirty="0">
                <a:latin typeface="Open Sans" panose="020B0606030504020204" pitchFamily="34" charset="0"/>
              </a:rPr>
              <a:t>Input Layer </a:t>
            </a:r>
            <a:r>
              <a:rPr lang="en-US" sz="1800" dirty="0">
                <a:latin typeface="Open Sans" panose="020B0606030504020204" pitchFamily="34" charset="0"/>
                <a:sym typeface="Wingdings" panose="05000000000000000000" pitchFamily="2" charset="2"/>
              </a:rPr>
              <a:t> Hidden Layer  Output layer</a:t>
            </a:r>
          </a:p>
          <a:p>
            <a:pPr algn="l"/>
            <a:r>
              <a:rPr lang="en-US" sz="1800" b="0" i="0" u="none" strike="noStrike" baseline="0" dirty="0">
                <a:latin typeface="Open Sans" panose="020B0606030504020204" pitchFamily="34" charset="0"/>
              </a:rPr>
              <a:t>Like it mimics the way the human brain operates.</a:t>
            </a:r>
            <a:endParaRPr lang="en-IN" sz="1800" b="0" i="0" u="none" strike="noStrike" baseline="0" dirty="0">
              <a:latin typeface="Open Sans" panose="020B0606030504020204" pitchFamily="34" charset="0"/>
            </a:endParaRPr>
          </a:p>
          <a:p>
            <a:pPr algn="l"/>
            <a:endParaRPr lang="en-IN" sz="1800" dirty="0">
              <a:latin typeface="Open Sans" panose="020B0606030504020204" pitchFamily="34" charset="0"/>
            </a:endParaRPr>
          </a:p>
        </p:txBody>
      </p:sp>
    </p:spTree>
    <p:extLst>
      <p:ext uri="{BB962C8B-B14F-4D97-AF65-F5344CB8AC3E}">
        <p14:creationId xmlns:p14="http://schemas.microsoft.com/office/powerpoint/2010/main" val="211429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7C58-8576-4445-9869-0D4967E23BDE}"/>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A4547A53-35AE-456A-86CC-860CF5897E94}"/>
              </a:ext>
            </a:extLst>
          </p:cNvPr>
          <p:cNvSpPr>
            <a:spLocks noGrp="1"/>
          </p:cNvSpPr>
          <p:nvPr>
            <p:ph idx="1"/>
          </p:nvPr>
        </p:nvSpPr>
        <p:spPr>
          <a:xfrm>
            <a:off x="375385" y="1395663"/>
            <a:ext cx="10978415" cy="5097212"/>
          </a:xfrm>
        </p:spPr>
        <p:txBody>
          <a:bodyPr>
            <a:normAutofit fontScale="92500" lnSpcReduction="20000"/>
          </a:bodyPr>
          <a:lstStyle/>
          <a:p>
            <a:pPr marL="0" indent="0" algn="l">
              <a:buNone/>
            </a:pPr>
            <a:endParaRPr lang="en-IN" sz="1800" dirty="0">
              <a:latin typeface="Open Sans" panose="020B0606030504020204" pitchFamily="34" charset="0"/>
            </a:endParaRPr>
          </a:p>
          <a:p>
            <a:pPr algn="l"/>
            <a:r>
              <a:rPr lang="en-IN" sz="1800" dirty="0">
                <a:latin typeface="Open Sans" panose="020B0606030504020204" pitchFamily="34" charset="0"/>
              </a:rPr>
              <a:t>CNN(Convolutional Neural Network)</a:t>
            </a:r>
          </a:p>
          <a:p>
            <a:pPr algn="l"/>
            <a:r>
              <a:rPr lang="en-US" sz="1800" dirty="0">
                <a:latin typeface="Open Sans" panose="020B0606030504020204" pitchFamily="34" charset="0"/>
              </a:rPr>
              <a:t>A Convolutional Neural Network (</a:t>
            </a:r>
            <a:r>
              <a:rPr lang="en-US" sz="1800" dirty="0" err="1">
                <a:latin typeface="Open Sans" panose="020B0606030504020204" pitchFamily="34" charset="0"/>
              </a:rPr>
              <a:t>ConvNet</a:t>
            </a:r>
            <a:r>
              <a:rPr lang="en-US" sz="1800" dirty="0">
                <a:latin typeface="Open Sans" panose="020B0606030504020204" pitchFamily="34" charset="0"/>
              </a:rPr>
              <a:t>/CNN) is a Deep Learning algorithm which can take in an input image, assign importance (learnable weights and biases) to various aspects/objects in the image and be able to differentiate one from the other.</a:t>
            </a:r>
            <a:endParaRPr lang="en-IN" sz="1800" dirty="0">
              <a:latin typeface="Open Sans" panose="020B0606030504020204" pitchFamily="34" charset="0"/>
            </a:endParaRPr>
          </a:p>
          <a:p>
            <a:pPr algn="l"/>
            <a:r>
              <a:rPr lang="en-IN" sz="1800" dirty="0">
                <a:latin typeface="Open Sans" panose="020B0606030504020204" pitchFamily="34" charset="0"/>
              </a:rPr>
              <a:t>Convolution </a:t>
            </a:r>
            <a:r>
              <a:rPr lang="en-IN" sz="1800" dirty="0">
                <a:latin typeface="Open Sans" panose="020B0606030504020204" pitchFamily="34" charset="0"/>
                <a:sym typeface="Wingdings" panose="05000000000000000000" pitchFamily="2" charset="2"/>
              </a:rPr>
              <a:t> Max pooling  Flattening  Full Connection</a:t>
            </a:r>
          </a:p>
          <a:p>
            <a:pPr algn="l"/>
            <a:r>
              <a:rPr lang="en-IN" sz="1800" dirty="0">
                <a:latin typeface="Open Sans" panose="020B0606030504020204" pitchFamily="34" charset="0"/>
                <a:sym typeface="Wingdings" panose="05000000000000000000" pitchFamily="2" charset="2"/>
              </a:rPr>
              <a:t>Convolution – Find features in image using feature detector put them in feature map. Still preserve relationship b/w pixels. Reduce size keeping features.</a:t>
            </a:r>
          </a:p>
          <a:p>
            <a:pPr algn="l"/>
            <a:r>
              <a:rPr lang="en-IN" sz="1800" dirty="0" err="1">
                <a:latin typeface="Open Sans" panose="020B0606030504020204" pitchFamily="34" charset="0"/>
                <a:sym typeface="Wingdings" panose="05000000000000000000" pitchFamily="2" charset="2"/>
              </a:rPr>
              <a:t>ReLU</a:t>
            </a:r>
            <a:r>
              <a:rPr lang="en-IN" sz="1800" dirty="0">
                <a:latin typeface="Open Sans" panose="020B0606030504020204" pitchFamily="34" charset="0"/>
                <a:sym typeface="Wingdings" panose="05000000000000000000" pitchFamily="2" charset="2"/>
              </a:rPr>
              <a:t> layer-applying rectifier function .</a:t>
            </a:r>
            <a:r>
              <a:rPr lang="en-US" sz="1800" dirty="0">
                <a:latin typeface="Open Sans" panose="020B0606030504020204" pitchFamily="34" charset="0"/>
                <a:sym typeface="Wingdings" panose="05000000000000000000" pitchFamily="2" charset="2"/>
              </a:rPr>
              <a:t> What the rectifier function does to an image like this is remove all the black elements from it, keeping only those carrying a positive value</a:t>
            </a:r>
            <a:endParaRPr lang="en-IN" sz="1800" dirty="0">
              <a:latin typeface="Open Sans" panose="020B0606030504020204" pitchFamily="34" charset="0"/>
              <a:sym typeface="Wingdings" panose="05000000000000000000" pitchFamily="2" charset="2"/>
            </a:endParaRPr>
          </a:p>
          <a:p>
            <a:pPr algn="l"/>
            <a:r>
              <a:rPr lang="en-IN" sz="1800" dirty="0">
                <a:latin typeface="Open Sans" panose="020B0606030504020204" pitchFamily="34" charset="0"/>
                <a:sym typeface="Wingdings" panose="05000000000000000000" pitchFamily="2" charset="2"/>
              </a:rPr>
              <a:t>Pooling -</a:t>
            </a:r>
            <a:r>
              <a:rPr lang="en-US" sz="1800" dirty="0">
                <a:latin typeface="Open Sans" panose="020B0606030504020204" pitchFamily="34" charset="0"/>
                <a:sym typeface="Wingdings" panose="05000000000000000000" pitchFamily="2" charset="2"/>
              </a:rPr>
              <a:t>The pooling operation involves sliding a two-dimensional filter over each channel of feature map and </a:t>
            </a:r>
            <a:r>
              <a:rPr lang="en-US" sz="1800" dirty="0" err="1">
                <a:latin typeface="Open Sans" panose="020B0606030504020204" pitchFamily="34" charset="0"/>
                <a:sym typeface="Wingdings" panose="05000000000000000000" pitchFamily="2" charset="2"/>
              </a:rPr>
              <a:t>summarising</a:t>
            </a:r>
            <a:r>
              <a:rPr lang="en-US" sz="1800" dirty="0">
                <a:latin typeface="Open Sans" panose="020B0606030504020204" pitchFamily="34" charset="0"/>
                <a:sym typeface="Wingdings" panose="05000000000000000000" pitchFamily="2" charset="2"/>
              </a:rPr>
              <a:t> the features lying within the region covered by the </a:t>
            </a:r>
            <a:r>
              <a:rPr lang="en-US" sz="1800" dirty="0" err="1">
                <a:latin typeface="Open Sans" panose="020B0606030504020204" pitchFamily="34" charset="0"/>
                <a:sym typeface="Wingdings" panose="05000000000000000000" pitchFamily="2" charset="2"/>
              </a:rPr>
              <a:t>filter.reduce</a:t>
            </a:r>
            <a:r>
              <a:rPr lang="en-US" sz="1800" dirty="0">
                <a:latin typeface="Open Sans" panose="020B0606030504020204" pitchFamily="34" charset="0"/>
                <a:sym typeface="Wingdings" panose="05000000000000000000" pitchFamily="2" charset="2"/>
              </a:rPr>
              <a:t> size keeping features.</a:t>
            </a:r>
          </a:p>
          <a:p>
            <a:pPr algn="l"/>
            <a:r>
              <a:rPr lang="en-US" sz="1800" dirty="0">
                <a:latin typeface="Open Sans" panose="020B0606030504020204" pitchFamily="34" charset="0"/>
                <a:sym typeface="Wingdings" panose="05000000000000000000" pitchFamily="2" charset="2"/>
              </a:rPr>
              <a:t>Pooling layers are used to reduce the dimensions of the feature maps. Thus, it reduces the number of parameters to learn and the amount of computation performed in the network.</a:t>
            </a:r>
          </a:p>
          <a:p>
            <a:pPr algn="l"/>
            <a:r>
              <a:rPr lang="en-US" sz="1800" dirty="0">
                <a:latin typeface="Open Sans" panose="020B0606030504020204" pitchFamily="34" charset="0"/>
                <a:sym typeface="Wingdings" panose="05000000000000000000" pitchFamily="2" charset="2"/>
              </a:rPr>
              <a:t>Max Pooling - is a convolution process where the Kernel extracts the maximum value of the area it convolves. Max Pooling simply says to the Convolutional Neural Network that we will carry forward only that information, if that is the largest information available amplitude wise.</a:t>
            </a:r>
            <a:endParaRPr lang="en-IN" sz="1800" dirty="0">
              <a:latin typeface="Open Sans" panose="020B0606030504020204" pitchFamily="34" charset="0"/>
              <a:sym typeface="Wingdings" panose="05000000000000000000" pitchFamily="2" charset="2"/>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#code not running</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282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5025</Words>
  <Application>Microsoft Office PowerPoint</Application>
  <PresentationFormat>Widescreen</PresentationFormat>
  <Paragraphs>395</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Open Sans</vt:lpstr>
      <vt:lpstr>Segoe UI</vt:lpstr>
      <vt:lpstr>sohne</vt:lpstr>
      <vt:lpstr>T3Font_0</vt:lpstr>
      <vt:lpstr>T3Font_1</vt:lpstr>
      <vt:lpstr>T3Font_7</vt:lpstr>
      <vt:lpstr>T3Font_8</vt:lpstr>
      <vt:lpstr>Office Theme</vt:lpstr>
      <vt:lpstr>Machine Learning</vt:lpstr>
      <vt:lpstr>Supervised Learning</vt:lpstr>
      <vt:lpstr>Unsupervised Learning</vt:lpstr>
      <vt:lpstr>Linear Regression with One Variable</vt:lpstr>
      <vt:lpstr>Linear Regression with Multiple Variables</vt:lpstr>
      <vt:lpstr>Logistic Regression</vt:lpstr>
      <vt:lpstr>PowerPoint Presentation</vt:lpstr>
      <vt:lpstr>Neural Networks</vt:lpstr>
      <vt:lpstr>CNN</vt:lpstr>
      <vt:lpstr>CNN</vt:lpstr>
      <vt:lpstr>Andrew NG CNN (DeepLearningAI)</vt:lpstr>
      <vt:lpstr>SVM</vt:lpstr>
      <vt:lpstr>Kernels</vt:lpstr>
      <vt:lpstr>Clustering</vt:lpstr>
      <vt:lpstr>K –Mean Algorithm</vt:lpstr>
      <vt:lpstr>K-Mean ++ Algorithm</vt:lpstr>
      <vt:lpstr>Hierarchical Clustering</vt:lpstr>
      <vt:lpstr>HC</vt:lpstr>
      <vt:lpstr>Activation Function</vt:lpstr>
      <vt:lpstr>Linear Function   y=ax</vt:lpstr>
      <vt:lpstr>Step Function</vt:lpstr>
      <vt:lpstr>Tanh Function</vt:lpstr>
      <vt:lpstr>Sigmoid function</vt:lpstr>
      <vt:lpstr>ReLU Function</vt:lpstr>
      <vt:lpstr>Leaky ReLU</vt:lpstr>
      <vt:lpstr>Softmax function</vt:lpstr>
      <vt:lpstr>Loss functions</vt:lpstr>
      <vt:lpstr>PowerPoint Presentation</vt:lpstr>
      <vt:lpstr>PowerPoint Presentation</vt:lpstr>
      <vt:lpstr>Optimizers</vt:lpstr>
      <vt:lpstr>PowerPoint Presentation</vt:lpstr>
      <vt:lpstr>Stochastic Gradient Descent θ=θ−α⋅∇J(θ;x(i);y(i)) , where {x(i) ,y(i)} are the training examples.</vt:lpstr>
      <vt:lpstr>Mini-Batch Gradient Descent θ=θ−α⋅∇J(θ; B(i)), where {B(i)} are the batches of training examples.</vt:lpstr>
      <vt:lpstr>Momentum V(t)=γV(t−1)+α.∇J(θ)</vt:lpstr>
      <vt:lpstr>Adagrad (Adaptive Gradient algorithm) </vt:lpstr>
      <vt:lpstr>Adam  </vt:lpstr>
      <vt:lpstr>Parameter Tuning </vt:lpstr>
      <vt:lpstr>PowerPoint Presentation</vt:lpstr>
      <vt:lpstr>PowerPoint Presentation</vt:lpstr>
      <vt:lpstr>Object Detection using RCNN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Mouli</dc:creator>
  <cp:lastModifiedBy>Kartik Mouli</cp:lastModifiedBy>
  <cp:revision>31</cp:revision>
  <dcterms:created xsi:type="dcterms:W3CDTF">2021-12-23T09:48:35Z</dcterms:created>
  <dcterms:modified xsi:type="dcterms:W3CDTF">2022-02-06T14:18:14Z</dcterms:modified>
</cp:coreProperties>
</file>