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1" r:id="rId5"/>
    <p:sldId id="258"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980F-1802-402A-9A94-B95EED0BF7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CC1198-29C6-4A58-B3CE-D04849E342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CC23AF-A1ED-436F-8BC1-59E4331A7118}"/>
              </a:ext>
            </a:extLst>
          </p:cNvPr>
          <p:cNvSpPr>
            <a:spLocks noGrp="1"/>
          </p:cNvSpPr>
          <p:nvPr>
            <p:ph type="dt" sz="half" idx="10"/>
          </p:nvPr>
        </p:nvSpPr>
        <p:spPr/>
        <p:txBody>
          <a:bodyPr/>
          <a:lstStyle/>
          <a:p>
            <a:fld id="{1E36BC09-46B6-42CB-9CC5-7523B0205BCD}" type="datetimeFigureOut">
              <a:rPr lang="en-IN" smtClean="0"/>
              <a:t>31-Jan-2022</a:t>
            </a:fld>
            <a:endParaRPr lang="en-IN"/>
          </a:p>
        </p:txBody>
      </p:sp>
      <p:sp>
        <p:nvSpPr>
          <p:cNvPr id="5" name="Footer Placeholder 4">
            <a:extLst>
              <a:ext uri="{FF2B5EF4-FFF2-40B4-BE49-F238E27FC236}">
                <a16:creationId xmlns:a16="http://schemas.microsoft.com/office/drawing/2014/main" id="{EF7B8964-8C36-4163-96B2-367219025E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E99267-ED70-4BEC-944C-767D2D4A1C4A}"/>
              </a:ext>
            </a:extLst>
          </p:cNvPr>
          <p:cNvSpPr>
            <a:spLocks noGrp="1"/>
          </p:cNvSpPr>
          <p:nvPr>
            <p:ph type="sldNum" sz="quarter" idx="12"/>
          </p:nvPr>
        </p:nvSpPr>
        <p:spPr/>
        <p:txBody>
          <a:bodyPr/>
          <a:lstStyle/>
          <a:p>
            <a:fld id="{D9A68C5F-0EEB-4D4F-973D-4FF7A7A2AE0E}" type="slidenum">
              <a:rPr lang="en-IN" smtClean="0"/>
              <a:t>‹#›</a:t>
            </a:fld>
            <a:endParaRPr lang="en-IN"/>
          </a:p>
        </p:txBody>
      </p:sp>
    </p:spTree>
    <p:extLst>
      <p:ext uri="{BB962C8B-B14F-4D97-AF65-F5344CB8AC3E}">
        <p14:creationId xmlns:p14="http://schemas.microsoft.com/office/powerpoint/2010/main" val="3830746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D9C6-7656-4875-AEE2-0B46B2B2FE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5E2B4C-A028-4603-BD07-2B221A4C7A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04E7B9-62F2-4BE9-9C5D-677BAAAE06DB}"/>
              </a:ext>
            </a:extLst>
          </p:cNvPr>
          <p:cNvSpPr>
            <a:spLocks noGrp="1"/>
          </p:cNvSpPr>
          <p:nvPr>
            <p:ph type="dt" sz="half" idx="10"/>
          </p:nvPr>
        </p:nvSpPr>
        <p:spPr/>
        <p:txBody>
          <a:bodyPr/>
          <a:lstStyle/>
          <a:p>
            <a:fld id="{1E36BC09-46B6-42CB-9CC5-7523B0205BCD}" type="datetimeFigureOut">
              <a:rPr lang="en-IN" smtClean="0"/>
              <a:t>31-Jan-2022</a:t>
            </a:fld>
            <a:endParaRPr lang="en-IN"/>
          </a:p>
        </p:txBody>
      </p:sp>
      <p:sp>
        <p:nvSpPr>
          <p:cNvPr id="5" name="Footer Placeholder 4">
            <a:extLst>
              <a:ext uri="{FF2B5EF4-FFF2-40B4-BE49-F238E27FC236}">
                <a16:creationId xmlns:a16="http://schemas.microsoft.com/office/drawing/2014/main" id="{1FC6BEBC-2E99-4FFC-8F0A-F52BBC348D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D7499-61CA-4D25-9F19-35BDCF5660C6}"/>
              </a:ext>
            </a:extLst>
          </p:cNvPr>
          <p:cNvSpPr>
            <a:spLocks noGrp="1"/>
          </p:cNvSpPr>
          <p:nvPr>
            <p:ph type="sldNum" sz="quarter" idx="12"/>
          </p:nvPr>
        </p:nvSpPr>
        <p:spPr/>
        <p:txBody>
          <a:bodyPr/>
          <a:lstStyle/>
          <a:p>
            <a:fld id="{D9A68C5F-0EEB-4D4F-973D-4FF7A7A2AE0E}" type="slidenum">
              <a:rPr lang="en-IN" smtClean="0"/>
              <a:t>‹#›</a:t>
            </a:fld>
            <a:endParaRPr lang="en-IN"/>
          </a:p>
        </p:txBody>
      </p:sp>
    </p:spTree>
    <p:extLst>
      <p:ext uri="{BB962C8B-B14F-4D97-AF65-F5344CB8AC3E}">
        <p14:creationId xmlns:p14="http://schemas.microsoft.com/office/powerpoint/2010/main" val="166222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25FC6B-15D5-4E59-BD69-677D3D3969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5C807B-5D65-4F10-84E1-9CB71BC71E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F53A84-F5F0-450D-B5A0-B133791EF9D8}"/>
              </a:ext>
            </a:extLst>
          </p:cNvPr>
          <p:cNvSpPr>
            <a:spLocks noGrp="1"/>
          </p:cNvSpPr>
          <p:nvPr>
            <p:ph type="dt" sz="half" idx="10"/>
          </p:nvPr>
        </p:nvSpPr>
        <p:spPr/>
        <p:txBody>
          <a:bodyPr/>
          <a:lstStyle/>
          <a:p>
            <a:fld id="{1E36BC09-46B6-42CB-9CC5-7523B0205BCD}" type="datetimeFigureOut">
              <a:rPr lang="en-IN" smtClean="0"/>
              <a:t>31-Jan-2022</a:t>
            </a:fld>
            <a:endParaRPr lang="en-IN"/>
          </a:p>
        </p:txBody>
      </p:sp>
      <p:sp>
        <p:nvSpPr>
          <p:cNvPr id="5" name="Footer Placeholder 4">
            <a:extLst>
              <a:ext uri="{FF2B5EF4-FFF2-40B4-BE49-F238E27FC236}">
                <a16:creationId xmlns:a16="http://schemas.microsoft.com/office/drawing/2014/main" id="{8D55F809-BE40-4673-8011-80DC796C9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4228C3-0865-40F2-8D31-5F3B137AE19A}"/>
              </a:ext>
            </a:extLst>
          </p:cNvPr>
          <p:cNvSpPr>
            <a:spLocks noGrp="1"/>
          </p:cNvSpPr>
          <p:nvPr>
            <p:ph type="sldNum" sz="quarter" idx="12"/>
          </p:nvPr>
        </p:nvSpPr>
        <p:spPr/>
        <p:txBody>
          <a:bodyPr/>
          <a:lstStyle/>
          <a:p>
            <a:fld id="{D9A68C5F-0EEB-4D4F-973D-4FF7A7A2AE0E}" type="slidenum">
              <a:rPr lang="en-IN" smtClean="0"/>
              <a:t>‹#›</a:t>
            </a:fld>
            <a:endParaRPr lang="en-IN"/>
          </a:p>
        </p:txBody>
      </p:sp>
    </p:spTree>
    <p:extLst>
      <p:ext uri="{BB962C8B-B14F-4D97-AF65-F5344CB8AC3E}">
        <p14:creationId xmlns:p14="http://schemas.microsoft.com/office/powerpoint/2010/main" val="4078854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34DC-DD1C-4B9E-B442-83A7C52D1A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74BB4A-4A52-457A-8529-6E51DB9333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1F5773-F887-47BE-9D20-F3069EE6042B}"/>
              </a:ext>
            </a:extLst>
          </p:cNvPr>
          <p:cNvSpPr>
            <a:spLocks noGrp="1"/>
          </p:cNvSpPr>
          <p:nvPr>
            <p:ph type="dt" sz="half" idx="10"/>
          </p:nvPr>
        </p:nvSpPr>
        <p:spPr/>
        <p:txBody>
          <a:bodyPr/>
          <a:lstStyle/>
          <a:p>
            <a:fld id="{1E36BC09-46B6-42CB-9CC5-7523B0205BCD}" type="datetimeFigureOut">
              <a:rPr lang="en-IN" smtClean="0"/>
              <a:t>31-Jan-2022</a:t>
            </a:fld>
            <a:endParaRPr lang="en-IN"/>
          </a:p>
        </p:txBody>
      </p:sp>
      <p:sp>
        <p:nvSpPr>
          <p:cNvPr id="5" name="Footer Placeholder 4">
            <a:extLst>
              <a:ext uri="{FF2B5EF4-FFF2-40B4-BE49-F238E27FC236}">
                <a16:creationId xmlns:a16="http://schemas.microsoft.com/office/drawing/2014/main" id="{934C35E9-3862-485E-A3E1-8EF4E1BE42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FBBA0F-D1DE-48E8-B202-D10DAF1BE0C6}"/>
              </a:ext>
            </a:extLst>
          </p:cNvPr>
          <p:cNvSpPr>
            <a:spLocks noGrp="1"/>
          </p:cNvSpPr>
          <p:nvPr>
            <p:ph type="sldNum" sz="quarter" idx="12"/>
          </p:nvPr>
        </p:nvSpPr>
        <p:spPr/>
        <p:txBody>
          <a:bodyPr/>
          <a:lstStyle/>
          <a:p>
            <a:fld id="{D9A68C5F-0EEB-4D4F-973D-4FF7A7A2AE0E}" type="slidenum">
              <a:rPr lang="en-IN" smtClean="0"/>
              <a:t>‹#›</a:t>
            </a:fld>
            <a:endParaRPr lang="en-IN"/>
          </a:p>
        </p:txBody>
      </p:sp>
    </p:spTree>
    <p:extLst>
      <p:ext uri="{BB962C8B-B14F-4D97-AF65-F5344CB8AC3E}">
        <p14:creationId xmlns:p14="http://schemas.microsoft.com/office/powerpoint/2010/main" val="106780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0820-5461-43A0-A891-FDEC3C959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48B6D1-FE45-4CC4-A66F-CCFF38A27A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EAFE3-7E51-481F-9050-EC7AC056F734}"/>
              </a:ext>
            </a:extLst>
          </p:cNvPr>
          <p:cNvSpPr>
            <a:spLocks noGrp="1"/>
          </p:cNvSpPr>
          <p:nvPr>
            <p:ph type="dt" sz="half" idx="10"/>
          </p:nvPr>
        </p:nvSpPr>
        <p:spPr/>
        <p:txBody>
          <a:bodyPr/>
          <a:lstStyle/>
          <a:p>
            <a:fld id="{1E36BC09-46B6-42CB-9CC5-7523B0205BCD}" type="datetimeFigureOut">
              <a:rPr lang="en-IN" smtClean="0"/>
              <a:t>31-Jan-2022</a:t>
            </a:fld>
            <a:endParaRPr lang="en-IN"/>
          </a:p>
        </p:txBody>
      </p:sp>
      <p:sp>
        <p:nvSpPr>
          <p:cNvPr id="5" name="Footer Placeholder 4">
            <a:extLst>
              <a:ext uri="{FF2B5EF4-FFF2-40B4-BE49-F238E27FC236}">
                <a16:creationId xmlns:a16="http://schemas.microsoft.com/office/drawing/2014/main" id="{7C8B4A35-D095-414D-ADF3-977141CD7B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3A3E4B-8A2A-463D-9F06-596CF9B9CBB5}"/>
              </a:ext>
            </a:extLst>
          </p:cNvPr>
          <p:cNvSpPr>
            <a:spLocks noGrp="1"/>
          </p:cNvSpPr>
          <p:nvPr>
            <p:ph type="sldNum" sz="quarter" idx="12"/>
          </p:nvPr>
        </p:nvSpPr>
        <p:spPr/>
        <p:txBody>
          <a:bodyPr/>
          <a:lstStyle/>
          <a:p>
            <a:fld id="{D9A68C5F-0EEB-4D4F-973D-4FF7A7A2AE0E}" type="slidenum">
              <a:rPr lang="en-IN" smtClean="0"/>
              <a:t>‹#›</a:t>
            </a:fld>
            <a:endParaRPr lang="en-IN"/>
          </a:p>
        </p:txBody>
      </p:sp>
    </p:spTree>
    <p:extLst>
      <p:ext uri="{BB962C8B-B14F-4D97-AF65-F5344CB8AC3E}">
        <p14:creationId xmlns:p14="http://schemas.microsoft.com/office/powerpoint/2010/main" val="92388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1D473-6D3F-40FA-AE28-773FD5C2DD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DF2409-7EB8-47DB-8F0E-A1FE241A19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AD24F3-7281-4EA7-AFCC-10CA06E98C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65B566-5283-46BD-BFA8-18C985C8C70F}"/>
              </a:ext>
            </a:extLst>
          </p:cNvPr>
          <p:cNvSpPr>
            <a:spLocks noGrp="1"/>
          </p:cNvSpPr>
          <p:nvPr>
            <p:ph type="dt" sz="half" idx="10"/>
          </p:nvPr>
        </p:nvSpPr>
        <p:spPr/>
        <p:txBody>
          <a:bodyPr/>
          <a:lstStyle/>
          <a:p>
            <a:fld id="{1E36BC09-46B6-42CB-9CC5-7523B0205BCD}" type="datetimeFigureOut">
              <a:rPr lang="en-IN" smtClean="0"/>
              <a:t>31-Jan-2022</a:t>
            </a:fld>
            <a:endParaRPr lang="en-IN"/>
          </a:p>
        </p:txBody>
      </p:sp>
      <p:sp>
        <p:nvSpPr>
          <p:cNvPr id="6" name="Footer Placeholder 5">
            <a:extLst>
              <a:ext uri="{FF2B5EF4-FFF2-40B4-BE49-F238E27FC236}">
                <a16:creationId xmlns:a16="http://schemas.microsoft.com/office/drawing/2014/main" id="{F3120D84-9201-40DD-9B31-58D162839E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75C533-059F-45C9-9660-BA0C3F23CDFC}"/>
              </a:ext>
            </a:extLst>
          </p:cNvPr>
          <p:cNvSpPr>
            <a:spLocks noGrp="1"/>
          </p:cNvSpPr>
          <p:nvPr>
            <p:ph type="sldNum" sz="quarter" idx="12"/>
          </p:nvPr>
        </p:nvSpPr>
        <p:spPr/>
        <p:txBody>
          <a:bodyPr/>
          <a:lstStyle/>
          <a:p>
            <a:fld id="{D9A68C5F-0EEB-4D4F-973D-4FF7A7A2AE0E}" type="slidenum">
              <a:rPr lang="en-IN" smtClean="0"/>
              <a:t>‹#›</a:t>
            </a:fld>
            <a:endParaRPr lang="en-IN"/>
          </a:p>
        </p:txBody>
      </p:sp>
    </p:spTree>
    <p:extLst>
      <p:ext uri="{BB962C8B-B14F-4D97-AF65-F5344CB8AC3E}">
        <p14:creationId xmlns:p14="http://schemas.microsoft.com/office/powerpoint/2010/main" val="154159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8EF1A-4D51-4856-AF6C-545E1130F7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7DE1E2-7B08-42C5-8E21-652DD41B49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0BF3DC-FAE9-49E5-952B-740FC94C54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FB0EC7-2ECC-4E0C-8333-4A1F9DF0F3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1C7508-7B0D-45A1-877C-F2E07F8EE1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886636-C319-4B19-869F-8446E5684F98}"/>
              </a:ext>
            </a:extLst>
          </p:cNvPr>
          <p:cNvSpPr>
            <a:spLocks noGrp="1"/>
          </p:cNvSpPr>
          <p:nvPr>
            <p:ph type="dt" sz="half" idx="10"/>
          </p:nvPr>
        </p:nvSpPr>
        <p:spPr/>
        <p:txBody>
          <a:bodyPr/>
          <a:lstStyle/>
          <a:p>
            <a:fld id="{1E36BC09-46B6-42CB-9CC5-7523B0205BCD}" type="datetimeFigureOut">
              <a:rPr lang="en-IN" smtClean="0"/>
              <a:t>31-Jan-2022</a:t>
            </a:fld>
            <a:endParaRPr lang="en-IN"/>
          </a:p>
        </p:txBody>
      </p:sp>
      <p:sp>
        <p:nvSpPr>
          <p:cNvPr id="8" name="Footer Placeholder 7">
            <a:extLst>
              <a:ext uri="{FF2B5EF4-FFF2-40B4-BE49-F238E27FC236}">
                <a16:creationId xmlns:a16="http://schemas.microsoft.com/office/drawing/2014/main" id="{BECB6F58-11A6-4111-ACA1-15D959C16E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60636C-3708-4A39-87AD-87619624D5B6}"/>
              </a:ext>
            </a:extLst>
          </p:cNvPr>
          <p:cNvSpPr>
            <a:spLocks noGrp="1"/>
          </p:cNvSpPr>
          <p:nvPr>
            <p:ph type="sldNum" sz="quarter" idx="12"/>
          </p:nvPr>
        </p:nvSpPr>
        <p:spPr/>
        <p:txBody>
          <a:bodyPr/>
          <a:lstStyle/>
          <a:p>
            <a:fld id="{D9A68C5F-0EEB-4D4F-973D-4FF7A7A2AE0E}" type="slidenum">
              <a:rPr lang="en-IN" smtClean="0"/>
              <a:t>‹#›</a:t>
            </a:fld>
            <a:endParaRPr lang="en-IN"/>
          </a:p>
        </p:txBody>
      </p:sp>
    </p:spTree>
    <p:extLst>
      <p:ext uri="{BB962C8B-B14F-4D97-AF65-F5344CB8AC3E}">
        <p14:creationId xmlns:p14="http://schemas.microsoft.com/office/powerpoint/2010/main" val="169025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133AF-38A7-45A3-9D3B-CFE8489C51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6D2C6C-81BF-4D56-8CD4-2711401769F3}"/>
              </a:ext>
            </a:extLst>
          </p:cNvPr>
          <p:cNvSpPr>
            <a:spLocks noGrp="1"/>
          </p:cNvSpPr>
          <p:nvPr>
            <p:ph type="dt" sz="half" idx="10"/>
          </p:nvPr>
        </p:nvSpPr>
        <p:spPr/>
        <p:txBody>
          <a:bodyPr/>
          <a:lstStyle/>
          <a:p>
            <a:fld id="{1E36BC09-46B6-42CB-9CC5-7523B0205BCD}" type="datetimeFigureOut">
              <a:rPr lang="en-IN" smtClean="0"/>
              <a:t>31-Jan-2022</a:t>
            </a:fld>
            <a:endParaRPr lang="en-IN"/>
          </a:p>
        </p:txBody>
      </p:sp>
      <p:sp>
        <p:nvSpPr>
          <p:cNvPr id="4" name="Footer Placeholder 3">
            <a:extLst>
              <a:ext uri="{FF2B5EF4-FFF2-40B4-BE49-F238E27FC236}">
                <a16:creationId xmlns:a16="http://schemas.microsoft.com/office/drawing/2014/main" id="{A8A0DBBD-A771-4258-BADE-F100A12576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81D497-0361-4D6B-ADA9-BBD6FCE7A0CA}"/>
              </a:ext>
            </a:extLst>
          </p:cNvPr>
          <p:cNvSpPr>
            <a:spLocks noGrp="1"/>
          </p:cNvSpPr>
          <p:nvPr>
            <p:ph type="sldNum" sz="quarter" idx="12"/>
          </p:nvPr>
        </p:nvSpPr>
        <p:spPr/>
        <p:txBody>
          <a:bodyPr/>
          <a:lstStyle/>
          <a:p>
            <a:fld id="{D9A68C5F-0EEB-4D4F-973D-4FF7A7A2AE0E}" type="slidenum">
              <a:rPr lang="en-IN" smtClean="0"/>
              <a:t>‹#›</a:t>
            </a:fld>
            <a:endParaRPr lang="en-IN"/>
          </a:p>
        </p:txBody>
      </p:sp>
    </p:spTree>
    <p:extLst>
      <p:ext uri="{BB962C8B-B14F-4D97-AF65-F5344CB8AC3E}">
        <p14:creationId xmlns:p14="http://schemas.microsoft.com/office/powerpoint/2010/main" val="1209720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921C3-3B61-4C76-81D5-99E764EB4BDB}"/>
              </a:ext>
            </a:extLst>
          </p:cNvPr>
          <p:cNvSpPr>
            <a:spLocks noGrp="1"/>
          </p:cNvSpPr>
          <p:nvPr>
            <p:ph type="dt" sz="half" idx="10"/>
          </p:nvPr>
        </p:nvSpPr>
        <p:spPr/>
        <p:txBody>
          <a:bodyPr/>
          <a:lstStyle/>
          <a:p>
            <a:fld id="{1E36BC09-46B6-42CB-9CC5-7523B0205BCD}" type="datetimeFigureOut">
              <a:rPr lang="en-IN" smtClean="0"/>
              <a:t>31-Jan-2022</a:t>
            </a:fld>
            <a:endParaRPr lang="en-IN"/>
          </a:p>
        </p:txBody>
      </p:sp>
      <p:sp>
        <p:nvSpPr>
          <p:cNvPr id="3" name="Footer Placeholder 2">
            <a:extLst>
              <a:ext uri="{FF2B5EF4-FFF2-40B4-BE49-F238E27FC236}">
                <a16:creationId xmlns:a16="http://schemas.microsoft.com/office/drawing/2014/main" id="{8962B22A-F51A-4B1D-A2CC-6660196C20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BB0DA4-CF59-4EB1-8FB1-AB552F34EDBF}"/>
              </a:ext>
            </a:extLst>
          </p:cNvPr>
          <p:cNvSpPr>
            <a:spLocks noGrp="1"/>
          </p:cNvSpPr>
          <p:nvPr>
            <p:ph type="sldNum" sz="quarter" idx="12"/>
          </p:nvPr>
        </p:nvSpPr>
        <p:spPr/>
        <p:txBody>
          <a:bodyPr/>
          <a:lstStyle/>
          <a:p>
            <a:fld id="{D9A68C5F-0EEB-4D4F-973D-4FF7A7A2AE0E}" type="slidenum">
              <a:rPr lang="en-IN" smtClean="0"/>
              <a:t>‹#›</a:t>
            </a:fld>
            <a:endParaRPr lang="en-IN"/>
          </a:p>
        </p:txBody>
      </p:sp>
    </p:spTree>
    <p:extLst>
      <p:ext uri="{BB962C8B-B14F-4D97-AF65-F5344CB8AC3E}">
        <p14:creationId xmlns:p14="http://schemas.microsoft.com/office/powerpoint/2010/main" val="42654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DD60-FA2D-48F3-B062-E894B488EA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BEA90A-2EA0-4C57-B074-E18302B8CC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E5FE17-2209-4395-8F16-42C8DBAE1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0DDC80-1E35-4EF9-B135-85F608F21BA4}"/>
              </a:ext>
            </a:extLst>
          </p:cNvPr>
          <p:cNvSpPr>
            <a:spLocks noGrp="1"/>
          </p:cNvSpPr>
          <p:nvPr>
            <p:ph type="dt" sz="half" idx="10"/>
          </p:nvPr>
        </p:nvSpPr>
        <p:spPr/>
        <p:txBody>
          <a:bodyPr/>
          <a:lstStyle/>
          <a:p>
            <a:fld id="{1E36BC09-46B6-42CB-9CC5-7523B0205BCD}" type="datetimeFigureOut">
              <a:rPr lang="en-IN" smtClean="0"/>
              <a:t>31-Jan-2022</a:t>
            </a:fld>
            <a:endParaRPr lang="en-IN"/>
          </a:p>
        </p:txBody>
      </p:sp>
      <p:sp>
        <p:nvSpPr>
          <p:cNvPr id="6" name="Footer Placeholder 5">
            <a:extLst>
              <a:ext uri="{FF2B5EF4-FFF2-40B4-BE49-F238E27FC236}">
                <a16:creationId xmlns:a16="http://schemas.microsoft.com/office/drawing/2014/main" id="{42B1379D-42CE-4561-9ADB-9CFCB63181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54A166-855C-4BAD-8F3A-D69FB05E65DC}"/>
              </a:ext>
            </a:extLst>
          </p:cNvPr>
          <p:cNvSpPr>
            <a:spLocks noGrp="1"/>
          </p:cNvSpPr>
          <p:nvPr>
            <p:ph type="sldNum" sz="quarter" idx="12"/>
          </p:nvPr>
        </p:nvSpPr>
        <p:spPr/>
        <p:txBody>
          <a:bodyPr/>
          <a:lstStyle/>
          <a:p>
            <a:fld id="{D9A68C5F-0EEB-4D4F-973D-4FF7A7A2AE0E}" type="slidenum">
              <a:rPr lang="en-IN" smtClean="0"/>
              <a:t>‹#›</a:t>
            </a:fld>
            <a:endParaRPr lang="en-IN"/>
          </a:p>
        </p:txBody>
      </p:sp>
    </p:spTree>
    <p:extLst>
      <p:ext uri="{BB962C8B-B14F-4D97-AF65-F5344CB8AC3E}">
        <p14:creationId xmlns:p14="http://schemas.microsoft.com/office/powerpoint/2010/main" val="158534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28A0-0070-44A5-A1BB-FA9040DF0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CFDA5F-6EC2-4AA9-95FF-DEBFE2F3EC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9C96A8-A5F2-4A17-AE9E-0BAC29D69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947F5-C3B1-4F61-9B9C-4DB39045FA72}"/>
              </a:ext>
            </a:extLst>
          </p:cNvPr>
          <p:cNvSpPr>
            <a:spLocks noGrp="1"/>
          </p:cNvSpPr>
          <p:nvPr>
            <p:ph type="dt" sz="half" idx="10"/>
          </p:nvPr>
        </p:nvSpPr>
        <p:spPr/>
        <p:txBody>
          <a:bodyPr/>
          <a:lstStyle/>
          <a:p>
            <a:fld id="{1E36BC09-46B6-42CB-9CC5-7523B0205BCD}" type="datetimeFigureOut">
              <a:rPr lang="en-IN" smtClean="0"/>
              <a:t>31-Jan-2022</a:t>
            </a:fld>
            <a:endParaRPr lang="en-IN"/>
          </a:p>
        </p:txBody>
      </p:sp>
      <p:sp>
        <p:nvSpPr>
          <p:cNvPr id="6" name="Footer Placeholder 5">
            <a:extLst>
              <a:ext uri="{FF2B5EF4-FFF2-40B4-BE49-F238E27FC236}">
                <a16:creationId xmlns:a16="http://schemas.microsoft.com/office/drawing/2014/main" id="{40DFC36F-C9D6-4435-A366-FA67B1F95D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8BC810-D8D8-4952-B7D2-2667543BDD74}"/>
              </a:ext>
            </a:extLst>
          </p:cNvPr>
          <p:cNvSpPr>
            <a:spLocks noGrp="1"/>
          </p:cNvSpPr>
          <p:nvPr>
            <p:ph type="sldNum" sz="quarter" idx="12"/>
          </p:nvPr>
        </p:nvSpPr>
        <p:spPr/>
        <p:txBody>
          <a:bodyPr/>
          <a:lstStyle/>
          <a:p>
            <a:fld id="{D9A68C5F-0EEB-4D4F-973D-4FF7A7A2AE0E}" type="slidenum">
              <a:rPr lang="en-IN" smtClean="0"/>
              <a:t>‹#›</a:t>
            </a:fld>
            <a:endParaRPr lang="en-IN"/>
          </a:p>
        </p:txBody>
      </p:sp>
    </p:spTree>
    <p:extLst>
      <p:ext uri="{BB962C8B-B14F-4D97-AF65-F5344CB8AC3E}">
        <p14:creationId xmlns:p14="http://schemas.microsoft.com/office/powerpoint/2010/main" val="1796383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FECCC2-CC21-416C-B16B-6A9C1AAEB5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24B9E9-8A04-4D3F-AE7C-241E82A67E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94915A-11B6-4F7E-A2DC-4E835D5D4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6BC09-46B6-42CB-9CC5-7523B0205BCD}" type="datetimeFigureOut">
              <a:rPr lang="en-IN" smtClean="0"/>
              <a:t>31-Jan-2022</a:t>
            </a:fld>
            <a:endParaRPr lang="en-IN"/>
          </a:p>
        </p:txBody>
      </p:sp>
      <p:sp>
        <p:nvSpPr>
          <p:cNvPr id="5" name="Footer Placeholder 4">
            <a:extLst>
              <a:ext uri="{FF2B5EF4-FFF2-40B4-BE49-F238E27FC236}">
                <a16:creationId xmlns:a16="http://schemas.microsoft.com/office/drawing/2014/main" id="{B5BB0429-38C1-4EB5-A8DD-42F106C5DD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A09691-EA62-4CB5-9D73-3B45933FDF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68C5F-0EEB-4D4F-973D-4FF7A7A2AE0E}" type="slidenum">
              <a:rPr lang="en-IN" smtClean="0"/>
              <a:t>‹#›</a:t>
            </a:fld>
            <a:endParaRPr lang="en-IN"/>
          </a:p>
        </p:txBody>
      </p:sp>
    </p:spTree>
    <p:extLst>
      <p:ext uri="{BB962C8B-B14F-4D97-AF65-F5344CB8AC3E}">
        <p14:creationId xmlns:p14="http://schemas.microsoft.com/office/powerpoint/2010/main" val="877138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ED23-5C77-44CE-B6A4-D8E03F95056C}"/>
              </a:ext>
            </a:extLst>
          </p:cNvPr>
          <p:cNvSpPr>
            <a:spLocks noGrp="1"/>
          </p:cNvSpPr>
          <p:nvPr>
            <p:ph type="title"/>
          </p:nvPr>
        </p:nvSpPr>
        <p:spPr>
          <a:xfrm>
            <a:off x="359596" y="295578"/>
            <a:ext cx="10222786" cy="610920"/>
          </a:xfrm>
        </p:spPr>
        <p:txBody>
          <a:bodyPr>
            <a:noAutofit/>
          </a:bodyPr>
          <a:lstStyle/>
          <a:p>
            <a:r>
              <a:rPr lang="en-US" sz="2400" dirty="0"/>
              <a:t>Analyze the Presence of Violence and a Particular Event of Violence by Weapon Detection using Deep Learning</a:t>
            </a:r>
            <a:endParaRPr lang="en-IN" sz="2400" dirty="0"/>
          </a:p>
        </p:txBody>
      </p:sp>
      <p:sp>
        <p:nvSpPr>
          <p:cNvPr id="4" name="Content Placeholder 3">
            <a:extLst>
              <a:ext uri="{FF2B5EF4-FFF2-40B4-BE49-F238E27FC236}">
                <a16:creationId xmlns:a16="http://schemas.microsoft.com/office/drawing/2014/main" id="{81077A0A-E064-428C-BA74-E4861102E18E}"/>
              </a:ext>
            </a:extLst>
          </p:cNvPr>
          <p:cNvSpPr>
            <a:spLocks noGrp="1"/>
          </p:cNvSpPr>
          <p:nvPr>
            <p:ph idx="1"/>
          </p:nvPr>
        </p:nvSpPr>
        <p:spPr>
          <a:xfrm>
            <a:off x="183222" y="1183900"/>
            <a:ext cx="11825556" cy="6028558"/>
          </a:xfrm>
        </p:spPr>
        <p:txBody>
          <a:bodyPr>
            <a:normAutofit/>
          </a:bodyPr>
          <a:lstStyle/>
          <a:p>
            <a:r>
              <a:rPr lang="en-US" sz="2000" dirty="0"/>
              <a:t>The aim is to develop a system for monitoring and analyzing the video streams from surveillance cameras and making the decision about violence in real-time.</a:t>
            </a:r>
          </a:p>
          <a:p>
            <a:r>
              <a:rPr lang="en-US" sz="2000" b="1" dirty="0"/>
              <a:t>Existing solutions :</a:t>
            </a:r>
          </a:p>
          <a:p>
            <a:r>
              <a:rPr lang="en-US" sz="2000" dirty="0"/>
              <a:t>1. Inter-frame changes: Frames containing violence undergo massive variations because of fast motion due to fights.</a:t>
            </a:r>
          </a:p>
          <a:p>
            <a:r>
              <a:rPr lang="en-US" sz="2000" dirty="0"/>
              <a:t>2. Local motion in videos: The motion change patterns taking place in the video is analyzed.</a:t>
            </a:r>
          </a:p>
          <a:p>
            <a:r>
              <a:rPr lang="en-US" sz="2000" dirty="0"/>
              <a:t>3. Several other methods follow the techniques used inaction recognition, i.e. to identify </a:t>
            </a:r>
            <a:r>
              <a:rPr lang="en-US" sz="2000" dirty="0" err="1"/>
              <a:t>spatio</a:t>
            </a:r>
            <a:r>
              <a:rPr lang="en-US" sz="2000" dirty="0"/>
              <a:t>-temporal interest points and extract features from these points.</a:t>
            </a:r>
          </a:p>
          <a:p>
            <a:r>
              <a:rPr lang="en-US" sz="2000" dirty="0"/>
              <a:t> </a:t>
            </a:r>
            <a:r>
              <a:rPr lang="en-US" sz="2000" b="1" dirty="0"/>
              <a:t>Proposed System :</a:t>
            </a:r>
          </a:p>
          <a:p>
            <a:r>
              <a:rPr lang="en-US" sz="2000" dirty="0"/>
              <a:t>The network consists of a series of convolutional layers followed by max pooling operations for extracting discriminant features and convolutional long short memory (</a:t>
            </a:r>
            <a:r>
              <a:rPr lang="en-US" sz="2000" dirty="0" err="1"/>
              <a:t>convLSTM</a:t>
            </a:r>
            <a:r>
              <a:rPr lang="en-US" sz="2000" dirty="0"/>
              <a:t>) for encoding the frame level changes, that characterizes violent scenes existing in then video.</a:t>
            </a:r>
          </a:p>
          <a:p>
            <a:r>
              <a:rPr lang="en-US" sz="2000" dirty="0"/>
              <a:t>Weapon detection – SSD(Single shot detector) faster in speed and high accuracy.</a:t>
            </a:r>
          </a:p>
          <a:p>
            <a:pPr algn="l"/>
            <a:r>
              <a:rPr lang="en-IN" sz="2000" b="0" i="0" u="none" strike="noStrike" baseline="0" dirty="0">
                <a:latin typeface="Cambria" panose="02040503050406030204" pitchFamily="18" charset="0"/>
              </a:rPr>
              <a:t>System architecture – data </a:t>
            </a:r>
            <a:r>
              <a:rPr lang="en-US" sz="2000" b="0" i="0" u="none" strike="noStrike" baseline="0" dirty="0">
                <a:latin typeface="Cambria" panose="02040503050406030204" pitchFamily="18" charset="0"/>
              </a:rPr>
              <a:t>annotation and data augmentation , dataset, Deep Leaning model, video engine and database.(Python and TensorFlow)</a:t>
            </a:r>
          </a:p>
          <a:p>
            <a:pPr algn="l"/>
            <a:endParaRPr lang="en-US" sz="2000" b="0" i="0" u="none" strike="noStrike" baseline="0" dirty="0">
              <a:latin typeface="Cambria" panose="02040503050406030204" pitchFamily="18" charset="0"/>
            </a:endParaRPr>
          </a:p>
          <a:p>
            <a:pPr algn="l"/>
            <a:endParaRPr lang="en-US" sz="2000" b="0" i="0" u="none" strike="noStrike" baseline="0" dirty="0">
              <a:latin typeface="Cambria" panose="02040503050406030204" pitchFamily="18" charset="0"/>
            </a:endParaRPr>
          </a:p>
          <a:p>
            <a:pPr algn="l"/>
            <a:endParaRPr lang="en-US" sz="2000" dirty="0"/>
          </a:p>
          <a:p>
            <a:endParaRPr lang="en-US" sz="2000" dirty="0"/>
          </a:p>
        </p:txBody>
      </p:sp>
    </p:spTree>
    <p:extLst>
      <p:ext uri="{BB962C8B-B14F-4D97-AF65-F5344CB8AC3E}">
        <p14:creationId xmlns:p14="http://schemas.microsoft.com/office/powerpoint/2010/main" val="383537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608EE1-7D91-446F-AF3D-8058C6C26432}"/>
              </a:ext>
            </a:extLst>
          </p:cNvPr>
          <p:cNvSpPr>
            <a:spLocks noGrp="1"/>
          </p:cNvSpPr>
          <p:nvPr>
            <p:ph idx="1"/>
          </p:nvPr>
        </p:nvSpPr>
        <p:spPr>
          <a:xfrm>
            <a:off x="195209" y="318499"/>
            <a:ext cx="11158591" cy="5981753"/>
          </a:xfrm>
        </p:spPr>
        <p:txBody>
          <a:bodyPr>
            <a:normAutofit/>
          </a:bodyPr>
          <a:lstStyle/>
          <a:p>
            <a:r>
              <a:rPr lang="en-US" sz="2000" dirty="0"/>
              <a:t>Future Scope :</a:t>
            </a:r>
          </a:p>
          <a:p>
            <a:r>
              <a:rPr lang="en-US" sz="2000" dirty="0"/>
              <a:t>The planned system solely detects suspicious human </a:t>
            </a:r>
            <a:r>
              <a:rPr lang="en-US" sz="2000" dirty="0" err="1"/>
              <a:t>behaviour</a:t>
            </a:r>
            <a:r>
              <a:rPr lang="en-US" sz="2000" dirty="0"/>
              <a:t> and particularly presence of guns.</a:t>
            </a:r>
          </a:p>
          <a:p>
            <a:r>
              <a:rPr lang="en-US" sz="2000" dirty="0"/>
              <a:t>Reducing false </a:t>
            </a:r>
            <a:r>
              <a:rPr lang="en-US" sz="2000" dirty="0" err="1"/>
              <a:t>postitives</a:t>
            </a:r>
            <a:r>
              <a:rPr lang="en-US" sz="2000" dirty="0"/>
              <a:t> (preprocessing - increasing their contrast and luminosity, and also by enriching the training set with weapons in motion)</a:t>
            </a:r>
          </a:p>
          <a:p>
            <a:r>
              <a:rPr lang="en-US" sz="2000" dirty="0"/>
              <a:t>Real-time autonomous drone surveillance system</a:t>
            </a:r>
          </a:p>
          <a:p>
            <a:r>
              <a:rPr lang="en-US" sz="2000" dirty="0"/>
              <a:t>Conclusion :</a:t>
            </a:r>
          </a:p>
          <a:p>
            <a:r>
              <a:rPr lang="en-US" sz="2000" dirty="0"/>
              <a:t>Efficient framework using </a:t>
            </a:r>
            <a:r>
              <a:rPr lang="en-US" sz="2000" dirty="0" err="1"/>
              <a:t>CNNfor</a:t>
            </a:r>
            <a:r>
              <a:rPr lang="en-US" sz="2000" dirty="0"/>
              <a:t> frame level feature extraction followed by feature aggregation in the temporal domain using convolutional long short term memory(</a:t>
            </a:r>
            <a:r>
              <a:rPr lang="en-US" sz="2000" dirty="0" err="1"/>
              <a:t>convLSTM</a:t>
            </a:r>
            <a:r>
              <a:rPr lang="en-US" sz="2000" dirty="0"/>
              <a:t>).</a:t>
            </a:r>
          </a:p>
          <a:p>
            <a:endParaRPr lang="en-IN" sz="2000" dirty="0"/>
          </a:p>
        </p:txBody>
      </p:sp>
    </p:spTree>
    <p:extLst>
      <p:ext uri="{BB962C8B-B14F-4D97-AF65-F5344CB8AC3E}">
        <p14:creationId xmlns:p14="http://schemas.microsoft.com/office/powerpoint/2010/main" val="1087528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0E50-08BF-486C-A605-15303E7051A2}"/>
              </a:ext>
            </a:extLst>
          </p:cNvPr>
          <p:cNvSpPr>
            <a:spLocks noGrp="1"/>
          </p:cNvSpPr>
          <p:nvPr>
            <p:ph type="title"/>
          </p:nvPr>
        </p:nvSpPr>
        <p:spPr>
          <a:xfrm>
            <a:off x="287675" y="359988"/>
            <a:ext cx="11616650" cy="641742"/>
          </a:xfrm>
        </p:spPr>
        <p:txBody>
          <a:bodyPr>
            <a:noAutofit/>
          </a:bodyPr>
          <a:lstStyle/>
          <a:p>
            <a:r>
              <a:rPr lang="en-US" sz="2400" b="0" i="0" u="none" strike="noStrike" baseline="0" dirty="0">
                <a:latin typeface="TimesNewRoman"/>
              </a:rPr>
              <a:t>Crime Scene Prediction by Detecting Threatening Objects Using Convolutional Neural Network</a:t>
            </a:r>
            <a:endParaRPr lang="en-IN" sz="2400" dirty="0"/>
          </a:p>
        </p:txBody>
      </p:sp>
      <p:sp>
        <p:nvSpPr>
          <p:cNvPr id="3" name="Content Placeholder 2">
            <a:extLst>
              <a:ext uri="{FF2B5EF4-FFF2-40B4-BE49-F238E27FC236}">
                <a16:creationId xmlns:a16="http://schemas.microsoft.com/office/drawing/2014/main" id="{16133881-CEC6-4E6D-A5EE-81B61CC40F74}"/>
              </a:ext>
            </a:extLst>
          </p:cNvPr>
          <p:cNvSpPr>
            <a:spLocks noGrp="1"/>
          </p:cNvSpPr>
          <p:nvPr>
            <p:ph idx="1"/>
          </p:nvPr>
        </p:nvSpPr>
        <p:spPr>
          <a:xfrm>
            <a:off x="136989" y="1544066"/>
            <a:ext cx="11918022" cy="4322478"/>
          </a:xfrm>
        </p:spPr>
        <p:txBody>
          <a:bodyPr>
            <a:normAutofit/>
          </a:bodyPr>
          <a:lstStyle/>
          <a:p>
            <a:r>
              <a:rPr lang="en-US" sz="2000" dirty="0"/>
              <a:t>CNN (Convolutional Neural Network) is used to detect knife, blood and gun from an image. Detecting these threatening objects from image can give us a prediction whether a crime occurred or not and from where the image is taken.</a:t>
            </a:r>
          </a:p>
          <a:p>
            <a:r>
              <a:rPr lang="en-US" sz="2000" b="1" dirty="0"/>
              <a:t>Dataset</a:t>
            </a:r>
            <a:r>
              <a:rPr lang="en-US" sz="2000" dirty="0"/>
              <a:t> – knife, (short gun, revolver and machine gun) and blood. </a:t>
            </a:r>
            <a:r>
              <a:rPr lang="en-US" sz="2000" dirty="0" err="1"/>
              <a:t>guns,knives</a:t>
            </a:r>
            <a:r>
              <a:rPr lang="en-US" sz="2000" dirty="0"/>
              <a:t>, machine guns, revolvers and shotguns</a:t>
            </a:r>
          </a:p>
          <a:p>
            <a:pPr algn="l"/>
            <a:r>
              <a:rPr lang="en-US" sz="2000" b="0" i="0" u="none" strike="noStrike" baseline="0" dirty="0"/>
              <a:t>The main two steps of the feature extraction are “build </a:t>
            </a:r>
            <a:r>
              <a:rPr lang="en-US" sz="2000" b="0" i="0" u="none" strike="noStrike" baseline="0" dirty="0" err="1"/>
              <a:t>softmax</a:t>
            </a:r>
            <a:r>
              <a:rPr lang="en-US" sz="2000" b="0" i="0" u="none" strike="noStrike" baseline="0" dirty="0"/>
              <a:t> regression model” and “Training the model”.</a:t>
            </a:r>
          </a:p>
          <a:p>
            <a:pPr algn="l"/>
            <a:r>
              <a:rPr lang="en-US" sz="2000" b="1" dirty="0"/>
              <a:t>Build a </a:t>
            </a:r>
            <a:r>
              <a:rPr lang="en-US" sz="2000" b="1" dirty="0" err="1"/>
              <a:t>Softmax</a:t>
            </a:r>
            <a:r>
              <a:rPr lang="en-US" sz="2000" b="1" dirty="0"/>
              <a:t> Regression Model </a:t>
            </a:r>
            <a:r>
              <a:rPr lang="en-US" sz="2000" dirty="0"/>
              <a:t>: single linear </a:t>
            </a:r>
            <a:r>
              <a:rPr lang="en-US" sz="2000" dirty="0" err="1"/>
              <a:t>layer,batch</a:t>
            </a:r>
            <a:r>
              <a:rPr lang="en-US" sz="2000" dirty="0"/>
              <a:t> size =increasing by 50,image size= (150,150)</a:t>
            </a:r>
            <a:r>
              <a:rPr lang="en-US" sz="2000" dirty="0" err="1"/>
              <a:t>pixels,total</a:t>
            </a:r>
            <a:r>
              <a:rPr lang="en-US" sz="2000" dirty="0"/>
              <a:t> class =6,loss function =cross entropy b/w target and </a:t>
            </a:r>
            <a:r>
              <a:rPr lang="en-US" sz="2000" dirty="0" err="1"/>
              <a:t>softmax</a:t>
            </a:r>
            <a:r>
              <a:rPr lang="en-US" sz="2000" dirty="0"/>
              <a:t> activation function.</a:t>
            </a:r>
          </a:p>
          <a:p>
            <a:pPr algn="l"/>
            <a:r>
              <a:rPr lang="en-US" sz="2000" b="1" dirty="0"/>
              <a:t>Training Model </a:t>
            </a:r>
            <a:r>
              <a:rPr lang="en-US" sz="2000" dirty="0"/>
              <a:t>: Optimizer = Gradient Descent, Learning rate =0.003</a:t>
            </a:r>
          </a:p>
          <a:p>
            <a:pPr algn="l"/>
            <a:r>
              <a:rPr lang="en-US" sz="2000" b="1" dirty="0" err="1"/>
              <a:t>Mulilayer</a:t>
            </a:r>
            <a:r>
              <a:rPr lang="en-US" sz="2000" b="1" dirty="0"/>
              <a:t> CNN </a:t>
            </a:r>
            <a:r>
              <a:rPr lang="en-US" sz="2000" dirty="0"/>
              <a:t>: initialize the weights with a small amount of noise for symmetry breaking and to avoid 0 gradients. The value of weights with small amount of noise we use is 0.1. Used </a:t>
            </a:r>
            <a:r>
              <a:rPr lang="en-US" sz="2000" dirty="0" err="1"/>
              <a:t>ReLU</a:t>
            </a:r>
            <a:r>
              <a:rPr lang="en-US" sz="2000" dirty="0"/>
              <a:t>. avoid dead neuron by </a:t>
            </a:r>
            <a:r>
              <a:rPr lang="en-IN" sz="2000" b="0" i="0" u="none" strike="noStrike" baseline="0" dirty="0"/>
              <a:t>use slightly positive initial bias 0.1.</a:t>
            </a:r>
          </a:p>
        </p:txBody>
      </p:sp>
    </p:spTree>
    <p:extLst>
      <p:ext uri="{BB962C8B-B14F-4D97-AF65-F5344CB8AC3E}">
        <p14:creationId xmlns:p14="http://schemas.microsoft.com/office/powerpoint/2010/main" val="427776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A5A98A-5B36-45B3-A7C6-2CE8B400AED4}"/>
              </a:ext>
            </a:extLst>
          </p:cNvPr>
          <p:cNvSpPr>
            <a:spLocks noGrp="1"/>
          </p:cNvSpPr>
          <p:nvPr>
            <p:ph idx="1"/>
          </p:nvPr>
        </p:nvSpPr>
        <p:spPr>
          <a:xfrm>
            <a:off x="560797" y="222857"/>
            <a:ext cx="10515600" cy="4351338"/>
          </a:xfrm>
        </p:spPr>
        <p:txBody>
          <a:bodyPr>
            <a:noAutofit/>
          </a:bodyPr>
          <a:lstStyle/>
          <a:p>
            <a:pPr algn="l"/>
            <a:r>
              <a:rPr lang="en-US" sz="2000" dirty="0">
                <a:solidFill>
                  <a:srgbClr val="231F20"/>
                </a:solidFill>
              </a:rPr>
              <a:t>used numerous networks like YOLOv2, Sliding window-based CNN, region-based fully convolutional networks (R-FCN), faster region-based CNNS (F-RCNNS) with transfer learning for image classification and detection problems.(dataset – based on X-Ray Images) </a:t>
            </a:r>
          </a:p>
          <a:p>
            <a:pPr algn="l"/>
            <a:r>
              <a:rPr lang="en-US" sz="2000" dirty="0">
                <a:solidFill>
                  <a:srgbClr val="231F20"/>
                </a:solidFill>
              </a:rPr>
              <a:t>faster RCNN with VGG-16 based classifier for detecting guns in in YouTube videos and achieved a maximum mean average precision (</a:t>
            </a:r>
            <a:r>
              <a:rPr lang="en-US" sz="2000" dirty="0" err="1">
                <a:solidFill>
                  <a:srgbClr val="231F20"/>
                </a:solidFill>
              </a:rPr>
              <a:t>mAP</a:t>
            </a:r>
            <a:r>
              <a:rPr lang="en-US" sz="2000" dirty="0">
                <a:solidFill>
                  <a:srgbClr val="231F20"/>
                </a:solidFill>
              </a:rPr>
              <a:t>) of 84.21%. They used ImageNet dataset for training a modelling a handguns detection system.</a:t>
            </a:r>
          </a:p>
          <a:p>
            <a:pPr algn="l"/>
            <a:endParaRPr lang="en-IN" sz="2000" b="1" dirty="0"/>
          </a:p>
          <a:p>
            <a:pPr algn="l"/>
            <a:r>
              <a:rPr lang="en-IN" sz="2000" b="1" dirty="0"/>
              <a:t>First CN layer </a:t>
            </a:r>
            <a:r>
              <a:rPr lang="en-IN" sz="2000" dirty="0"/>
              <a:t>: </a:t>
            </a:r>
            <a:r>
              <a:rPr lang="en-IN" sz="2000" b="0" i="0" u="none" strike="noStrike" baseline="0" dirty="0"/>
              <a:t>stride =1,zero padded, pooling of 2*2,first layer computes 600 </a:t>
            </a:r>
            <a:r>
              <a:rPr lang="en-IN" sz="2000" b="0" i="0" u="none" strike="noStrike" baseline="0" dirty="0" err="1"/>
              <a:t>features,at</a:t>
            </a:r>
            <a:r>
              <a:rPr lang="en-IN" sz="2000" b="0" i="0" u="none" strike="noStrike" baseline="0" dirty="0"/>
              <a:t> end layer max pooling size 2*2.</a:t>
            </a:r>
          </a:p>
          <a:p>
            <a:pPr algn="l"/>
            <a:r>
              <a:rPr lang="en-US" sz="2000" b="0" i="0" u="none" strike="noStrike" baseline="0" dirty="0"/>
              <a:t>Fully connected layer mainly gives output of probabilities of the classes we have in our dataset. Before getting the output as probability we apply dropout to</a:t>
            </a:r>
            <a:r>
              <a:rPr lang="en-US" sz="2000" dirty="0"/>
              <a:t> </a:t>
            </a:r>
            <a:r>
              <a:rPr lang="en-US" sz="2000" b="0" i="0" u="none" strike="noStrike" baseline="0" dirty="0"/>
              <a:t>minimize overfitting.</a:t>
            </a:r>
          </a:p>
          <a:p>
            <a:pPr algn="l"/>
            <a:r>
              <a:rPr lang="en-US" sz="2000" b="0" i="0" u="none" strike="noStrike" baseline="0" dirty="0"/>
              <a:t>To implement </a:t>
            </a:r>
            <a:r>
              <a:rPr lang="en-US" sz="2000" b="0" i="0" u="none" strike="noStrike" baseline="0" dirty="0" err="1"/>
              <a:t>dropout,create</a:t>
            </a:r>
            <a:r>
              <a:rPr lang="en-US" sz="2000" b="0" i="0" u="none" strike="noStrike" baseline="0" dirty="0"/>
              <a:t> a placeholder for probability on which the neuron’s output is kept. We use the returned operation of </a:t>
            </a:r>
            <a:r>
              <a:rPr lang="en-US" sz="2000" b="0" i="0" u="none" strike="noStrike" baseline="0" dirty="0" err="1"/>
              <a:t>ReLu</a:t>
            </a:r>
            <a:r>
              <a:rPr lang="en-US" sz="2000" b="0" i="0" u="none" strike="noStrike" baseline="0" dirty="0"/>
              <a:t> from second fully connected layer and placeholder as parameters of </a:t>
            </a:r>
            <a:r>
              <a:rPr lang="en-US" sz="2000" b="0" i="0" u="none" strike="noStrike" baseline="0" dirty="0" err="1"/>
              <a:t>dropout.</a:t>
            </a:r>
            <a:r>
              <a:rPr lang="en-US" sz="2000" dirty="0" err="1"/>
              <a:t>Last</a:t>
            </a:r>
            <a:r>
              <a:rPr lang="en-US" sz="2000" dirty="0"/>
              <a:t> Layer is readout layer.</a:t>
            </a:r>
            <a:endParaRPr lang="en-IN" sz="2000" b="0" i="0" u="none" strike="noStrike" baseline="0" dirty="0"/>
          </a:p>
          <a:p>
            <a:pPr algn="l"/>
            <a:r>
              <a:rPr lang="en-US" sz="2000" b="1" dirty="0"/>
              <a:t>Accuracy</a:t>
            </a:r>
            <a:r>
              <a:rPr lang="en-US" sz="2000" dirty="0"/>
              <a:t> : 90 – 97 %</a:t>
            </a:r>
          </a:p>
          <a:p>
            <a:pPr algn="l"/>
            <a:r>
              <a:rPr lang="en-US" sz="2000" b="1" dirty="0"/>
              <a:t>Difficulty</a:t>
            </a:r>
            <a:r>
              <a:rPr lang="en-US" sz="2000" dirty="0"/>
              <a:t>: </a:t>
            </a:r>
            <a:r>
              <a:rPr lang="en-US" sz="2000" dirty="0" err="1"/>
              <a:t>colour</a:t>
            </a:r>
            <a:r>
              <a:rPr lang="en-US" sz="2000" dirty="0"/>
              <a:t> same as blood, differentiate b/w type of guns.</a:t>
            </a:r>
          </a:p>
          <a:p>
            <a:pPr algn="l"/>
            <a:r>
              <a:rPr lang="en-US" sz="2000" b="1" dirty="0"/>
              <a:t>Conclusion</a:t>
            </a:r>
            <a:r>
              <a:rPr lang="en-US" sz="2000" dirty="0"/>
              <a:t> : </a:t>
            </a:r>
            <a:r>
              <a:rPr lang="en-US" sz="2000" b="0" i="0" u="none" strike="noStrike" baseline="0" dirty="0"/>
              <a:t>This paper presented a new approach to detect the blood, knife and gun, which help us to predict the crime scene occurred or not. The wrong alert is reduced that makes us our model very efficient for this task. TensorFlow is the best platform we found for this field. The proposed model using CNN demonstrates around 90.2% accuracy for the tested </a:t>
            </a:r>
            <a:r>
              <a:rPr lang="en-IN" sz="2000" b="0" i="0" u="none" strike="noStrike" baseline="0" dirty="0"/>
              <a:t>dataset.</a:t>
            </a:r>
            <a:endParaRPr lang="en-US" sz="2000" dirty="0"/>
          </a:p>
          <a:p>
            <a:endParaRPr lang="en-IN" sz="2000" dirty="0"/>
          </a:p>
        </p:txBody>
      </p:sp>
    </p:spTree>
    <p:extLst>
      <p:ext uri="{BB962C8B-B14F-4D97-AF65-F5344CB8AC3E}">
        <p14:creationId xmlns:p14="http://schemas.microsoft.com/office/powerpoint/2010/main" val="4053852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9A2B-2FAD-42D8-B28F-4DBC1A0195B6}"/>
              </a:ext>
            </a:extLst>
          </p:cNvPr>
          <p:cNvSpPr>
            <a:spLocks noGrp="1"/>
          </p:cNvSpPr>
          <p:nvPr>
            <p:ph type="title"/>
          </p:nvPr>
        </p:nvSpPr>
        <p:spPr>
          <a:xfrm>
            <a:off x="82193" y="354850"/>
            <a:ext cx="6569467" cy="513316"/>
          </a:xfrm>
        </p:spPr>
        <p:txBody>
          <a:bodyPr>
            <a:normAutofit/>
          </a:bodyPr>
          <a:lstStyle/>
          <a:p>
            <a:r>
              <a:rPr lang="en-US" sz="2400" b="0" i="0" u="none" strike="noStrike" baseline="0" dirty="0">
                <a:solidFill>
                  <a:srgbClr val="231F20"/>
                </a:solidFill>
                <a:latin typeface="TimesNewRomanPSMT"/>
              </a:rPr>
              <a:t>Gun detection system using YOLOv3</a:t>
            </a:r>
            <a:endParaRPr lang="en-IN" sz="2400" dirty="0"/>
          </a:p>
        </p:txBody>
      </p:sp>
      <p:sp>
        <p:nvSpPr>
          <p:cNvPr id="3" name="Content Placeholder 2">
            <a:extLst>
              <a:ext uri="{FF2B5EF4-FFF2-40B4-BE49-F238E27FC236}">
                <a16:creationId xmlns:a16="http://schemas.microsoft.com/office/drawing/2014/main" id="{74CCABC0-4C94-42D8-B69E-0DA472556ED2}"/>
              </a:ext>
            </a:extLst>
          </p:cNvPr>
          <p:cNvSpPr>
            <a:spLocks noGrp="1"/>
          </p:cNvSpPr>
          <p:nvPr>
            <p:ph idx="1"/>
          </p:nvPr>
        </p:nvSpPr>
        <p:spPr>
          <a:xfrm>
            <a:off x="82193" y="1767155"/>
            <a:ext cx="11908604" cy="4941870"/>
          </a:xfrm>
        </p:spPr>
        <p:txBody>
          <a:bodyPr>
            <a:normAutofit/>
          </a:bodyPr>
          <a:lstStyle/>
          <a:p>
            <a:pPr algn="l"/>
            <a:r>
              <a:rPr lang="en-US" sz="2000" i="0" u="none" strike="noStrike" baseline="0" dirty="0">
                <a:solidFill>
                  <a:srgbClr val="231F20"/>
                </a:solidFill>
              </a:rPr>
              <a:t>The objective of this paper is to visually detect the handgun in real time videos.</a:t>
            </a:r>
          </a:p>
          <a:p>
            <a:pPr algn="l"/>
            <a:r>
              <a:rPr lang="en-US" sz="2000" dirty="0">
                <a:solidFill>
                  <a:srgbClr val="231F20"/>
                </a:solidFill>
              </a:rPr>
              <a:t>YOLO-V3,Faster RCNN used</a:t>
            </a:r>
          </a:p>
          <a:p>
            <a:pPr algn="l"/>
            <a:r>
              <a:rPr lang="en-US" sz="2000" b="1" dirty="0">
                <a:solidFill>
                  <a:srgbClr val="231F20"/>
                </a:solidFill>
              </a:rPr>
              <a:t>Dataset</a:t>
            </a:r>
            <a:r>
              <a:rPr lang="en-US" sz="2000" dirty="0">
                <a:solidFill>
                  <a:srgbClr val="231F20"/>
                </a:solidFill>
              </a:rPr>
              <a:t> –own dataset of handguns with all possible angles and merged it with ImageNet dataset.</a:t>
            </a:r>
          </a:p>
          <a:p>
            <a:pPr algn="l"/>
            <a:r>
              <a:rPr lang="en-US" sz="2000" b="1" dirty="0">
                <a:solidFill>
                  <a:srgbClr val="231F20"/>
                </a:solidFill>
              </a:rPr>
              <a:t>Existing Techniques</a:t>
            </a:r>
            <a:r>
              <a:rPr lang="en-US" sz="2000" dirty="0">
                <a:solidFill>
                  <a:srgbClr val="231F20"/>
                </a:solidFill>
              </a:rPr>
              <a:t>: Hidden weapon detection is based some techniques of imaging like millimeter wave imaging, infrared imaging used in airport for luggage (containing gun and knife) control applications.</a:t>
            </a:r>
          </a:p>
          <a:p>
            <a:pPr algn="l"/>
            <a:r>
              <a:rPr lang="en-US" sz="2000" dirty="0">
                <a:solidFill>
                  <a:srgbClr val="231F20"/>
                </a:solidFill>
              </a:rPr>
              <a:t>visual gun detection system based on Harris interest point and SIFT. They used color based segmentation to select dissimilar object from an image by deploying K-mean cluster algorithm.</a:t>
            </a:r>
          </a:p>
          <a:p>
            <a:pPr algn="l"/>
            <a:r>
              <a:rPr lang="en-US" sz="2000" dirty="0">
                <a:solidFill>
                  <a:srgbClr val="231F20"/>
                </a:solidFill>
              </a:rPr>
              <a:t>3D millimeter wave imaging technique to detect the weapon concealed in the body and other hidden location.</a:t>
            </a:r>
          </a:p>
          <a:p>
            <a:pPr algn="l"/>
            <a:r>
              <a:rPr lang="en-US" sz="2000" dirty="0">
                <a:solidFill>
                  <a:srgbClr val="231F20"/>
                </a:solidFill>
              </a:rPr>
              <a:t>deploy a real time gun classifier that detect and classify guns. They also used ImageNet dataset for training their model and acquired a </a:t>
            </a:r>
            <a:r>
              <a:rPr lang="en-US" sz="2000" dirty="0" err="1">
                <a:solidFill>
                  <a:srgbClr val="231F20"/>
                </a:solidFill>
              </a:rPr>
              <a:t>mAP</a:t>
            </a:r>
            <a:r>
              <a:rPr lang="en-US" sz="2000" dirty="0">
                <a:solidFill>
                  <a:srgbClr val="231F20"/>
                </a:solidFill>
              </a:rPr>
              <a:t> of 89% using overfeat-3 algorithm.</a:t>
            </a:r>
          </a:p>
          <a:p>
            <a:pPr algn="l"/>
            <a:r>
              <a:rPr lang="en-US" sz="2000" dirty="0">
                <a:solidFill>
                  <a:srgbClr val="231F20"/>
                </a:solidFill>
              </a:rPr>
              <a:t>terahertz human dataset used in deep learning to detect the concealed weapon.</a:t>
            </a:r>
          </a:p>
          <a:p>
            <a:pPr algn="l"/>
            <a:endParaRPr lang="en-IN" sz="2000" b="0" i="0" u="none" strike="noStrike" baseline="0" dirty="0">
              <a:solidFill>
                <a:srgbClr val="231F20"/>
              </a:solidFill>
            </a:endParaRPr>
          </a:p>
          <a:p>
            <a:pPr algn="l"/>
            <a:endParaRPr lang="en-IN" sz="2000" b="0" i="0" u="none" strike="noStrike" baseline="0" dirty="0">
              <a:solidFill>
                <a:srgbClr val="231F20"/>
              </a:solidFill>
            </a:endParaRPr>
          </a:p>
          <a:p>
            <a:pPr algn="l"/>
            <a:endParaRPr lang="en-US" sz="2000" dirty="0">
              <a:solidFill>
                <a:srgbClr val="231F20"/>
              </a:solidFill>
            </a:endParaRPr>
          </a:p>
          <a:p>
            <a:pPr algn="l"/>
            <a:endParaRPr lang="en-US" sz="2000" dirty="0">
              <a:solidFill>
                <a:srgbClr val="231F20"/>
              </a:solidFill>
            </a:endParaRPr>
          </a:p>
          <a:p>
            <a:pPr algn="l"/>
            <a:endParaRPr lang="en-US" sz="2000" dirty="0">
              <a:solidFill>
                <a:srgbClr val="231F20"/>
              </a:solidFill>
            </a:endParaRPr>
          </a:p>
          <a:p>
            <a:pPr algn="l"/>
            <a:endParaRPr lang="en-US" sz="2000" dirty="0">
              <a:solidFill>
                <a:srgbClr val="231F20"/>
              </a:solidFill>
            </a:endParaRPr>
          </a:p>
          <a:p>
            <a:pPr algn="l"/>
            <a:endParaRPr lang="en-US" sz="2000" dirty="0">
              <a:solidFill>
                <a:srgbClr val="231F20"/>
              </a:solidFill>
            </a:endParaRPr>
          </a:p>
          <a:p>
            <a:pPr algn="l"/>
            <a:endParaRPr lang="en-IN" sz="2000" dirty="0"/>
          </a:p>
        </p:txBody>
      </p:sp>
    </p:spTree>
    <p:extLst>
      <p:ext uri="{BB962C8B-B14F-4D97-AF65-F5344CB8AC3E}">
        <p14:creationId xmlns:p14="http://schemas.microsoft.com/office/powerpoint/2010/main" val="1740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B69B-3BE1-44C0-8AD8-F0360064735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AE9B345-D61B-41F4-BBDD-173F3C81ACA6}"/>
              </a:ext>
            </a:extLst>
          </p:cNvPr>
          <p:cNvSpPr>
            <a:spLocks noGrp="1"/>
          </p:cNvSpPr>
          <p:nvPr>
            <p:ph idx="1"/>
          </p:nvPr>
        </p:nvSpPr>
        <p:spPr/>
        <p:txBody>
          <a:bodyPr>
            <a:normAutofit/>
          </a:bodyPr>
          <a:lstStyle/>
          <a:p>
            <a:pPr algn="l"/>
            <a:r>
              <a:rPr lang="en-US" sz="2000" b="1" dirty="0">
                <a:solidFill>
                  <a:srgbClr val="231F20"/>
                </a:solidFill>
              </a:rPr>
              <a:t>Result :</a:t>
            </a:r>
          </a:p>
          <a:p>
            <a:pPr algn="l"/>
            <a:r>
              <a:rPr lang="en-US" sz="2000" b="0" i="0" u="none" strike="noStrike" baseline="0" dirty="0">
                <a:solidFill>
                  <a:srgbClr val="231F20"/>
                </a:solidFill>
              </a:rPr>
              <a:t>Detecting handguns in videos not only focus on gun detection</a:t>
            </a:r>
          </a:p>
          <a:p>
            <a:pPr algn="l"/>
            <a:r>
              <a:rPr lang="en-US" sz="2000" b="0" i="0" u="none" strike="noStrike" baseline="0" dirty="0">
                <a:solidFill>
                  <a:srgbClr val="231F20"/>
                </a:solidFill>
              </a:rPr>
              <a:t>minimizing the number of </a:t>
            </a:r>
            <a:r>
              <a:rPr lang="en-US" sz="2000" b="0" i="0" u="none" strike="noStrike" baseline="0" dirty="0" err="1">
                <a:solidFill>
                  <a:srgbClr val="231F20"/>
                </a:solidFill>
              </a:rPr>
              <a:t>falsempositives</a:t>
            </a:r>
            <a:r>
              <a:rPr lang="en-US" sz="2000" b="0" i="0" u="none" strike="noStrike" baseline="0" dirty="0">
                <a:solidFill>
                  <a:srgbClr val="231F20"/>
                </a:solidFill>
              </a:rPr>
              <a:t> and providing real time detection.</a:t>
            </a:r>
          </a:p>
          <a:p>
            <a:pPr algn="l"/>
            <a:r>
              <a:rPr lang="en-US" sz="2000" dirty="0">
                <a:solidFill>
                  <a:srgbClr val="231F20"/>
                </a:solidFill>
              </a:rPr>
              <a:t>YOLO-V3 based classification single class for presence of </a:t>
            </a:r>
            <a:r>
              <a:rPr lang="en-US" sz="2000" dirty="0" err="1">
                <a:solidFill>
                  <a:srgbClr val="231F20"/>
                </a:solidFill>
              </a:rPr>
              <a:t>handgun,Check</a:t>
            </a:r>
            <a:r>
              <a:rPr lang="en-US" sz="2000" dirty="0">
                <a:solidFill>
                  <a:srgbClr val="231F20"/>
                </a:solidFill>
              </a:rPr>
              <a:t> how YOLO-v3 neural network behaves when there is occluded background.</a:t>
            </a:r>
          </a:p>
          <a:p>
            <a:pPr algn="l"/>
            <a:r>
              <a:rPr lang="en-IN" sz="2000" b="0" i="0" u="none" strike="noStrike" baseline="0" dirty="0">
                <a:solidFill>
                  <a:srgbClr val="231F20"/>
                </a:solidFill>
              </a:rPr>
              <a:t>Faster RCNN with VGG16 algorithm used for training.</a:t>
            </a:r>
          </a:p>
          <a:p>
            <a:pPr algn="l"/>
            <a:r>
              <a:rPr lang="en-IN" sz="2000" b="1" i="0" u="none" strike="noStrike" baseline="0" dirty="0">
                <a:solidFill>
                  <a:srgbClr val="231F20"/>
                </a:solidFill>
              </a:rPr>
              <a:t>Conclusion :</a:t>
            </a:r>
          </a:p>
          <a:p>
            <a:pPr algn="l"/>
            <a:r>
              <a:rPr lang="en-IN" sz="2000" b="0" i="0" u="none" strike="noStrike" baseline="0" dirty="0">
                <a:solidFill>
                  <a:srgbClr val="231F20"/>
                </a:solidFill>
              </a:rPr>
              <a:t>The </a:t>
            </a:r>
            <a:r>
              <a:rPr lang="en-US" sz="2000" b="0" i="0" u="none" strike="noStrike" baseline="0" dirty="0">
                <a:solidFill>
                  <a:srgbClr val="231F20"/>
                </a:solidFill>
              </a:rPr>
              <a:t>objective was to minimize the false positive using YOLOv3 </a:t>
            </a:r>
            <a:r>
              <a:rPr lang="en-IN" sz="2000" b="0" i="0" u="none" strike="noStrike" baseline="0" dirty="0">
                <a:solidFill>
                  <a:srgbClr val="231F20"/>
                </a:solidFill>
              </a:rPr>
              <a:t>algorithm.</a:t>
            </a:r>
            <a:endParaRPr lang="en-IN" sz="2000" dirty="0">
              <a:solidFill>
                <a:srgbClr val="231F20"/>
              </a:solidFill>
            </a:endParaRPr>
          </a:p>
          <a:p>
            <a:pPr algn="l"/>
            <a:r>
              <a:rPr lang="en-US" sz="2000" b="0" i="0" u="none" strike="noStrike" baseline="0" dirty="0">
                <a:solidFill>
                  <a:srgbClr val="231F20"/>
                </a:solidFill>
              </a:rPr>
              <a:t>It is clear from the results that YOLOv3 has a good detection performance even in low quality videos as than faster RCNN.</a:t>
            </a:r>
          </a:p>
          <a:p>
            <a:pPr algn="l"/>
            <a:r>
              <a:rPr lang="en-US" sz="2000" b="0" i="0" u="none" strike="noStrike" baseline="0" dirty="0">
                <a:solidFill>
                  <a:srgbClr val="231F20"/>
                </a:solidFill>
              </a:rPr>
              <a:t>The advantage of YOLOv3 over Faster RCNN is its speed.(YOLO-V3 45 FPS    Faster RCNN 8 FPS)</a:t>
            </a:r>
            <a:endParaRPr lang="en-IN" sz="2000" b="1" i="0" u="none" strike="noStrike" baseline="0" dirty="0">
              <a:solidFill>
                <a:srgbClr val="231F20"/>
              </a:solidFill>
            </a:endParaRPr>
          </a:p>
          <a:p>
            <a:endParaRPr lang="en-IN" sz="2000" dirty="0"/>
          </a:p>
        </p:txBody>
      </p:sp>
    </p:spTree>
    <p:extLst>
      <p:ext uri="{BB962C8B-B14F-4D97-AF65-F5344CB8AC3E}">
        <p14:creationId xmlns:p14="http://schemas.microsoft.com/office/powerpoint/2010/main" val="4266724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7283-0235-4028-AC13-E7184D997D94}"/>
              </a:ext>
            </a:extLst>
          </p:cNvPr>
          <p:cNvSpPr>
            <a:spLocks noGrp="1"/>
          </p:cNvSpPr>
          <p:nvPr>
            <p:ph type="title"/>
          </p:nvPr>
        </p:nvSpPr>
        <p:spPr>
          <a:xfrm>
            <a:off x="0" y="0"/>
            <a:ext cx="10171416" cy="863029"/>
          </a:xfrm>
        </p:spPr>
        <p:txBody>
          <a:bodyPr>
            <a:normAutofit fontScale="90000"/>
          </a:bodyPr>
          <a:lstStyle/>
          <a:p>
            <a:br>
              <a:rPr lang="en-IN"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r>
              <a:rPr lang="en-US" sz="2700" b="0" i="0" u="none" strike="noStrike" baseline="0" dirty="0">
                <a:solidFill>
                  <a:srgbClr val="000000"/>
                </a:solidFill>
                <a:latin typeface="Times New Roman" panose="02020603050405020304" pitchFamily="18" charset="0"/>
              </a:rPr>
              <a:t>Face Recognition and Weapon Detection from Very Low Resolution Image </a:t>
            </a:r>
            <a:endParaRPr lang="en-IN" sz="2700" dirty="0"/>
          </a:p>
        </p:txBody>
      </p:sp>
      <p:sp>
        <p:nvSpPr>
          <p:cNvPr id="3" name="Content Placeholder 2">
            <a:extLst>
              <a:ext uri="{FF2B5EF4-FFF2-40B4-BE49-F238E27FC236}">
                <a16:creationId xmlns:a16="http://schemas.microsoft.com/office/drawing/2014/main" id="{4D3C9C5F-A0B6-4F6B-A834-E7A616D185F7}"/>
              </a:ext>
            </a:extLst>
          </p:cNvPr>
          <p:cNvSpPr>
            <a:spLocks noGrp="1"/>
          </p:cNvSpPr>
          <p:nvPr>
            <p:ph idx="1"/>
          </p:nvPr>
        </p:nvSpPr>
        <p:spPr>
          <a:xfrm>
            <a:off x="116440" y="1078786"/>
            <a:ext cx="11959119" cy="6113124"/>
          </a:xfrm>
        </p:spPr>
        <p:txBody>
          <a:bodyPr>
            <a:normAutofit/>
          </a:bodyPr>
          <a:lstStyle/>
          <a:p>
            <a:r>
              <a:rPr lang="en-IN" sz="2000" dirty="0"/>
              <a:t>implemented a CNN for face recognition. </a:t>
            </a:r>
            <a:r>
              <a:rPr lang="en-IN" sz="2000" dirty="0" err="1"/>
              <a:t>preprocess</a:t>
            </a:r>
            <a:r>
              <a:rPr lang="en-IN" sz="2000" dirty="0"/>
              <a:t> by utilizing method. </a:t>
            </a:r>
            <a:r>
              <a:rPr lang="en-US" sz="2000" dirty="0" err="1"/>
              <a:t>Haar</a:t>
            </a:r>
            <a:r>
              <a:rPr lang="en-US" sz="2000" dirty="0"/>
              <a:t> cascade is utilized to distinguish face and weapon.</a:t>
            </a:r>
          </a:p>
          <a:p>
            <a:r>
              <a:rPr lang="en-IN" sz="2000" dirty="0"/>
              <a:t>Viola Jones algorithm</a:t>
            </a:r>
          </a:p>
          <a:p>
            <a:r>
              <a:rPr lang="en-IN" sz="2000" b="1" dirty="0"/>
              <a:t>Dataset : </a:t>
            </a:r>
            <a:r>
              <a:rPr lang="en-IN" sz="2000" dirty="0"/>
              <a:t>MIT-CBCL-</a:t>
            </a:r>
            <a:r>
              <a:rPr lang="en-IN" sz="2000" dirty="0" err="1"/>
              <a:t>facerec</a:t>
            </a:r>
            <a:r>
              <a:rPr lang="en-IN" sz="2000" dirty="0"/>
              <a:t>-database</a:t>
            </a:r>
          </a:p>
          <a:p>
            <a:r>
              <a:rPr lang="en-IN" sz="2000" dirty="0"/>
              <a:t>PCA,SVM,LDA algorithms – extracting features</a:t>
            </a:r>
          </a:p>
          <a:p>
            <a:r>
              <a:rPr lang="en-US" sz="2000" dirty="0" err="1"/>
              <a:t>Adaboost</a:t>
            </a:r>
            <a:r>
              <a:rPr lang="en-US" sz="2000" dirty="0"/>
              <a:t> is a machine learning algorithm which helps in finding the best features.</a:t>
            </a:r>
          </a:p>
          <a:p>
            <a:r>
              <a:rPr lang="en-US" sz="2000" dirty="0" err="1"/>
              <a:t>Haar</a:t>
            </a:r>
            <a:r>
              <a:rPr lang="en-US" sz="2000" dirty="0"/>
              <a:t> cascade is utilized to recognize the face and weapon. These preprocessed pictures are secured in a database and separated the entire pictures into two coordinators one is train and the other is test.</a:t>
            </a:r>
          </a:p>
          <a:p>
            <a:r>
              <a:rPr lang="en-US" sz="2000" dirty="0"/>
              <a:t>the picture showed up in the video if the exactness is less then it will choose that the individual isn't in the database and request a name and take set of images under this name and train again this will enable the algorithm to train with new pictures else it will caution the administrator.</a:t>
            </a:r>
          </a:p>
          <a:p>
            <a:endParaRPr lang="en-US" sz="2000" dirty="0"/>
          </a:p>
          <a:p>
            <a:r>
              <a:rPr lang="en-US" sz="2000" b="1" dirty="0"/>
              <a:t>Conclusion :</a:t>
            </a:r>
          </a:p>
          <a:p>
            <a:r>
              <a:rPr lang="en-US" sz="2000" dirty="0"/>
              <a:t>In this work we proposed a novel convolutional neural network for face recognition and </a:t>
            </a:r>
            <a:r>
              <a:rPr lang="en-US" sz="2000" dirty="0" err="1"/>
              <a:t>Haar</a:t>
            </a:r>
            <a:r>
              <a:rPr lang="en-US" sz="2000" dirty="0"/>
              <a:t> cascade for face and weapon detection. The implementation in real time is easy as it can be applied to low resolution images also. One of the general and most important implementation is surveillance.</a:t>
            </a:r>
            <a:endParaRPr lang="en-IN" sz="2000" dirty="0"/>
          </a:p>
        </p:txBody>
      </p:sp>
    </p:spTree>
    <p:extLst>
      <p:ext uri="{BB962C8B-B14F-4D97-AF65-F5344CB8AC3E}">
        <p14:creationId xmlns:p14="http://schemas.microsoft.com/office/powerpoint/2010/main" val="3664333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1236</Words>
  <Application>Microsoft Office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Cambria</vt:lpstr>
      <vt:lpstr>Times New Roman</vt:lpstr>
      <vt:lpstr>TimesNewRoman</vt:lpstr>
      <vt:lpstr>TimesNewRomanPSMT</vt:lpstr>
      <vt:lpstr>Office Theme</vt:lpstr>
      <vt:lpstr>Analyze the Presence of Violence and a Particular Event of Violence by Weapon Detection using Deep Learning</vt:lpstr>
      <vt:lpstr>PowerPoint Presentation</vt:lpstr>
      <vt:lpstr>Crime Scene Prediction by Detecting Threatening Objects Using Convolutional Neural Network</vt:lpstr>
      <vt:lpstr>PowerPoint Presentation</vt:lpstr>
      <vt:lpstr>Gun detection system using YOLOv3</vt:lpstr>
      <vt:lpstr>PowerPoint Presentation</vt:lpstr>
      <vt:lpstr>  Face Recognition and Weapon Detection from Very Low Resolution Image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the Presence of Violence and a Particular Event of Violence by Weapon Detection using Deep Learning</dc:title>
  <dc:creator>Kartik Mouli</dc:creator>
  <cp:lastModifiedBy>Kartik Mouli</cp:lastModifiedBy>
  <cp:revision>4</cp:revision>
  <dcterms:created xsi:type="dcterms:W3CDTF">2022-01-21T09:06:12Z</dcterms:created>
  <dcterms:modified xsi:type="dcterms:W3CDTF">2022-01-31T12:17:56Z</dcterms:modified>
</cp:coreProperties>
</file>