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0" r:id="rId8"/>
    <p:sldId id="286" r:id="rId9"/>
    <p:sldId id="287" r:id="rId10"/>
    <p:sldId id="288" r:id="rId11"/>
    <p:sldId id="289" r:id="rId12"/>
    <p:sldId id="290" r:id="rId13"/>
    <p:sldId id="291" r:id="rId14"/>
    <p:sldId id="292" r:id="rId15"/>
    <p:sldId id="293" r:id="rId16"/>
    <p:sldId id="294" r:id="rId17"/>
    <p:sldId id="295" r:id="rId18"/>
    <p:sldId id="296" r:id="rId19"/>
    <p:sldId id="301" r:id="rId20"/>
    <p:sldId id="297" r:id="rId21"/>
    <p:sldId id="299" r:id="rId22"/>
    <p:sldId id="302" r:id="rId23"/>
    <p:sldId id="298" r:id="rId24"/>
    <p:sldId id="30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sz="4400" dirty="0"/>
              <a:t>Motion Classification Using Deep Learning on ESP 32</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852825"/>
            <a:ext cx="7077456" cy="868680"/>
          </a:xfrm>
        </p:spPr>
        <p:txBody>
          <a:bodyPr>
            <a:normAutofit fontScale="85000" lnSpcReduction="20000"/>
          </a:bodyPr>
          <a:lstStyle/>
          <a:p>
            <a:pPr marL="0" indent="0">
              <a:buNone/>
            </a:pPr>
            <a:r>
              <a:rPr lang="en-US" dirty="0"/>
              <a:t>GROUP MEMBERS</a:t>
            </a:r>
          </a:p>
          <a:p>
            <a:pPr marL="342900" indent="-342900">
              <a:buAutoNum type="arabicPeriod"/>
            </a:pPr>
            <a:r>
              <a:rPr lang="en-US" dirty="0"/>
              <a:t>Rohit Ranjan (2001CS56)</a:t>
            </a:r>
          </a:p>
          <a:p>
            <a:pPr marL="342900" indent="-342900">
              <a:buAutoNum type="arabicPeriod"/>
            </a:pPr>
            <a:r>
              <a:rPr lang="en-US" dirty="0"/>
              <a:t>Kartik Mouli  (2001CS35)</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PART 1</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1049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TESTING HARDWARE COMPONENTS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5" name="Picture 4">
            <a:extLst>
              <a:ext uri="{FF2B5EF4-FFF2-40B4-BE49-F238E27FC236}">
                <a16:creationId xmlns:a16="http://schemas.microsoft.com/office/drawing/2014/main" id="{676D219A-3179-4FFB-B46E-DE6F4E7A3A7B}"/>
              </a:ext>
            </a:extLst>
          </p:cNvPr>
          <p:cNvPicPr/>
          <p:nvPr/>
        </p:nvPicPr>
        <p:blipFill rotWithShape="1">
          <a:blip r:embed="rId2"/>
          <a:srcRect b="26299"/>
          <a:stretch/>
        </p:blipFill>
        <p:spPr bwMode="auto">
          <a:xfrm>
            <a:off x="444500" y="1359266"/>
            <a:ext cx="5731510" cy="321564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5EC7BDF-8E66-47EB-8144-D4C3EE9C0BD5}"/>
              </a:ext>
            </a:extLst>
          </p:cNvPr>
          <p:cNvPicPr/>
          <p:nvPr/>
        </p:nvPicPr>
        <p:blipFill>
          <a:blip r:embed="rId3"/>
          <a:stretch>
            <a:fillRect/>
          </a:stretch>
        </p:blipFill>
        <p:spPr>
          <a:xfrm>
            <a:off x="6303383" y="1359266"/>
            <a:ext cx="5731510" cy="4265295"/>
          </a:xfrm>
          <a:prstGeom prst="rect">
            <a:avLst/>
          </a:prstGeom>
        </p:spPr>
      </p:pic>
      <p:sp>
        <p:nvSpPr>
          <p:cNvPr id="3" name="TextBox 2">
            <a:extLst>
              <a:ext uri="{FF2B5EF4-FFF2-40B4-BE49-F238E27FC236}">
                <a16:creationId xmlns:a16="http://schemas.microsoft.com/office/drawing/2014/main" id="{6F8AFEE0-9894-0F96-71A5-C2B40FB238B4}"/>
              </a:ext>
            </a:extLst>
          </p:cNvPr>
          <p:cNvSpPr txBox="1"/>
          <p:nvPr/>
        </p:nvSpPr>
        <p:spPr>
          <a:xfrm>
            <a:off x="679731" y="5301395"/>
            <a:ext cx="3584772" cy="646331"/>
          </a:xfrm>
          <a:prstGeom prst="rect">
            <a:avLst/>
          </a:prstGeom>
          <a:noFill/>
        </p:spPr>
        <p:txBody>
          <a:bodyPr wrap="square" rtlCol="0">
            <a:spAutoFit/>
          </a:bodyPr>
          <a:lstStyle/>
          <a:p>
            <a:r>
              <a:rPr lang="en-IN" dirty="0">
                <a:solidFill>
                  <a:schemeClr val="bg1"/>
                </a:solidFill>
              </a:rPr>
              <a:t>Code for Testing the working condition of MPU 6050 Sensor</a:t>
            </a:r>
          </a:p>
        </p:txBody>
      </p:sp>
    </p:spTree>
    <p:extLst>
      <p:ext uri="{BB962C8B-B14F-4D97-AF65-F5344CB8AC3E}">
        <p14:creationId xmlns:p14="http://schemas.microsoft.com/office/powerpoint/2010/main" val="207919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TESTING HARDWARE COMPONENTS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8" name="Picture 7">
            <a:extLst>
              <a:ext uri="{FF2B5EF4-FFF2-40B4-BE49-F238E27FC236}">
                <a16:creationId xmlns:a16="http://schemas.microsoft.com/office/drawing/2014/main" id="{C97DBB3D-1FA9-4716-9D98-82D15D965FE3}"/>
              </a:ext>
            </a:extLst>
          </p:cNvPr>
          <p:cNvPicPr/>
          <p:nvPr/>
        </p:nvPicPr>
        <p:blipFill>
          <a:blip r:embed="rId2"/>
          <a:stretch>
            <a:fillRect/>
          </a:stretch>
        </p:blipFill>
        <p:spPr>
          <a:xfrm>
            <a:off x="444500" y="1359266"/>
            <a:ext cx="5731510" cy="4479925"/>
          </a:xfrm>
          <a:prstGeom prst="rect">
            <a:avLst/>
          </a:prstGeom>
        </p:spPr>
      </p:pic>
    </p:spTree>
    <p:extLst>
      <p:ext uri="{BB962C8B-B14F-4D97-AF65-F5344CB8AC3E}">
        <p14:creationId xmlns:p14="http://schemas.microsoft.com/office/powerpoint/2010/main" val="259007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PART 2</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82592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ACQUISITION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8" name="Picture 7">
            <a:extLst>
              <a:ext uri="{FF2B5EF4-FFF2-40B4-BE49-F238E27FC236}">
                <a16:creationId xmlns:a16="http://schemas.microsoft.com/office/drawing/2014/main" id="{85357BBF-992B-4339-96B2-2C5D2A73EC14}"/>
              </a:ext>
            </a:extLst>
          </p:cNvPr>
          <p:cNvPicPr/>
          <p:nvPr/>
        </p:nvPicPr>
        <p:blipFill>
          <a:blip r:embed="rId2"/>
          <a:stretch>
            <a:fillRect/>
          </a:stretch>
        </p:blipFill>
        <p:spPr>
          <a:xfrm>
            <a:off x="1245778" y="1442720"/>
            <a:ext cx="4175760" cy="4872355"/>
          </a:xfrm>
          <a:prstGeom prst="rect">
            <a:avLst/>
          </a:prstGeom>
        </p:spPr>
      </p:pic>
      <p:pic>
        <p:nvPicPr>
          <p:cNvPr id="9" name="Picture 8">
            <a:extLst>
              <a:ext uri="{FF2B5EF4-FFF2-40B4-BE49-F238E27FC236}">
                <a16:creationId xmlns:a16="http://schemas.microsoft.com/office/drawing/2014/main" id="{4E67A5CE-6242-453C-A524-D2DC5A8B0661}"/>
              </a:ext>
            </a:extLst>
          </p:cNvPr>
          <p:cNvPicPr/>
          <p:nvPr/>
        </p:nvPicPr>
        <p:blipFill rotWithShape="1">
          <a:blip r:embed="rId3"/>
          <a:srcRect b="55820"/>
          <a:stretch/>
        </p:blipFill>
        <p:spPr bwMode="auto">
          <a:xfrm>
            <a:off x="6300957" y="2133600"/>
            <a:ext cx="4190365" cy="259080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8291090-6201-CFEA-59C6-FE123433C21A}"/>
              </a:ext>
            </a:extLst>
          </p:cNvPr>
          <p:cNvSpPr txBox="1"/>
          <p:nvPr/>
        </p:nvSpPr>
        <p:spPr>
          <a:xfrm>
            <a:off x="7226188" y="5594878"/>
            <a:ext cx="2759384" cy="369332"/>
          </a:xfrm>
          <a:prstGeom prst="rect">
            <a:avLst/>
          </a:prstGeom>
          <a:noFill/>
        </p:spPr>
        <p:txBody>
          <a:bodyPr wrap="square" rtlCol="0">
            <a:spAutoFit/>
          </a:bodyPr>
          <a:lstStyle/>
          <a:p>
            <a:r>
              <a:rPr lang="en-IN" dirty="0">
                <a:solidFill>
                  <a:schemeClr val="bg1"/>
                </a:solidFill>
              </a:rPr>
              <a:t>Code for Data Collection</a:t>
            </a:r>
          </a:p>
        </p:txBody>
      </p:sp>
    </p:spTree>
    <p:extLst>
      <p:ext uri="{BB962C8B-B14F-4D97-AF65-F5344CB8AC3E}">
        <p14:creationId xmlns:p14="http://schemas.microsoft.com/office/powerpoint/2010/main" val="141501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ACQUISITION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6" name="Picture 5">
            <a:extLst>
              <a:ext uri="{FF2B5EF4-FFF2-40B4-BE49-F238E27FC236}">
                <a16:creationId xmlns:a16="http://schemas.microsoft.com/office/drawing/2014/main" id="{58221C87-F8CD-47ED-A407-68CB8C39972E}"/>
              </a:ext>
            </a:extLst>
          </p:cNvPr>
          <p:cNvPicPr/>
          <p:nvPr/>
        </p:nvPicPr>
        <p:blipFill>
          <a:blip r:embed="rId2"/>
          <a:stretch>
            <a:fillRect/>
          </a:stretch>
        </p:blipFill>
        <p:spPr>
          <a:xfrm>
            <a:off x="939800" y="1455420"/>
            <a:ext cx="4686300" cy="4859655"/>
          </a:xfrm>
          <a:prstGeom prst="rect">
            <a:avLst/>
          </a:prstGeom>
        </p:spPr>
      </p:pic>
      <p:pic>
        <p:nvPicPr>
          <p:cNvPr id="10" name="Picture 9">
            <a:extLst>
              <a:ext uri="{FF2B5EF4-FFF2-40B4-BE49-F238E27FC236}">
                <a16:creationId xmlns:a16="http://schemas.microsoft.com/office/drawing/2014/main" id="{B57B9345-BAF5-46C9-8943-DF24DCB899FB}"/>
              </a:ext>
            </a:extLst>
          </p:cNvPr>
          <p:cNvPicPr/>
          <p:nvPr/>
        </p:nvPicPr>
        <p:blipFill>
          <a:blip r:embed="rId3"/>
          <a:stretch>
            <a:fillRect/>
          </a:stretch>
        </p:blipFill>
        <p:spPr>
          <a:xfrm>
            <a:off x="6588760" y="2089371"/>
            <a:ext cx="4663440" cy="3285490"/>
          </a:xfrm>
          <a:prstGeom prst="rect">
            <a:avLst/>
          </a:prstGeom>
        </p:spPr>
      </p:pic>
    </p:spTree>
    <p:extLst>
      <p:ext uri="{BB962C8B-B14F-4D97-AF65-F5344CB8AC3E}">
        <p14:creationId xmlns:p14="http://schemas.microsoft.com/office/powerpoint/2010/main" val="167832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8525EE-C6CB-ADCD-DD3B-4E088F0260B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8" name="Picture 7">
            <a:extLst>
              <a:ext uri="{FF2B5EF4-FFF2-40B4-BE49-F238E27FC236}">
                <a16:creationId xmlns:a16="http://schemas.microsoft.com/office/drawing/2014/main" id="{A5B89B4A-F836-6050-8274-0C40E3877B80}"/>
              </a:ext>
            </a:extLst>
          </p:cNvPr>
          <p:cNvPicPr>
            <a:picLocks noChangeAspect="1"/>
          </p:cNvPicPr>
          <p:nvPr/>
        </p:nvPicPr>
        <p:blipFill>
          <a:blip r:embed="rId2"/>
          <a:stretch>
            <a:fillRect/>
          </a:stretch>
        </p:blipFill>
        <p:spPr>
          <a:xfrm>
            <a:off x="58877" y="107779"/>
            <a:ext cx="6515380" cy="2611145"/>
          </a:xfrm>
          <a:prstGeom prst="rect">
            <a:avLst/>
          </a:prstGeom>
        </p:spPr>
      </p:pic>
      <p:pic>
        <p:nvPicPr>
          <p:cNvPr id="10" name="Picture 9">
            <a:extLst>
              <a:ext uri="{FF2B5EF4-FFF2-40B4-BE49-F238E27FC236}">
                <a16:creationId xmlns:a16="http://schemas.microsoft.com/office/drawing/2014/main" id="{D6A394CC-50E8-CE2E-891A-6D983DE43A9E}"/>
              </a:ext>
            </a:extLst>
          </p:cNvPr>
          <p:cNvPicPr>
            <a:picLocks noChangeAspect="1"/>
          </p:cNvPicPr>
          <p:nvPr/>
        </p:nvPicPr>
        <p:blipFill>
          <a:blip r:embed="rId3"/>
          <a:stretch>
            <a:fillRect/>
          </a:stretch>
        </p:blipFill>
        <p:spPr>
          <a:xfrm>
            <a:off x="4559186" y="2888857"/>
            <a:ext cx="7099414" cy="3993419"/>
          </a:xfrm>
          <a:prstGeom prst="rect">
            <a:avLst/>
          </a:prstGeom>
        </p:spPr>
      </p:pic>
      <p:sp>
        <p:nvSpPr>
          <p:cNvPr id="11" name="TextBox 10">
            <a:extLst>
              <a:ext uri="{FF2B5EF4-FFF2-40B4-BE49-F238E27FC236}">
                <a16:creationId xmlns:a16="http://schemas.microsoft.com/office/drawing/2014/main" id="{BB9F6207-70BD-7EB2-25FC-619AD7646CEC}"/>
              </a:ext>
            </a:extLst>
          </p:cNvPr>
          <p:cNvSpPr txBox="1"/>
          <p:nvPr/>
        </p:nvSpPr>
        <p:spPr>
          <a:xfrm>
            <a:off x="768743" y="4741933"/>
            <a:ext cx="3406747" cy="646331"/>
          </a:xfrm>
          <a:prstGeom prst="rect">
            <a:avLst/>
          </a:prstGeom>
          <a:noFill/>
        </p:spPr>
        <p:txBody>
          <a:bodyPr wrap="square" rtlCol="0">
            <a:spAutoFit/>
          </a:bodyPr>
          <a:lstStyle/>
          <a:p>
            <a:r>
              <a:rPr lang="en-IN" dirty="0">
                <a:solidFill>
                  <a:schemeClr val="bg1"/>
                </a:solidFill>
              </a:rPr>
              <a:t>Collected data on Edge Impulse</a:t>
            </a:r>
          </a:p>
        </p:txBody>
      </p:sp>
    </p:spTree>
    <p:extLst>
      <p:ext uri="{BB962C8B-B14F-4D97-AF65-F5344CB8AC3E}">
        <p14:creationId xmlns:p14="http://schemas.microsoft.com/office/powerpoint/2010/main" val="116339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PART 3</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127421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CREATING ML MODEL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4" name="Picture 3">
            <a:extLst>
              <a:ext uri="{FF2B5EF4-FFF2-40B4-BE49-F238E27FC236}">
                <a16:creationId xmlns:a16="http://schemas.microsoft.com/office/drawing/2014/main" id="{486D76A6-084A-D559-9E19-15CB022B5F90}"/>
              </a:ext>
            </a:extLst>
          </p:cNvPr>
          <p:cNvPicPr>
            <a:picLocks noChangeAspect="1"/>
          </p:cNvPicPr>
          <p:nvPr/>
        </p:nvPicPr>
        <p:blipFill>
          <a:blip r:embed="rId2"/>
          <a:stretch>
            <a:fillRect/>
          </a:stretch>
        </p:blipFill>
        <p:spPr>
          <a:xfrm>
            <a:off x="1203366" y="1343442"/>
            <a:ext cx="9315929" cy="4559534"/>
          </a:xfrm>
          <a:prstGeom prst="rect">
            <a:avLst/>
          </a:prstGeom>
        </p:spPr>
      </p:pic>
      <p:sp>
        <p:nvSpPr>
          <p:cNvPr id="5" name="TextBox 4">
            <a:extLst>
              <a:ext uri="{FF2B5EF4-FFF2-40B4-BE49-F238E27FC236}">
                <a16:creationId xmlns:a16="http://schemas.microsoft.com/office/drawing/2014/main" id="{702D0E96-FB9D-C680-FC83-9F9C0B71271C}"/>
              </a:ext>
            </a:extLst>
          </p:cNvPr>
          <p:cNvSpPr txBox="1"/>
          <p:nvPr/>
        </p:nvSpPr>
        <p:spPr>
          <a:xfrm>
            <a:off x="1319000" y="6167962"/>
            <a:ext cx="3110040" cy="369332"/>
          </a:xfrm>
          <a:prstGeom prst="rect">
            <a:avLst/>
          </a:prstGeom>
          <a:noFill/>
        </p:spPr>
        <p:txBody>
          <a:bodyPr wrap="square" rtlCol="0">
            <a:spAutoFit/>
          </a:bodyPr>
          <a:lstStyle/>
          <a:p>
            <a:r>
              <a:rPr lang="en-IN" dirty="0">
                <a:solidFill>
                  <a:schemeClr val="bg1"/>
                </a:solidFill>
              </a:rPr>
              <a:t>Motion Classification Model</a:t>
            </a:r>
          </a:p>
        </p:txBody>
      </p:sp>
    </p:spTree>
    <p:extLst>
      <p:ext uri="{BB962C8B-B14F-4D97-AF65-F5344CB8AC3E}">
        <p14:creationId xmlns:p14="http://schemas.microsoft.com/office/powerpoint/2010/main" val="18912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E515D0-9C78-FD0D-A008-C4F794156BE8}"/>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6" name="Picture 5">
            <a:extLst>
              <a:ext uri="{FF2B5EF4-FFF2-40B4-BE49-F238E27FC236}">
                <a16:creationId xmlns:a16="http://schemas.microsoft.com/office/drawing/2014/main" id="{401AB5EE-9F44-72B9-EBE6-18CBDAA0956D}"/>
              </a:ext>
            </a:extLst>
          </p:cNvPr>
          <p:cNvPicPr>
            <a:picLocks noChangeAspect="1"/>
          </p:cNvPicPr>
          <p:nvPr/>
        </p:nvPicPr>
        <p:blipFill>
          <a:blip r:embed="rId2"/>
          <a:stretch>
            <a:fillRect/>
          </a:stretch>
        </p:blipFill>
        <p:spPr>
          <a:xfrm>
            <a:off x="716567" y="1475231"/>
            <a:ext cx="4349974" cy="2889398"/>
          </a:xfrm>
          <a:prstGeom prst="rect">
            <a:avLst/>
          </a:prstGeom>
        </p:spPr>
      </p:pic>
      <p:sp>
        <p:nvSpPr>
          <p:cNvPr id="9" name="Title 6">
            <a:extLst>
              <a:ext uri="{FF2B5EF4-FFF2-40B4-BE49-F238E27FC236}">
                <a16:creationId xmlns:a16="http://schemas.microsoft.com/office/drawing/2014/main" id="{8A8B1BA3-AA27-031A-CFA6-50C05DF33BFF}"/>
              </a:ext>
            </a:extLst>
          </p:cNvPr>
          <p:cNvSpPr>
            <a:spLocks noGrp="1"/>
          </p:cNvSpPr>
          <p:nvPr>
            <p:ph type="title"/>
          </p:nvPr>
        </p:nvSpPr>
        <p:spPr>
          <a:xfrm>
            <a:off x="444500" y="542925"/>
            <a:ext cx="11214100" cy="535531"/>
          </a:xfrm>
        </p:spPr>
        <p:txBody>
          <a:bodyPr/>
          <a:lstStyle/>
          <a:p>
            <a:r>
              <a:rPr lang="en-US" dirty="0"/>
              <a:t>PERFORMANCE OF MODEL</a:t>
            </a:r>
          </a:p>
        </p:txBody>
      </p:sp>
      <p:pic>
        <p:nvPicPr>
          <p:cNvPr id="11" name="Picture 10">
            <a:extLst>
              <a:ext uri="{FF2B5EF4-FFF2-40B4-BE49-F238E27FC236}">
                <a16:creationId xmlns:a16="http://schemas.microsoft.com/office/drawing/2014/main" id="{55ADF21F-2DB3-D489-8388-0EDCFC8BA38C}"/>
              </a:ext>
            </a:extLst>
          </p:cNvPr>
          <p:cNvPicPr>
            <a:picLocks noChangeAspect="1"/>
          </p:cNvPicPr>
          <p:nvPr/>
        </p:nvPicPr>
        <p:blipFill>
          <a:blip r:embed="rId3"/>
          <a:stretch>
            <a:fillRect/>
          </a:stretch>
        </p:blipFill>
        <p:spPr>
          <a:xfrm>
            <a:off x="6620578" y="2472396"/>
            <a:ext cx="4356324" cy="3321221"/>
          </a:xfrm>
          <a:prstGeom prst="rect">
            <a:avLst/>
          </a:prstGeom>
        </p:spPr>
      </p:pic>
      <p:sp>
        <p:nvSpPr>
          <p:cNvPr id="12" name="TextBox 11">
            <a:extLst>
              <a:ext uri="{FF2B5EF4-FFF2-40B4-BE49-F238E27FC236}">
                <a16:creationId xmlns:a16="http://schemas.microsoft.com/office/drawing/2014/main" id="{18F89330-3A39-12D2-6843-01B7FF2C86F5}"/>
              </a:ext>
            </a:extLst>
          </p:cNvPr>
          <p:cNvSpPr txBox="1"/>
          <p:nvPr/>
        </p:nvSpPr>
        <p:spPr>
          <a:xfrm flipH="1">
            <a:off x="716567" y="5089890"/>
            <a:ext cx="3037347" cy="369332"/>
          </a:xfrm>
          <a:prstGeom prst="rect">
            <a:avLst/>
          </a:prstGeom>
          <a:noFill/>
        </p:spPr>
        <p:txBody>
          <a:bodyPr wrap="square" rtlCol="0">
            <a:spAutoFit/>
          </a:bodyPr>
          <a:lstStyle/>
          <a:p>
            <a:r>
              <a:rPr lang="en-IN" dirty="0">
                <a:solidFill>
                  <a:schemeClr val="bg1"/>
                </a:solidFill>
              </a:rPr>
              <a:t>Confusion Matrix</a:t>
            </a:r>
          </a:p>
        </p:txBody>
      </p:sp>
    </p:spTree>
    <p:extLst>
      <p:ext uri="{BB962C8B-B14F-4D97-AF65-F5344CB8AC3E}">
        <p14:creationId xmlns:p14="http://schemas.microsoft.com/office/powerpoint/2010/main" val="262361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PART 4</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74576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DEPLOYMENT OF MODEL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3" name="Picture 2">
            <a:extLst>
              <a:ext uri="{FF2B5EF4-FFF2-40B4-BE49-F238E27FC236}">
                <a16:creationId xmlns:a16="http://schemas.microsoft.com/office/drawing/2014/main" id="{B082BF70-B15A-C9EF-4A89-8C2C0194ED6C}"/>
              </a:ext>
            </a:extLst>
          </p:cNvPr>
          <p:cNvPicPr>
            <a:picLocks noChangeAspect="1"/>
          </p:cNvPicPr>
          <p:nvPr/>
        </p:nvPicPr>
        <p:blipFill>
          <a:blip r:embed="rId2"/>
          <a:stretch>
            <a:fillRect/>
          </a:stretch>
        </p:blipFill>
        <p:spPr>
          <a:xfrm>
            <a:off x="683830" y="1880893"/>
            <a:ext cx="4506487" cy="2092297"/>
          </a:xfrm>
          <a:prstGeom prst="rect">
            <a:avLst/>
          </a:prstGeom>
        </p:spPr>
      </p:pic>
      <p:pic>
        <p:nvPicPr>
          <p:cNvPr id="5" name="Picture 4">
            <a:extLst>
              <a:ext uri="{FF2B5EF4-FFF2-40B4-BE49-F238E27FC236}">
                <a16:creationId xmlns:a16="http://schemas.microsoft.com/office/drawing/2014/main" id="{A26CFDED-ACBF-4902-3580-592E5D6AE119}"/>
              </a:ext>
            </a:extLst>
          </p:cNvPr>
          <p:cNvPicPr>
            <a:picLocks noChangeAspect="1"/>
          </p:cNvPicPr>
          <p:nvPr/>
        </p:nvPicPr>
        <p:blipFill>
          <a:blip r:embed="rId3"/>
          <a:stretch>
            <a:fillRect/>
          </a:stretch>
        </p:blipFill>
        <p:spPr>
          <a:xfrm>
            <a:off x="6793432" y="1208464"/>
            <a:ext cx="3732452" cy="4976602"/>
          </a:xfrm>
          <a:prstGeom prst="rect">
            <a:avLst/>
          </a:prstGeom>
        </p:spPr>
      </p:pic>
      <p:sp>
        <p:nvSpPr>
          <p:cNvPr id="6" name="TextBox 5">
            <a:extLst>
              <a:ext uri="{FF2B5EF4-FFF2-40B4-BE49-F238E27FC236}">
                <a16:creationId xmlns:a16="http://schemas.microsoft.com/office/drawing/2014/main" id="{82B507E0-B8CA-4452-8964-A5EAEDB4AF6A}"/>
              </a:ext>
            </a:extLst>
          </p:cNvPr>
          <p:cNvSpPr txBox="1"/>
          <p:nvPr/>
        </p:nvSpPr>
        <p:spPr>
          <a:xfrm>
            <a:off x="683830" y="4452461"/>
            <a:ext cx="2735108" cy="646331"/>
          </a:xfrm>
          <a:prstGeom prst="rect">
            <a:avLst/>
          </a:prstGeom>
          <a:noFill/>
        </p:spPr>
        <p:txBody>
          <a:bodyPr wrap="square" rtlCol="0">
            <a:spAutoFit/>
          </a:bodyPr>
          <a:lstStyle/>
          <a:p>
            <a:r>
              <a:rPr lang="en-IN" dirty="0">
                <a:solidFill>
                  <a:schemeClr val="bg1"/>
                </a:solidFill>
              </a:rPr>
              <a:t>Result generated by model</a:t>
            </a:r>
          </a:p>
        </p:txBody>
      </p:sp>
    </p:spTree>
    <p:extLst>
      <p:ext uri="{BB962C8B-B14F-4D97-AF65-F5344CB8AC3E}">
        <p14:creationId xmlns:p14="http://schemas.microsoft.com/office/powerpoint/2010/main" val="344033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lgn="just">
              <a:buNone/>
            </a:pPr>
            <a:r>
              <a:rPr lang="en-US" dirty="0"/>
              <a:t>In this project, we have categorized (systematic arrangement in groups) the motion into their respective classes using Neural Network on ESP32.</a:t>
            </a:r>
          </a:p>
          <a:p>
            <a:pPr marL="0" indent="0" algn="just">
              <a:buNone/>
            </a:pPr>
            <a:r>
              <a:rPr lang="en-US" dirty="0"/>
              <a:t>This project runs on the ESP32 module and MPU 6050. ESP 32 module is combination of WIFI and Bluetooth. It is cheaper and easier to use as comparison with others. MPU 6050 is used to detect the linear and angular motion along with its magnitude and direction.</a:t>
            </a:r>
          </a:p>
          <a:p>
            <a:pPr marL="0" indent="0" algn="just">
              <a:buNone/>
            </a:pPr>
            <a:endParaRPr lang="en-US" dirty="0"/>
          </a:p>
          <a:p>
            <a:pPr marL="0" indent="0" algn="just">
              <a:buNone/>
            </a:pPr>
            <a:r>
              <a:rPr lang="en-US" dirty="0"/>
              <a:t>There are four types of motion in which we have classified them. They are:</a:t>
            </a:r>
          </a:p>
          <a:p>
            <a:pPr algn="just">
              <a:buFont typeface="Wingdings" panose="05000000000000000000" pitchFamily="2" charset="2"/>
              <a:buChar char="Ø"/>
            </a:pPr>
            <a:r>
              <a:rPr lang="en-US" dirty="0"/>
              <a:t>Idle</a:t>
            </a:r>
          </a:p>
          <a:p>
            <a:pPr algn="just">
              <a:buFont typeface="Wingdings" panose="05000000000000000000" pitchFamily="2" charset="2"/>
              <a:buChar char="Ø"/>
            </a:pPr>
            <a:r>
              <a:rPr lang="en-US" dirty="0"/>
              <a:t>Up Down</a:t>
            </a:r>
          </a:p>
          <a:p>
            <a:pPr algn="just">
              <a:buFont typeface="Wingdings" panose="05000000000000000000" pitchFamily="2" charset="2"/>
              <a:buChar char="Ø"/>
            </a:pPr>
            <a:r>
              <a:rPr lang="en-US" dirty="0"/>
              <a:t>Left Right</a:t>
            </a:r>
          </a:p>
          <a:p>
            <a:pPr algn="just">
              <a:buFont typeface="Wingdings" panose="05000000000000000000" pitchFamily="2" charset="2"/>
              <a:buChar char="Ø"/>
            </a:pPr>
            <a:r>
              <a:rPr lang="en-US" dirty="0"/>
              <a:t>Circle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COMPONENTS REQUIRED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COMPONENTS REQUIRED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gn="just">
              <a:buFont typeface="Wingdings" panose="05000000000000000000" pitchFamily="2" charset="2"/>
              <a:buChar char="v"/>
            </a:pPr>
            <a:r>
              <a:rPr lang="en-US" dirty="0"/>
              <a:t>Hardware Components</a:t>
            </a:r>
          </a:p>
          <a:p>
            <a:pPr marL="342900" indent="-342900" algn="just">
              <a:buFont typeface="+mj-lt"/>
              <a:buAutoNum type="alphaLcPeriod"/>
            </a:pPr>
            <a:r>
              <a:rPr lang="en-US" dirty="0"/>
              <a:t>ESP32 WIFI Module</a:t>
            </a:r>
          </a:p>
          <a:p>
            <a:pPr marL="342900" indent="-342900" algn="just">
              <a:buFont typeface="+mj-lt"/>
              <a:buAutoNum type="alphaLcPeriod"/>
            </a:pPr>
            <a:r>
              <a:rPr lang="en-US" dirty="0"/>
              <a:t>MPU 6050 Sensor</a:t>
            </a:r>
          </a:p>
          <a:p>
            <a:pPr marL="342900" indent="-342900" algn="just">
              <a:buFont typeface="+mj-lt"/>
              <a:buAutoNum type="alphaLcPeriod"/>
            </a:pPr>
            <a:r>
              <a:rPr lang="en-US" dirty="0"/>
              <a:t>Breadboard</a:t>
            </a:r>
          </a:p>
          <a:p>
            <a:pPr marL="342900" indent="-342900" algn="just">
              <a:buFont typeface="+mj-lt"/>
              <a:buAutoNum type="alphaLcPeriod"/>
            </a:pPr>
            <a:r>
              <a:rPr lang="en-US" dirty="0"/>
              <a:t>Jumper Wire</a:t>
            </a:r>
          </a:p>
          <a:p>
            <a:pPr marL="0" indent="0" algn="just">
              <a:buNone/>
            </a:pPr>
            <a:endParaRPr lang="en-US" dirty="0"/>
          </a:p>
          <a:p>
            <a:pPr algn="just">
              <a:buFont typeface="Wingdings" panose="05000000000000000000" pitchFamily="2" charset="2"/>
              <a:buChar char="v"/>
            </a:pPr>
            <a:r>
              <a:rPr lang="en-US" dirty="0"/>
              <a:t>Software Components and Online Services</a:t>
            </a:r>
          </a:p>
          <a:p>
            <a:pPr marL="342900" indent="-342900" algn="just">
              <a:buFont typeface="+mj-lt"/>
              <a:buAutoNum type="alphaLcPeriod"/>
            </a:pPr>
            <a:r>
              <a:rPr lang="en-US" dirty="0"/>
              <a:t>Edge Impulse Studio</a:t>
            </a:r>
          </a:p>
          <a:p>
            <a:pPr marL="342900" indent="-342900" algn="just">
              <a:buFont typeface="+mj-lt"/>
              <a:buAutoNum type="alphaLcPeriod"/>
            </a:pPr>
            <a:r>
              <a:rPr lang="en-US" dirty="0"/>
              <a:t>Arduino IDE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41067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SCHEMATICS DIAGRAM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05299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SCHEMATICS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096000" y="2931736"/>
            <a:ext cx="3934120" cy="2786892"/>
          </a:xfrm>
        </p:spPr>
        <p:txBody>
          <a:bodyPr/>
          <a:lstStyle/>
          <a:p>
            <a:pPr marL="0" indent="0" algn="just">
              <a:buNone/>
            </a:pPr>
            <a:r>
              <a:rPr lang="en-US" dirty="0"/>
              <a:t>HARDWARE CONNECTIONS</a:t>
            </a:r>
          </a:p>
          <a:p>
            <a:pPr marL="0" indent="0" algn="just">
              <a:buNone/>
            </a:pPr>
            <a:endParaRPr lang="en-US" dirty="0"/>
          </a:p>
          <a:p>
            <a:pPr marL="0" indent="0" algn="just">
              <a:buNone/>
            </a:pPr>
            <a:r>
              <a:rPr lang="en-US" sz="1400" dirty="0"/>
              <a:t>ESP32 -&gt; MPU 6050</a:t>
            </a:r>
          </a:p>
          <a:p>
            <a:pPr marL="0" indent="0" algn="just">
              <a:buNone/>
            </a:pPr>
            <a:r>
              <a:rPr lang="en-US" sz="1400" dirty="0"/>
              <a:t>D22 -&gt; SCL</a:t>
            </a:r>
          </a:p>
          <a:p>
            <a:pPr marL="0" indent="0" algn="just">
              <a:buNone/>
            </a:pPr>
            <a:r>
              <a:rPr lang="en-US" sz="1400" dirty="0"/>
              <a:t>D21 -&gt; SDA</a:t>
            </a:r>
          </a:p>
          <a:p>
            <a:pPr marL="0" indent="0" algn="just">
              <a:buNone/>
            </a:pPr>
            <a:r>
              <a:rPr lang="en-US" sz="1400" dirty="0"/>
              <a:t>3V3 -&gt; VCC</a:t>
            </a:r>
          </a:p>
          <a:p>
            <a:pPr marL="0" indent="0" algn="just">
              <a:buNone/>
            </a:pPr>
            <a:r>
              <a:rPr lang="en-US" sz="1400" dirty="0"/>
              <a:t>GND -&gt; GND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5" name="Picture 4">
            <a:extLst>
              <a:ext uri="{FF2B5EF4-FFF2-40B4-BE49-F238E27FC236}">
                <a16:creationId xmlns:a16="http://schemas.microsoft.com/office/drawing/2014/main" id="{3C08E5B0-656D-4B91-8986-45A3E06A8F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500" y="1766460"/>
            <a:ext cx="4686300" cy="4432935"/>
          </a:xfrm>
          <a:prstGeom prst="rect">
            <a:avLst/>
          </a:prstGeom>
          <a:noFill/>
          <a:ln>
            <a:noFill/>
          </a:ln>
        </p:spPr>
      </p:pic>
    </p:spTree>
    <p:extLst>
      <p:ext uri="{BB962C8B-B14F-4D97-AF65-F5344CB8AC3E}">
        <p14:creationId xmlns:p14="http://schemas.microsoft.com/office/powerpoint/2010/main" val="10572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PROJECT CONTRIBUTION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36969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PARTITION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The project has been divided into the 4 parts. They are:</a:t>
            </a:r>
            <a:endParaRPr lang="en-IN" dirty="0"/>
          </a:p>
          <a:p>
            <a:pPr marL="342900" lvl="0" indent="-342900">
              <a:buFont typeface="+mj-lt"/>
              <a:buAutoNum type="arabicPeriod"/>
            </a:pPr>
            <a:r>
              <a:rPr lang="en-US" dirty="0"/>
              <a:t>Testing hardware components</a:t>
            </a:r>
            <a:endParaRPr lang="en-IN" dirty="0"/>
          </a:p>
          <a:p>
            <a:pPr marL="342900" lvl="0" indent="-342900">
              <a:buFont typeface="+mj-lt"/>
              <a:buAutoNum type="arabicPeriod"/>
            </a:pPr>
            <a:r>
              <a:rPr lang="en-US" dirty="0"/>
              <a:t>Data Acquisition</a:t>
            </a:r>
            <a:endParaRPr lang="en-IN" dirty="0"/>
          </a:p>
          <a:p>
            <a:pPr marL="342900" lvl="0" indent="-342900">
              <a:buFont typeface="+mj-lt"/>
              <a:buAutoNum type="arabicPeriod"/>
            </a:pPr>
            <a:r>
              <a:rPr lang="en-US" dirty="0"/>
              <a:t>Creating ML model</a:t>
            </a:r>
            <a:endParaRPr lang="en-IN" dirty="0"/>
          </a:p>
          <a:p>
            <a:pPr marL="342900" lvl="0" indent="-342900">
              <a:buFont typeface="+mj-lt"/>
              <a:buAutoNum type="arabicPeriod"/>
            </a:pPr>
            <a:r>
              <a:rPr lang="en-US" dirty="0"/>
              <a:t>Deployment of model</a:t>
            </a:r>
            <a:endParaRPr lang="en-IN" dirty="0"/>
          </a:p>
          <a:p>
            <a:pPr marL="0" indent="0" algn="just">
              <a:buNone/>
            </a:pPr>
            <a:endParaRPr lang="en-US" dirty="0"/>
          </a:p>
          <a:p>
            <a:pPr marL="0" indent="0" algn="just">
              <a:buNone/>
            </a:pPr>
            <a:r>
              <a:rPr lang="en-US" dirty="0"/>
              <a:t>PART 1 and 2: Done By Rohit Ranjan (2001CS56)</a:t>
            </a:r>
          </a:p>
          <a:p>
            <a:pPr marL="0" indent="0" algn="just">
              <a:buNone/>
            </a:pPr>
            <a:r>
              <a:rPr lang="en-US" dirty="0"/>
              <a:t>PART 3 and 4: Done By Kartik Mouli   (2001CS35)</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68878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295</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Trade Gothic LT Pro</vt:lpstr>
      <vt:lpstr>Trebuchet MS</vt:lpstr>
      <vt:lpstr>Wingdings</vt:lpstr>
      <vt:lpstr>Office Theme</vt:lpstr>
      <vt:lpstr>Motion Classification Using Deep Learning on ESP 32</vt:lpstr>
      <vt:lpstr>INTRODUCTION</vt:lpstr>
      <vt:lpstr>INTRODUCTION</vt:lpstr>
      <vt:lpstr>COMPONENTS REQUIRED</vt:lpstr>
      <vt:lpstr>COMPONENTS REQUIRED</vt:lpstr>
      <vt:lpstr>SCHEMATICS DIAGRAM</vt:lpstr>
      <vt:lpstr>SCHEMATICS</vt:lpstr>
      <vt:lpstr>PROJECT CONTRIBUTION</vt:lpstr>
      <vt:lpstr>PROJECT PARTITION</vt:lpstr>
      <vt:lpstr>PART 1</vt:lpstr>
      <vt:lpstr>TESTING HARDWARE COMPONENTS</vt:lpstr>
      <vt:lpstr>TESTING HARDWARE COMPONENTS</vt:lpstr>
      <vt:lpstr>PART 2</vt:lpstr>
      <vt:lpstr>DATA ACQUISITION</vt:lpstr>
      <vt:lpstr>DATA ACQUISITION</vt:lpstr>
      <vt:lpstr>PowerPoint Presentation</vt:lpstr>
      <vt:lpstr>PART 3</vt:lpstr>
      <vt:lpstr>CREATING ML MODEL</vt:lpstr>
      <vt:lpstr>PERFORMANCE OF MODEL</vt:lpstr>
      <vt:lpstr>PART 4</vt:lpstr>
      <vt:lpstr>DEPLOYMENT OF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2022-11-27T19:56:08Z</dcterms:created>
  <dcterms:modified xsi:type="dcterms:W3CDTF">2022-11-27T23:53:47Z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