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mW8KUWHLVX3394fH7uhjVZIz5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00" d="100"/>
          <a:sy n="100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d9ef7bc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d9ef7bc6_1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e7d9ef7bc6_1_3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d9ef7bc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d9ef7bc6_1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e7d9ef7bc6_1_5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d9ef7bc6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d9ef7bc6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e7d9ef7bc6_1_6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d9ef7bc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7d9ef7bc6_1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e7d9ef7bc6_1_7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d9ef7bc6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7d9ef7bc6_1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e7d9ef7bc6_1_8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7d9ef7bc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7d9ef7bc6_1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e7d9ef7bc6_1_9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d9ef7bc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d9ef7bc6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e7d9ef7bc6_1_9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d9ef7bc6_1_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7d9ef7bc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e7d9ef7bc6_1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7d9ef7bc6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7d9ef7bc6_1_1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e7d9ef7bc6_1_12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d9ef7bc6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d9ef7bc6_1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e7d9ef7bc6_1_13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7da536c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e7da536ca1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7d9ef7bc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7d9ef7bc6_1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e7d9ef7bc6_1_1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7d9ef7bc6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7d9ef7bc6_1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e7d9ef7bc6_1_1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92216c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92216c81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e492216c81_0_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492216c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492216c81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e492216c81_0_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92216c8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92216c81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e492216c81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92216c8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492216c8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e492216c81_0_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92216c8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92216c81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e492216c81_0_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492216c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492216c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e492216c81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492216c8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492216c81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e492216c81_0_6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492216c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492216c8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e492216c81_0_7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da536ca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ge7da536ca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e7da536ca1_0_3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492216c8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492216c81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e492216c81_0_8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92216c8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492216c81_0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e492216c81_0_10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92216c8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92216c81_0_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e492216c81_0_9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492216c8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492216c81_0_1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e492216c81_0_1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af2d93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af2d9369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e6af2d9369_1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d9ef7b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d9ef7bc6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e7d9ef7bc6_1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d9ef7bc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d9ef7bc6_1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7d9ef7bc6_1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af2d93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af2d9369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6af2d9369_2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d9ef7bc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d9ef7bc6_1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7d9ef7bc6_1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7d9ef7bc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7d9ef7bc6_1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e7d9ef7bc6_1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210050" cy="476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743450" y="1371600"/>
            <a:ext cx="4211638" cy="476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 rot="5400000">
            <a:off x="4981575" y="2101850"/>
            <a:ext cx="5903913" cy="215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 rot="5400000">
            <a:off x="589756" y="19844"/>
            <a:ext cx="5903913" cy="632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 rot="5400000">
            <a:off x="2287587" y="-534987"/>
            <a:ext cx="4760912" cy="857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rot="10800000" flipH="1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rot="10800000" flipH="1">
            <a:off x="460375" y="990600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Heap Sort </a:t>
            </a:r>
            <a:endParaRPr sz="4000" b="0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d9ef7bc6_1_3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Maintaining the Heap Property</a:t>
            </a:r>
            <a:endParaRPr/>
          </a:p>
        </p:txBody>
      </p:sp>
      <p:sp>
        <p:nvSpPr>
          <p:cNvPr id="159" name="Google Shape;159;ge7d9ef7bc6_1_3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e7d9ef7bc6_1_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1" name="Google Shape;161;ge7d9ef7bc6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650"/>
            <a:ext cx="9144000" cy="548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7d9ef7bc6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63" y="4544000"/>
            <a:ext cx="23907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d9ef7bc6_1_5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MAX-HEAPIFY Running Time</a:t>
            </a:r>
            <a:endParaRPr/>
          </a:p>
        </p:txBody>
      </p:sp>
      <p:sp>
        <p:nvSpPr>
          <p:cNvPr id="169" name="Google Shape;169;ge7d9ef7bc6_1_5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❏"/>
            </a:pPr>
            <a:r>
              <a:rPr lang="en-US">
                <a:solidFill>
                  <a:srgbClr val="333399"/>
                </a:solidFill>
              </a:rPr>
              <a:t>Intuitively:</a:t>
            </a:r>
            <a:endParaRPr>
              <a:solidFill>
                <a:srgbClr val="33339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Running time of MAX-HEAPIFY is O(lgn)</a:t>
            </a:r>
            <a:endParaRPr>
              <a:solidFill>
                <a:srgbClr val="333399"/>
              </a:solidFill>
            </a:endParaRPr>
          </a:p>
          <a:p>
            <a:pPr marL="457200" lvl="0" indent="-2971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Can be written in terms of the height of the heap, as being O(h)</a:t>
            </a:r>
            <a:endParaRPr>
              <a:solidFill>
                <a:srgbClr val="333399"/>
              </a:solidFill>
            </a:endParaRPr>
          </a:p>
          <a:p>
            <a:pPr marL="914400" lvl="1" indent="-2914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 sz="2400"/>
              <a:t>Since the height of the heap is </a:t>
            </a:r>
            <a:r>
              <a:rPr lang="en-US" sz="2800">
                <a:solidFill>
                  <a:srgbClr val="333399"/>
                </a:solidFill>
              </a:rPr>
              <a:t>lgn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7d9ef7bc6_1_5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1" name="Google Shape;171;ge7d9ef7bc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25" y="2033150"/>
            <a:ext cx="76009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d9ef7bc6_1_6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a Heap</a:t>
            </a:r>
            <a:endParaRPr/>
          </a:p>
        </p:txBody>
      </p:sp>
      <p:sp>
        <p:nvSpPr>
          <p:cNvPr id="178" name="Google Shape;178;ge7d9ef7bc6_1_6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Convert an array A[1 … n] into a max-heap (n = length[A])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elements in the subarray A[(n/2+1) .. n] are leaves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Apply MAX-HEAPIFY on elements between 1 and n/2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e7d9ef7bc6_1_6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0" name="Google Shape;180;ge7d9ef7bc6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428988"/>
            <a:ext cx="85725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7d9ef7bc6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100" y="5980200"/>
            <a:ext cx="3527889" cy="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d9ef7bc6_1_7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9" name="Google Shape;189;ge7d9ef7bc6_1_7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0" name="Google Shape;190;ge7d9ef7bc6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52" y="339297"/>
            <a:ext cx="4350750" cy="51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7d9ef7bc6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38" y="1495800"/>
            <a:ext cx="73628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d9ef7bc6_1_8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Running Time of BUILD MAX HEAP</a:t>
            </a:r>
            <a:endParaRPr sz="3700"/>
          </a:p>
        </p:txBody>
      </p:sp>
      <p:sp>
        <p:nvSpPr>
          <p:cNvPr id="199" name="Google Shape;199;ge7d9ef7bc6_1_8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0" name="Google Shape;200;ge7d9ef7bc6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347788"/>
            <a:ext cx="83534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7d9ef7bc6_1_9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Running Time of BUILD MAX HEAP</a:t>
            </a:r>
            <a:endParaRPr/>
          </a:p>
        </p:txBody>
      </p:sp>
      <p:sp>
        <p:nvSpPr>
          <p:cNvPr id="208" name="Google Shape;208;ge7d9ef7bc6_1_9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9" name="Google Shape;209;ge7d9ef7bc6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50" y="1371600"/>
            <a:ext cx="68389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d9ef7bc6_1_9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Running Time of BUILD MAX HEAP</a:t>
            </a:r>
            <a:endParaRPr/>
          </a:p>
        </p:txBody>
      </p:sp>
      <p:sp>
        <p:nvSpPr>
          <p:cNvPr id="217" name="Google Shape;217;ge7d9ef7bc6_1_9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8" name="Google Shape;218;ge7d9ef7bc6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485900"/>
            <a:ext cx="69437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d9ef7bc6_1_46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Heap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7d9ef7bc6_1_12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231" name="Google Shape;231;ge7d9ef7bc6_1_12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chemeClr val="dk2"/>
                </a:solidFill>
              </a:rPr>
              <a:t>Goal</a:t>
            </a:r>
            <a:r>
              <a:rPr lang="en-US"/>
              <a:t>: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sort an array using heap representation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❏"/>
            </a:pPr>
            <a:r>
              <a:rPr lang="en-US">
                <a:solidFill>
                  <a:schemeClr val="dk2"/>
                </a:solidFill>
              </a:rPr>
              <a:t>Idea:</a:t>
            </a:r>
            <a:endParaRPr>
              <a:solidFill>
                <a:schemeClr val="dk2"/>
              </a:solidFill>
            </a:endParaRPr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Build a max-heap from the array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Swap the root (the maximum element) with the last element in the array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“Discard” this last node by decreasing the heap size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Call MAX-HEAPIFY on the new root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Repeat this process until only one node remains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e7d9ef7bc6_1_12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3" name="Google Shape;233;ge7d9ef7bc6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650" y="1685775"/>
            <a:ext cx="20002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7d9ef7bc6_1_136"/>
          <p:cNvSpPr txBox="1">
            <a:spLocks noGrp="1"/>
          </p:cNvSpPr>
          <p:nvPr>
            <p:ph type="title"/>
          </p:nvPr>
        </p:nvSpPr>
        <p:spPr>
          <a:xfrm>
            <a:off x="965200" y="228600"/>
            <a:ext cx="8047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			A=[7, 4, 3, 1, 2]</a:t>
            </a:r>
            <a:endParaRPr dirty="0"/>
          </a:p>
        </p:txBody>
      </p:sp>
      <p:sp>
        <p:nvSpPr>
          <p:cNvPr id="241" name="Google Shape;241;ge7d9ef7bc6_1_1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42" name="Google Shape;242;ge7d9ef7bc6_1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38" y="1719250"/>
            <a:ext cx="71342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da536ca1_0_23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Heap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7d9ef7bc6_1_14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Alg: HEAPSORT(A)</a:t>
            </a:r>
            <a:endParaRPr/>
          </a:p>
        </p:txBody>
      </p:sp>
      <p:sp>
        <p:nvSpPr>
          <p:cNvPr id="250" name="Google Shape;250;ge7d9ef7bc6_1_14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1" name="Google Shape;251;ge7d9ef7bc6_1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476375"/>
            <a:ext cx="71342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7d9ef7bc6_1_15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 Queues</a:t>
            </a:r>
            <a:endParaRPr/>
          </a:p>
        </p:txBody>
      </p:sp>
      <p:sp>
        <p:nvSpPr>
          <p:cNvPr id="259" name="Google Shape;259;ge7d9ef7bc6_1_15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60" name="Google Shape;260;ge7d9ef7bc6_1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782125"/>
            <a:ext cx="79343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92216c81_0_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Operations on Priority Queues</a:t>
            </a:r>
            <a:endParaRPr sz="3900"/>
          </a:p>
        </p:txBody>
      </p:sp>
      <p:sp>
        <p:nvSpPr>
          <p:cNvPr id="267" name="Google Shape;267;ge492216c81_0_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1080"/>
              <a:buFont typeface="Arial"/>
              <a:buChar char="❏"/>
            </a:pPr>
            <a:r>
              <a:rPr lang="en-US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rgbClr val="333399"/>
                </a:solidFill>
              </a:rPr>
              <a:t>ax-priority queues support the following operations:</a:t>
            </a:r>
            <a:endParaRPr>
              <a:solidFill>
                <a:srgbClr val="333399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solidFill>
                  <a:srgbClr val="333399"/>
                </a:solidFill>
              </a:rPr>
              <a:t>INSERT(S, x)</a:t>
            </a:r>
            <a:r>
              <a:rPr lang="en-US" sz="2400"/>
              <a:t>: </a:t>
            </a:r>
            <a:r>
              <a:rPr lang="en-US" sz="2400" u="sng"/>
              <a:t>inserts</a:t>
            </a:r>
            <a:r>
              <a:rPr lang="en-US" sz="2400"/>
              <a:t> element x into set S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solidFill>
                  <a:srgbClr val="333399"/>
                </a:solidFill>
              </a:rPr>
              <a:t>EXTRACT-MAX(S)</a:t>
            </a:r>
            <a:r>
              <a:rPr lang="en-US" sz="2400"/>
              <a:t>: </a:t>
            </a:r>
            <a:r>
              <a:rPr lang="en-US" sz="2400" u="sng"/>
              <a:t>removes and returns</a:t>
            </a:r>
            <a:r>
              <a:rPr lang="en-US" sz="2400"/>
              <a:t> element of S with largest key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solidFill>
                  <a:srgbClr val="333399"/>
                </a:solidFill>
              </a:rPr>
              <a:t>MAXIMUM(S)</a:t>
            </a:r>
            <a:r>
              <a:rPr lang="en-US" sz="2400"/>
              <a:t>: </a:t>
            </a:r>
            <a:r>
              <a:rPr lang="en-US" sz="2400" u="sng"/>
              <a:t>returns</a:t>
            </a:r>
            <a:r>
              <a:rPr lang="en-US" sz="2400"/>
              <a:t> element of S with largest key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solidFill>
                  <a:srgbClr val="333399"/>
                </a:solidFill>
              </a:rPr>
              <a:t>INCREASE-KEY(S, x, k)</a:t>
            </a:r>
            <a:r>
              <a:rPr lang="en-US" sz="2400"/>
              <a:t>: </a:t>
            </a:r>
            <a:r>
              <a:rPr lang="en-US" sz="2400" u="sng"/>
              <a:t>increases</a:t>
            </a:r>
            <a:r>
              <a:rPr lang="en-US" sz="2400"/>
              <a:t> value of element x’s key to k (Assume k ≥ x’s current key value)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e492216c81_0_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492216c81_0_1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HEAP-MAXIMUM</a:t>
            </a:r>
            <a:endParaRPr/>
          </a:p>
        </p:txBody>
      </p:sp>
      <p:sp>
        <p:nvSpPr>
          <p:cNvPr id="275" name="Google Shape;275;ge492216c81_0_1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99"/>
                </a:solidFill>
              </a:rPr>
              <a:t>Goal:</a:t>
            </a:r>
            <a:endParaRPr>
              <a:solidFill>
                <a:srgbClr val="333399"/>
              </a:solidFill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Return the largest element of the heap</a:t>
            </a:r>
            <a:endParaRPr sz="2400"/>
          </a:p>
          <a:p>
            <a:pPr marL="533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D0111"/>
                </a:solidFill>
              </a:rPr>
              <a:t>Alg:</a:t>
            </a:r>
            <a:r>
              <a:rPr lang="en-US">
                <a:solidFill>
                  <a:srgbClr val="333399"/>
                </a:solidFill>
              </a:rPr>
              <a:t> HEAP-MAXIMUM(A)</a:t>
            </a:r>
            <a:endParaRPr>
              <a:solidFill>
                <a:srgbClr val="33339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1.</a:t>
            </a:r>
            <a:r>
              <a:rPr lang="en-US" sz="2400">
                <a:solidFill>
                  <a:srgbClr val="333399"/>
                </a:solidFill>
              </a:rPr>
              <a:t>  </a:t>
            </a:r>
            <a:r>
              <a:rPr lang="en-US" sz="2400" b="1">
                <a:solidFill>
                  <a:srgbClr val="333399"/>
                </a:solidFill>
              </a:rPr>
              <a:t>return </a:t>
            </a:r>
            <a:r>
              <a:rPr lang="en-US" sz="2400">
                <a:solidFill>
                  <a:srgbClr val="333399"/>
                </a:solidFill>
              </a:rPr>
              <a:t>A[1]</a:t>
            </a:r>
            <a:endParaRPr sz="2400">
              <a:solidFill>
                <a:srgbClr val="333399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e492216c81_0_1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77" name="Google Shape;277;ge492216c8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338775"/>
            <a:ext cx="1870945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e492216c81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925" y="3903750"/>
            <a:ext cx="35623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492216c81_0_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HEAP-EXTRACT-MAX</a:t>
            </a:r>
            <a:endParaRPr/>
          </a:p>
        </p:txBody>
      </p:sp>
      <p:sp>
        <p:nvSpPr>
          <p:cNvPr id="285" name="Google Shape;285;ge492216c81_0_2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</a:rPr>
              <a:t>Goal:</a:t>
            </a:r>
            <a:endParaRPr sz="2400">
              <a:solidFill>
                <a:srgbClr val="333399"/>
              </a:solidFill>
            </a:endParaRPr>
          </a:p>
          <a:p>
            <a:pPr marL="1371600" lvl="0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Extract the largest element of the heap (i.e., return the max value and also remove that element from the heap</a:t>
            </a:r>
            <a:endParaRPr sz="2000"/>
          </a:p>
          <a:p>
            <a:pPr marL="5334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99"/>
                </a:solidFill>
              </a:rPr>
              <a:t>Idea:</a:t>
            </a:r>
            <a:endParaRPr sz="2400">
              <a:solidFill>
                <a:srgbClr val="333399"/>
              </a:solidFill>
            </a:endParaRPr>
          </a:p>
          <a:p>
            <a:pPr marL="137160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Exchange the root element with the last</a:t>
            </a:r>
            <a:endParaRPr sz="2000"/>
          </a:p>
          <a:p>
            <a:pPr marL="1371600" lvl="2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Decrease the size of the heap by 1 element</a:t>
            </a:r>
            <a:endParaRPr sz="2000"/>
          </a:p>
          <a:p>
            <a:pPr marL="1371600" lvl="2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Call MAX-HEAPIFY on the new root, on a heap of size n-1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e492216c81_0_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87" name="Google Shape;287;ge492216c8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4660750"/>
            <a:ext cx="55911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492216c81_0_3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HEAP-EXTRACT-MAX</a:t>
            </a:r>
            <a:endParaRPr/>
          </a:p>
        </p:txBody>
      </p:sp>
      <p:sp>
        <p:nvSpPr>
          <p:cNvPr id="295" name="Google Shape;295;ge492216c81_0_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96" name="Google Shape;296;ge492216c8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38" y="1528000"/>
            <a:ext cx="69246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492216c81_0_4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HEAP-EXTRACT-MAX</a:t>
            </a:r>
            <a:endParaRPr/>
          </a:p>
        </p:txBody>
      </p:sp>
      <p:sp>
        <p:nvSpPr>
          <p:cNvPr id="304" name="Google Shape;304;ge492216c81_0_4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05" name="Google Shape;305;ge492216c8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50" y="1371588"/>
            <a:ext cx="71437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92216c81_0_5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HEAP-INCREASE-KEY</a:t>
            </a:r>
            <a:endParaRPr/>
          </a:p>
        </p:txBody>
      </p:sp>
      <p:sp>
        <p:nvSpPr>
          <p:cNvPr id="312" name="Google Shape;312;ge492216c81_0_5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Goal:</a:t>
            </a:r>
            <a:endParaRPr>
              <a:solidFill>
                <a:srgbClr val="333399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Increases the key of an element i in the heap</a:t>
            </a:r>
            <a:endParaRPr sz="2400"/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Idea:</a:t>
            </a:r>
            <a:endParaRPr>
              <a:solidFill>
                <a:srgbClr val="333399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Increment the key of A[i] to its new value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If the max-heap property does not hold anymore: traverse a path toward the root to find the proper place for the newly increased key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e492216c81_0_5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92216c81_0_6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HEAP-INCREASE-KEY</a:t>
            </a:r>
            <a:endParaRPr/>
          </a:p>
        </p:txBody>
      </p:sp>
      <p:sp>
        <p:nvSpPr>
          <p:cNvPr id="321" name="Google Shape;321;ge492216c81_0_6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22" name="Google Shape;322;ge492216c81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25" y="1520088"/>
            <a:ext cx="66294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492216c81_0_7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HEAP-INCREASE-KEY</a:t>
            </a:r>
            <a:endParaRPr/>
          </a:p>
        </p:txBody>
      </p:sp>
      <p:sp>
        <p:nvSpPr>
          <p:cNvPr id="330" name="Google Shape;330;ge492216c81_0_7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31" name="Google Shape;331;ge492216c81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88" y="1529388"/>
            <a:ext cx="71723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da536ca1_0_3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Heap Data Structure</a:t>
            </a:r>
            <a:endParaRPr/>
          </a:p>
        </p:txBody>
      </p:sp>
      <p:sp>
        <p:nvSpPr>
          <p:cNvPr id="97" name="Google Shape;97;ge7da536ca1_0_3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A heap is a nearly complete binary tree with the following two properties:</a:t>
            </a:r>
            <a:endParaRPr/>
          </a:p>
          <a:p>
            <a:pPr marL="45720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chemeClr val="dk2"/>
                </a:solidFill>
              </a:rPr>
              <a:t>Structural Property:</a:t>
            </a:r>
            <a:r>
              <a:rPr lang="en-US"/>
              <a:t> all levels are full, except possibly the last one, which is filled from left to right</a:t>
            </a:r>
            <a:endParaRPr/>
          </a:p>
          <a:p>
            <a:pPr marL="45720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chemeClr val="dk2"/>
                </a:solidFill>
              </a:rPr>
              <a:t>Order (heap) property: </a:t>
            </a:r>
            <a:r>
              <a:rPr lang="en-US"/>
              <a:t>for any node x</a:t>
            </a:r>
            <a:endParaRPr/>
          </a:p>
          <a:p>
            <a:pPr marL="182880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Parent (x)&gt;=x </a:t>
            </a:r>
            <a:endParaRPr/>
          </a:p>
        </p:txBody>
      </p:sp>
      <p:sp>
        <p:nvSpPr>
          <p:cNvPr id="98" name="Google Shape;98;ge7da536ca1_0_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9" name="Google Shape;99;ge7da536ca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4071949"/>
            <a:ext cx="7353300" cy="2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92216c81_0_8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MAX-HEAP-INSERT</a:t>
            </a:r>
            <a:endParaRPr/>
          </a:p>
        </p:txBody>
      </p:sp>
      <p:sp>
        <p:nvSpPr>
          <p:cNvPr id="338" name="Google Shape;338;ge492216c81_0_86"/>
          <p:cNvSpPr txBox="1">
            <a:spLocks noGrp="1"/>
          </p:cNvSpPr>
          <p:nvPr>
            <p:ph type="body" idx="1"/>
          </p:nvPr>
        </p:nvSpPr>
        <p:spPr>
          <a:xfrm>
            <a:off x="172400" y="1371600"/>
            <a:ext cx="53445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Goal:</a:t>
            </a:r>
            <a:endParaRPr>
              <a:solidFill>
                <a:srgbClr val="333399"/>
              </a:solidFill>
            </a:endParaRPr>
          </a:p>
          <a:p>
            <a:pPr marL="137160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Inserts a new element into a max-heap</a:t>
            </a:r>
            <a:endParaRPr sz="2400"/>
          </a:p>
          <a:p>
            <a:pPr marL="457200" lvl="0" indent="-2971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Idea:</a:t>
            </a:r>
            <a:endParaRPr>
              <a:solidFill>
                <a:srgbClr val="333399"/>
              </a:solidFill>
            </a:endParaRPr>
          </a:p>
          <a:p>
            <a:pPr marL="137160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Expand the max-heap with a new element whose key is -∞</a:t>
            </a:r>
            <a:endParaRPr sz="2400"/>
          </a:p>
          <a:p>
            <a:pPr marL="1371600" lvl="2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Calls HEAP-INCREASE-KEY to set the key of the new node to its correct value and maintain the max-heap property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e492216c81_0_8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40" name="Google Shape;340;ge492216c81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300" y="1219200"/>
            <a:ext cx="30289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492216c81_0_10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MAX-HEAP-INSERT</a:t>
            </a:r>
            <a:endParaRPr/>
          </a:p>
        </p:txBody>
      </p:sp>
      <p:sp>
        <p:nvSpPr>
          <p:cNvPr id="348" name="Google Shape;348;ge492216c81_0_10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49" name="Google Shape;349;ge492216c81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0" y="1674900"/>
            <a:ext cx="70675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492216c81_0_9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MAX-HEAP-INSERT</a:t>
            </a:r>
            <a:endParaRPr/>
          </a:p>
        </p:txBody>
      </p:sp>
      <p:sp>
        <p:nvSpPr>
          <p:cNvPr id="357" name="Google Shape;357;ge492216c81_0_9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58" name="Google Shape;358;ge492216c81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500188"/>
            <a:ext cx="71532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92216c81_0_11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5" name="Google Shape;365;ge492216c81_0_11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solidFill>
                  <a:srgbClr val="333399"/>
                </a:solidFill>
              </a:rPr>
              <a:t>We can perform the following operations on heaps:</a:t>
            </a:r>
            <a:endParaRPr>
              <a:solidFill>
                <a:srgbClr val="333399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e492216c81_0_11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67" name="Google Shape;367;ge492216c81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4" y="2190750"/>
            <a:ext cx="70580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af2d9369_1_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Representation of Heaps</a:t>
            </a:r>
            <a:endParaRPr/>
          </a:p>
        </p:txBody>
      </p:sp>
      <p:sp>
        <p:nvSpPr>
          <p:cNvPr id="106" name="Google Shape;106;ge6af2d9369_1_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3202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4480" algn="l" rtl="0">
              <a:spcBef>
                <a:spcPts val="360"/>
              </a:spcBef>
              <a:spcAft>
                <a:spcPts val="0"/>
              </a:spcAft>
              <a:buSzPts val="880"/>
              <a:buChar char="❏"/>
            </a:pPr>
            <a:r>
              <a:rPr lang="en-US" sz="2600" dirty="0"/>
              <a:t>A heap can be stored as an array </a:t>
            </a:r>
            <a:r>
              <a:rPr lang="en-US" sz="2600" dirty="0">
                <a:highlight>
                  <a:srgbClr val="FFFF99"/>
                </a:highlight>
              </a:rPr>
              <a:t>A</a:t>
            </a:r>
            <a:endParaRPr sz="2600" dirty="0">
              <a:highlight>
                <a:srgbClr val="FFFF99"/>
              </a:highlight>
            </a:endParaRPr>
          </a:p>
          <a:p>
            <a:pPr marL="914400" lvl="1" indent="-278765" algn="l" rtl="0">
              <a:spcBef>
                <a:spcPts val="0"/>
              </a:spcBef>
              <a:spcAft>
                <a:spcPts val="0"/>
              </a:spcAft>
              <a:buSzPts val="790"/>
              <a:buChar char="❏"/>
            </a:pPr>
            <a:r>
              <a:rPr lang="en-US" sz="2600" dirty="0"/>
              <a:t>Root of tree is </a:t>
            </a:r>
            <a:r>
              <a:rPr lang="en-US" sz="2600" dirty="0">
                <a:highlight>
                  <a:srgbClr val="FFFF99"/>
                </a:highlight>
              </a:rPr>
              <a:t>A[1]</a:t>
            </a:r>
            <a:r>
              <a:rPr lang="en-US" sz="2600" dirty="0"/>
              <a:t>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-US" sz="2600" dirty="0"/>
              <a:t>Left child of </a:t>
            </a:r>
            <a:r>
              <a:rPr lang="en-US" sz="2600" dirty="0">
                <a:highlight>
                  <a:srgbClr val="FFFF99"/>
                </a:highlight>
              </a:rPr>
              <a:t>A[</a:t>
            </a:r>
            <a:r>
              <a:rPr lang="en-US" sz="2600" dirty="0" err="1">
                <a:highlight>
                  <a:srgbClr val="FFFF99"/>
                </a:highlight>
              </a:rPr>
              <a:t>i</a:t>
            </a:r>
            <a:r>
              <a:rPr lang="en-US" sz="2600" dirty="0">
                <a:highlight>
                  <a:srgbClr val="FFFF99"/>
                </a:highlight>
              </a:rPr>
              <a:t>] = A[2i]</a:t>
            </a:r>
            <a:endParaRPr sz="2600" dirty="0">
              <a:highlight>
                <a:srgbClr val="FFFF99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-US" sz="2600" dirty="0"/>
              <a:t>Right child of </a:t>
            </a:r>
            <a:r>
              <a:rPr lang="en-US" sz="2600" dirty="0">
                <a:highlight>
                  <a:srgbClr val="FFFF99"/>
                </a:highlight>
              </a:rPr>
              <a:t>A[</a:t>
            </a:r>
            <a:r>
              <a:rPr lang="en-US" sz="2600" dirty="0" err="1">
                <a:highlight>
                  <a:srgbClr val="FFFF99"/>
                </a:highlight>
              </a:rPr>
              <a:t>i</a:t>
            </a:r>
            <a:r>
              <a:rPr lang="en-US" sz="2600" dirty="0">
                <a:highlight>
                  <a:srgbClr val="FFFF99"/>
                </a:highlight>
              </a:rPr>
              <a:t>] = A[2i + 1] </a:t>
            </a:r>
            <a:endParaRPr sz="2600" dirty="0">
              <a:highlight>
                <a:srgbClr val="FFFF99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-US" sz="2600" dirty="0"/>
              <a:t>Parent of </a:t>
            </a:r>
            <a:r>
              <a:rPr lang="en-US" sz="2600" dirty="0">
                <a:highlight>
                  <a:srgbClr val="FFFF99"/>
                </a:highlight>
              </a:rPr>
              <a:t>A[</a:t>
            </a:r>
            <a:r>
              <a:rPr lang="en-US" sz="2600" dirty="0" err="1">
                <a:highlight>
                  <a:srgbClr val="FFFF99"/>
                </a:highlight>
              </a:rPr>
              <a:t>i</a:t>
            </a:r>
            <a:r>
              <a:rPr lang="en-US" sz="2600" dirty="0">
                <a:highlight>
                  <a:srgbClr val="FFFF99"/>
                </a:highlight>
              </a:rPr>
              <a:t>] = A[ </a:t>
            </a:r>
            <a:r>
              <a:rPr lang="en-US" sz="2600" dirty="0" err="1">
                <a:highlight>
                  <a:srgbClr val="FFFF99"/>
                </a:highlight>
              </a:rPr>
              <a:t>i</a:t>
            </a:r>
            <a:r>
              <a:rPr lang="en-US" sz="2600" dirty="0">
                <a:highlight>
                  <a:srgbClr val="FFFF99"/>
                </a:highlight>
              </a:rPr>
              <a:t>/2 ]</a:t>
            </a:r>
            <a:endParaRPr sz="2600" dirty="0">
              <a:highlight>
                <a:srgbClr val="FFFF99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-US" sz="2600" dirty="0" err="1"/>
              <a:t>Heapsize</a:t>
            </a:r>
            <a:r>
              <a:rPr lang="en-US" sz="2600" dirty="0">
                <a:highlight>
                  <a:srgbClr val="FFFF99"/>
                </a:highlight>
              </a:rPr>
              <a:t>[A] ≤ length[A]</a:t>
            </a:r>
            <a:endParaRPr sz="2600" dirty="0">
              <a:highlight>
                <a:srgbClr val="FFFF9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marR="0" lvl="0" indent="-2844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80"/>
              <a:buChar char="❏"/>
            </a:pPr>
            <a:r>
              <a:rPr lang="en-US" sz="2600" dirty="0"/>
              <a:t>The elements in the subarray </a:t>
            </a:r>
            <a:r>
              <a:rPr lang="en-US" sz="2600" dirty="0">
                <a:highlight>
                  <a:srgbClr val="FFFF99"/>
                </a:highlight>
              </a:rPr>
              <a:t>A[(n/2+1) .. n] </a:t>
            </a:r>
            <a:r>
              <a:rPr lang="en-US" sz="2600" dirty="0"/>
              <a:t>are leaves</a:t>
            </a:r>
            <a:endParaRPr sz="2200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6af2d9369_1_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8" name="Google Shape;108;ge6af2d9369_1_0"/>
          <p:cNvSpPr txBox="1"/>
          <p:nvPr/>
        </p:nvSpPr>
        <p:spPr>
          <a:xfrm>
            <a:off x="1351400" y="360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ge6af2d936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975" y="1919850"/>
            <a:ext cx="3476325" cy="42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d9ef7bc6_1_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 Types</a:t>
            </a:r>
            <a:endParaRPr/>
          </a:p>
        </p:txBody>
      </p:sp>
      <p:sp>
        <p:nvSpPr>
          <p:cNvPr id="116" name="Google Shape;116;ge7d9ef7bc6_1_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Max-heaps</a:t>
            </a:r>
            <a:r>
              <a:rPr lang="en-US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(largest element at root), have the </a:t>
            </a:r>
            <a:r>
              <a:rPr lang="en-US" i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max-heap property:</a:t>
            </a:r>
            <a:endParaRPr i="1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excluding the root: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366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A[PARENT(i)] ≥ A[i]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–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718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Font typeface="Arial"/>
              <a:buChar char="❏"/>
            </a:pPr>
            <a:r>
              <a:rPr lang="en-US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Min-heaps</a:t>
            </a:r>
            <a:r>
              <a:rPr lang="en-US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(smallest element at root), have the </a:t>
            </a:r>
            <a:r>
              <a:rPr lang="en-US" i="1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min-heap property:</a:t>
            </a:r>
            <a:endParaRPr i="1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excluding the root: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366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A[PARENT(i)] ≤ A[i]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e7d9ef7bc6_1_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d9ef7bc6_1_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Adding/ Deleting Nodes</a:t>
            </a:r>
            <a:endParaRPr/>
          </a:p>
        </p:txBody>
      </p:sp>
      <p:sp>
        <p:nvSpPr>
          <p:cNvPr id="124" name="Google Shape;124;ge7d9ef7bc6_1_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New nodes are always inserted at the bottom level (left to right)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Nodes are removed from the bottom level (right to left)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7d9ef7bc6_1_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6" name="Google Shape;126;ge7d9ef7bc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3000900"/>
            <a:ext cx="53244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af2d9369_2_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Heaps</a:t>
            </a:r>
            <a:endParaRPr/>
          </a:p>
        </p:txBody>
      </p:sp>
      <p:sp>
        <p:nvSpPr>
          <p:cNvPr id="133" name="Google Shape;133;ge6af2d9369_2_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Maintain/ Restore the max-heap property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MAX-heapify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Create a max-heap from an unordered array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Build-MAX-Heap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Sort an array in Place</a:t>
            </a:r>
            <a:endParaRPr/>
          </a:p>
          <a:p>
            <a:pPr marL="914400" lvl="1" indent="-291465" algn="l" rtl="0"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HEAPSORT</a:t>
            </a:r>
            <a:endParaRPr/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Priority queues</a:t>
            </a:r>
            <a:endParaRPr/>
          </a:p>
        </p:txBody>
      </p:sp>
      <p:sp>
        <p:nvSpPr>
          <p:cNvPr id="134" name="Google Shape;134;ge6af2d9369_2_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d9ef7bc6_1_1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Maintaining the Heap Property</a:t>
            </a:r>
            <a:endParaRPr/>
          </a:p>
        </p:txBody>
      </p:sp>
      <p:sp>
        <p:nvSpPr>
          <p:cNvPr id="141" name="Google Shape;141;ge7d9ef7bc6_1_1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250900" cy="476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Times New Roman"/>
              <a:buChar char="❏"/>
            </a:pPr>
            <a:r>
              <a:rPr lang="en-US" sz="3200">
                <a:solidFill>
                  <a:srgbClr val="333399"/>
                </a:solidFill>
              </a:rPr>
              <a:t>Suppose a node is smaller than a child</a:t>
            </a:r>
            <a:endParaRPr sz="3200">
              <a:solidFill>
                <a:srgbClr val="333399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Left and Right subtrees of i are max-heaps</a:t>
            </a:r>
            <a:endParaRPr sz="2800"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❏"/>
            </a:pPr>
            <a:r>
              <a:rPr lang="en-US" sz="3200">
                <a:solidFill>
                  <a:srgbClr val="333399"/>
                </a:solidFill>
              </a:rPr>
              <a:t>To eliminate the violation:</a:t>
            </a:r>
            <a:endParaRPr sz="3200">
              <a:solidFill>
                <a:srgbClr val="333399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800"/>
              <a:t>Exchange with larger child</a:t>
            </a:r>
            <a:endParaRPr sz="280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800"/>
              <a:t>Move down the tree</a:t>
            </a:r>
            <a:endParaRPr sz="280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800"/>
              <a:t>Continue until node is not smaller than children</a:t>
            </a: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7d9ef7bc6_1_1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43" name="Google Shape;143;ge7d9ef7bc6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00" y="2424700"/>
            <a:ext cx="3167200" cy="25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d9ef7bc6_1_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1" name="Google Shape;151;ge7d9ef7bc6_1_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2" name="Google Shape;152;ge7d9ef7bc6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09725"/>
            <a:ext cx="71628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837</Words>
  <Application>Microsoft Macintosh PowerPoint</Application>
  <PresentationFormat>On-screen Show (4:3)</PresentationFormat>
  <Paragraphs>176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Comic Sans MS</vt:lpstr>
      <vt:lpstr>Noto Sans Symbols</vt:lpstr>
      <vt:lpstr>Times New Roman</vt:lpstr>
      <vt:lpstr>1_duke6</vt:lpstr>
      <vt:lpstr>duke6</vt:lpstr>
      <vt:lpstr>Heap Sort  </vt:lpstr>
      <vt:lpstr>Heap</vt:lpstr>
      <vt:lpstr>The Heap Data Structure</vt:lpstr>
      <vt:lpstr>Array Representation of Heaps</vt:lpstr>
      <vt:lpstr>Heap Types</vt:lpstr>
      <vt:lpstr>Adding/ Deleting Nodes</vt:lpstr>
      <vt:lpstr>Operations on Heaps</vt:lpstr>
      <vt:lpstr>Maintaining the Heap Property</vt:lpstr>
      <vt:lpstr>Example</vt:lpstr>
      <vt:lpstr>Maintaining the Heap Property</vt:lpstr>
      <vt:lpstr>MAX-HEAPIFY Running Time</vt:lpstr>
      <vt:lpstr>Building a Heap</vt:lpstr>
      <vt:lpstr>Example</vt:lpstr>
      <vt:lpstr>Running Time of BUILD MAX HEAP</vt:lpstr>
      <vt:lpstr>Running Time of BUILD MAX HEAP</vt:lpstr>
      <vt:lpstr>Running Time of BUILD MAX HEAP</vt:lpstr>
      <vt:lpstr>Heap Sort</vt:lpstr>
      <vt:lpstr>Heapsort</vt:lpstr>
      <vt:lpstr>Example:   A=[7, 4, 3, 1, 2]</vt:lpstr>
      <vt:lpstr>Alg: HEAPSORT(A)</vt:lpstr>
      <vt:lpstr>Priority Queues</vt:lpstr>
      <vt:lpstr>Operations on Priority Queues</vt:lpstr>
      <vt:lpstr>HEAP-MAXIMUM</vt:lpstr>
      <vt:lpstr>HEAP-EXTRACT-MAX</vt:lpstr>
      <vt:lpstr>Example: HEAP-EXTRACT-MAX</vt:lpstr>
      <vt:lpstr>HEAP-EXTRACT-MAX</vt:lpstr>
      <vt:lpstr>HEAP-INCREASE-KEY</vt:lpstr>
      <vt:lpstr>Example: HEAP-INCREASE-KEY</vt:lpstr>
      <vt:lpstr>HEAP-INCREASE-KEY</vt:lpstr>
      <vt:lpstr>MAX-HEAP-INSERT</vt:lpstr>
      <vt:lpstr>Example: MAX-HEAP-INSERT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  </dc:title>
  <dc:creator>David Matuszek</dc:creator>
  <cp:lastModifiedBy>Microsoft Office User</cp:lastModifiedBy>
  <cp:revision>3</cp:revision>
  <dcterms:created xsi:type="dcterms:W3CDTF">2002-02-16T18:21:11Z</dcterms:created>
  <dcterms:modified xsi:type="dcterms:W3CDTF">2022-08-16T04:46:03Z</dcterms:modified>
</cp:coreProperties>
</file>