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0" roundtripDataSignature="AMtx7mjvcF497djNo0NF7pmKo88+wkpY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7da536ca1_0_2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e7da536ca1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ge7da536ca1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6c9c4d6b1_1_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e6c9c4d6b1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e6c9c4d6b1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7e513cc0a_0_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5" name="Google Shape;175;ge7e513cc0a_0_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ge7e513cc0a_0_8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6c9c4d6b1_1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3" name="Google Shape;183;ge6c9c4d6b1_1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ge6c9c4d6b1_1_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6c9c4d6b1_1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1" name="Google Shape;191;ge6c9c4d6b1_1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1625" lvl="0" marL="749300" rtl="0" algn="l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Clr>
                <a:srgbClr val="333333"/>
              </a:buClr>
              <a:buSzPts val="1150"/>
              <a:buAutoNum type="arabicPeriod"/>
            </a:pPr>
            <a:r>
              <a:rPr lang="en-US" sz="1150">
                <a:solidFill>
                  <a:srgbClr val="333333"/>
                </a:solidFill>
                <a:highlight>
                  <a:srgbClr val="FFFFFF"/>
                </a:highlight>
              </a:rPr>
              <a:t>Divide the unsorted list into n sublists, each comprising 1 element (a list of 1 element is supposed sorted).</a:t>
            </a:r>
            <a:endParaRPr sz="11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ge6c9c4d6b1_1_1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7e513cc0a_1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0" name="Google Shape;200;ge7e513cc0a_1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1625" lvl="0" marL="7493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150"/>
              <a:buAutoNum type="arabicPeriod" startAt="2"/>
            </a:pPr>
            <a:r>
              <a:rPr lang="en-US" sz="1150">
                <a:solidFill>
                  <a:srgbClr val="333333"/>
                </a:solidFill>
                <a:highlight>
                  <a:srgbClr val="FFFFFF"/>
                </a:highlight>
              </a:rPr>
              <a:t>Repeatedly merge sublists to produce newly sorted sublists until there is only 1 sublist remaining. This will be the sorted list.</a:t>
            </a:r>
            <a:endParaRPr sz="11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ge7e513cc0a_1_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6c9c4d6b1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9" name="Google Shape;209;ge6c9c4d6b1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e6c9c4d6b1_0_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6c9c4d6b1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8" name="Google Shape;218;ge6c9c4d6b1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e6c9c4d6b1_0_1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6c9c4d6b1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7" name="Google Shape;227;ge6c9c4d6b1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ge6c9c4d6b1_0_2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6c9c4d6b1_0_3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e6c9c4d6b1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Google Shape;237;ge6c9c4d6b1_0_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6c9c4d6b1_0_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2" name="Google Shape;242;ge6c9c4d6b1_0_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ge6c9c4d6b1_0_8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7e513cc0a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7" name="Google Shape;87;ge7e513cc0a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ge7e513cc0a_0_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6c9c4d6b1_0_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1" name="Google Shape;251;ge6c9c4d6b1_0_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ge6c9c4d6b1_0_9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6c9c4d6b1_0_1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0" name="Google Shape;260;ge6c9c4d6b1_0_1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ge6c9c4d6b1_0_10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e6c9c4d6b1_0_1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9" name="Google Shape;269;ge6c9c4d6b1_0_1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ge6c9c4d6b1_0_11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e6c9c4d6b1_1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8" name="Google Shape;278;ge6c9c4d6b1_1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ge6c9c4d6b1_1_1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6c9c4d6b1_1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6" name="Google Shape;286;ge6c9c4d6b1_1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ge6c9c4d6b1_1_2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e6c9c4d6b1_0_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5" name="Google Shape;295;ge6c9c4d6b1_0_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ge6c9c4d6b1_0_6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e6c9c4d6b1_0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4" name="Google Shape;304;ge6c9c4d6b1_0_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ge6c9c4d6b1_0_7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6c9c4d6b1_0_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3" name="Google Shape;313;ge6c9c4d6b1_0_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ge6c9c4d6b1_0_7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e9396cf37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1" name="Google Shape;321;ge9396cf373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2" name="Google Shape;322;ge9396cf373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396cf373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0" name="Google Shape;330;ge9396cf373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ge9396cf373_0_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7e513cc0a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5" name="Google Shape;95;ge7e513cc0a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e7e513cc0a_0_1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e9396cf373_0_2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e9396cf373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Google Shape;339;ge9396cf373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e9396cf373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4" name="Google Shape;344;ge9396cf373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5" name="Google Shape;345;ge9396cf373_0_1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9396cf373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2" name="Google Shape;352;ge9396cf373_0_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3" name="Google Shape;353;ge9396cf373_0_2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e6c9c4d6b1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1" name="Google Shape;361;ge6c9c4d6b1_0_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2" name="Google Shape;362;ge6c9c4d6b1_0_4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7e513cc0a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ge7e513cc0a_0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e7e513cc0a_0_2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7e513cc0a_0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5" name="Google Shape;125;ge7e513cc0a_0_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e7e513cc0a_0_5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7e513cc0a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3" name="Google Shape;133;ge7e513cc0a_0_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e7e513cc0a_0_2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7e513cc0a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1" name="Google Shape;141;ge7e513cc0a_0_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ge7e513cc0a_0_3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7e513cc0a_0_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1" name="Google Shape;151;ge7e513cc0a_0_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e7e513cc0a_0_6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7e513cc0a_0_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1" name="Google Shape;161;ge7e513cc0a_0_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e7e513cc0a_0_7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type="ctrTitle"/>
          </p:nvPr>
        </p:nvSpPr>
        <p:spPr>
          <a:xfrm>
            <a:off x="838200" y="2209800"/>
            <a:ext cx="7620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" type="subTitle"/>
          </p:nvPr>
        </p:nvSpPr>
        <p:spPr>
          <a:xfrm>
            <a:off x="1143000" y="3886200"/>
            <a:ext cx="7620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Font typeface="Noto Sans Symbols"/>
              <a:buNone/>
              <a:defRPr>
                <a:solidFill>
                  <a:srgbClr val="993300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0" type="dt"/>
          </p:nvPr>
        </p:nvSpPr>
        <p:spPr>
          <a:xfrm>
            <a:off x="8077200" y="6553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6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71" name="Google Shape;71;p36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72" name="Google Shape;72;p36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73" name="Google Shape;73;p36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74" name="Google Shape;74;p36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  <p:sp>
        <p:nvSpPr>
          <p:cNvPr id="78" name="Google Shape;78;p37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" type="body"/>
          </p:nvPr>
        </p:nvSpPr>
        <p:spPr>
          <a:xfrm>
            <a:off x="381000" y="1371600"/>
            <a:ext cx="42099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43" name="Google Shape;43;p29"/>
          <p:cNvSpPr txBox="1"/>
          <p:nvPr>
            <p:ph idx="2" type="body"/>
          </p:nvPr>
        </p:nvSpPr>
        <p:spPr>
          <a:xfrm>
            <a:off x="4743450" y="1371600"/>
            <a:ext cx="42117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44" name="Google Shape;44;p29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1"/>
          <p:cNvSpPr txBox="1"/>
          <p:nvPr>
            <p:ph type="title"/>
          </p:nvPr>
        </p:nvSpPr>
        <p:spPr>
          <a:xfrm rot="5400000">
            <a:off x="4981588" y="2101950"/>
            <a:ext cx="5904000" cy="21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1"/>
          <p:cNvSpPr txBox="1"/>
          <p:nvPr>
            <p:ph idx="1" type="body"/>
          </p:nvPr>
        </p:nvSpPr>
        <p:spPr>
          <a:xfrm rot="5400000">
            <a:off x="589775" y="19950"/>
            <a:ext cx="5904000" cy="6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2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2"/>
          <p:cNvSpPr txBox="1"/>
          <p:nvPr>
            <p:ph idx="1" type="body"/>
          </p:nvPr>
        </p:nvSpPr>
        <p:spPr>
          <a:xfrm rot="5400000">
            <a:off x="2287587" y="-534900"/>
            <a:ext cx="4761000" cy="85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3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9" name="Google Shape;59;p33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60" name="Google Shape;60;p33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2921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indent="-2921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indent="-2921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indent="-2921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/>
        </p:txBody>
      </p:sp>
      <p:sp>
        <p:nvSpPr>
          <p:cNvPr id="64" name="Google Shape;64;p34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65" name="Google Shape;65;p34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5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114800" y="5334000"/>
            <a:ext cx="895350" cy="6365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5"/>
          <p:cNvSpPr txBox="1"/>
          <p:nvPr/>
        </p:nvSpPr>
        <p:spPr>
          <a:xfrm>
            <a:off x="558800" y="2625725"/>
            <a:ext cx="322262" cy="47466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5"/>
          <p:cNvSpPr txBox="1"/>
          <p:nvPr/>
        </p:nvSpPr>
        <p:spPr>
          <a:xfrm>
            <a:off x="825500" y="2625725"/>
            <a:ext cx="328612" cy="474662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FFD1D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5"/>
          <p:cNvSpPr txBox="1"/>
          <p:nvPr/>
        </p:nvSpPr>
        <p:spPr>
          <a:xfrm>
            <a:off x="566737" y="3048000"/>
            <a:ext cx="422275" cy="4746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5"/>
          <p:cNvSpPr txBox="1"/>
          <p:nvPr/>
        </p:nvSpPr>
        <p:spPr>
          <a:xfrm>
            <a:off x="936625" y="3048000"/>
            <a:ext cx="368300" cy="474662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rgbClr val="FFFFF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5"/>
          <p:cNvSpPr txBox="1"/>
          <p:nvPr/>
        </p:nvSpPr>
        <p:spPr>
          <a:xfrm>
            <a:off x="152400" y="2974975"/>
            <a:ext cx="560387" cy="422275"/>
          </a:xfrm>
          <a:prstGeom prst="rect">
            <a:avLst/>
          </a:prstGeom>
          <a:gradFill>
            <a:gsLst>
              <a:gs pos="0">
                <a:srgbClr val="D18BFF"/>
              </a:gs>
              <a:gs pos="100000">
                <a:schemeClr val="fol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5"/>
          <p:cNvSpPr txBox="1"/>
          <p:nvPr/>
        </p:nvSpPr>
        <p:spPr>
          <a:xfrm>
            <a:off x="787400" y="2438400"/>
            <a:ext cx="31750" cy="1052512"/>
          </a:xfrm>
          <a:prstGeom prst="rect">
            <a:avLst/>
          </a:prstGeom>
          <a:solidFill>
            <a:srgbClr val="99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5"/>
          <p:cNvSpPr txBox="1"/>
          <p:nvPr/>
        </p:nvSpPr>
        <p:spPr>
          <a:xfrm flipH="1" rot="10800000">
            <a:off x="315912" y="3265487"/>
            <a:ext cx="8683625" cy="46037"/>
          </a:xfrm>
          <a:prstGeom prst="rect">
            <a:avLst/>
          </a:prstGeom>
          <a:gradFill>
            <a:gsLst>
              <a:gs pos="0">
                <a:srgbClr val="993300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5"/>
          <p:cNvSpPr txBox="1"/>
          <p:nvPr>
            <p:ph type="title"/>
          </p:nvPr>
        </p:nvSpPr>
        <p:spPr>
          <a:xfrm>
            <a:off x="12192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25"/>
          <p:cNvSpPr txBox="1"/>
          <p:nvPr>
            <p:ph idx="1" type="body"/>
          </p:nvPr>
        </p:nvSpPr>
        <p:spPr>
          <a:xfrm>
            <a:off x="381000" y="1371600"/>
            <a:ext cx="8574087" cy="4760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2419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25"/>
          <p:cNvSpPr txBox="1"/>
          <p:nvPr>
            <p:ph idx="10" type="dt"/>
          </p:nvPr>
        </p:nvSpPr>
        <p:spPr>
          <a:xfrm>
            <a:off x="8077200" y="6553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/>
          <p:nvPr/>
        </p:nvSpPr>
        <p:spPr>
          <a:xfrm>
            <a:off x="533400" y="260350"/>
            <a:ext cx="322200" cy="474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7"/>
          <p:cNvSpPr txBox="1"/>
          <p:nvPr/>
        </p:nvSpPr>
        <p:spPr>
          <a:xfrm>
            <a:off x="800100" y="260350"/>
            <a:ext cx="328500" cy="4746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FFD1D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7"/>
          <p:cNvSpPr txBox="1"/>
          <p:nvPr/>
        </p:nvSpPr>
        <p:spPr>
          <a:xfrm>
            <a:off x="541337" y="682625"/>
            <a:ext cx="422400" cy="474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7"/>
          <p:cNvSpPr txBox="1"/>
          <p:nvPr/>
        </p:nvSpPr>
        <p:spPr>
          <a:xfrm>
            <a:off x="914400" y="685800"/>
            <a:ext cx="368400" cy="474600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rgbClr val="FFFFF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7"/>
          <p:cNvSpPr txBox="1"/>
          <p:nvPr/>
        </p:nvSpPr>
        <p:spPr>
          <a:xfrm>
            <a:off x="127000" y="609600"/>
            <a:ext cx="560400" cy="422400"/>
          </a:xfrm>
          <a:prstGeom prst="rect">
            <a:avLst/>
          </a:prstGeom>
          <a:gradFill>
            <a:gsLst>
              <a:gs pos="0">
                <a:srgbClr val="D18BFF"/>
              </a:gs>
              <a:gs pos="100000">
                <a:schemeClr val="folHlink"/>
              </a:gs>
            </a:gsLst>
            <a:lin ang="1890004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7"/>
          <p:cNvSpPr txBox="1"/>
          <p:nvPr/>
        </p:nvSpPr>
        <p:spPr>
          <a:xfrm>
            <a:off x="762000" y="152400"/>
            <a:ext cx="31800" cy="1052400"/>
          </a:xfrm>
          <a:prstGeom prst="rect">
            <a:avLst/>
          </a:prstGeom>
          <a:solidFill>
            <a:srgbClr val="99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7"/>
          <p:cNvSpPr txBox="1"/>
          <p:nvPr/>
        </p:nvSpPr>
        <p:spPr>
          <a:xfrm flipH="1" rot="10800000">
            <a:off x="460375" y="990737"/>
            <a:ext cx="8683500" cy="45900"/>
          </a:xfrm>
          <a:prstGeom prst="rect">
            <a:avLst/>
          </a:prstGeom>
          <a:gradFill>
            <a:gsLst>
              <a:gs pos="0">
                <a:srgbClr val="993300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7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27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2419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21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Google Shape;35;p27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7da536ca1_0_23"/>
          <p:cNvSpPr txBox="1"/>
          <p:nvPr>
            <p:ph type="ctrTitle"/>
          </p:nvPr>
        </p:nvSpPr>
        <p:spPr>
          <a:xfrm>
            <a:off x="838200" y="2209800"/>
            <a:ext cx="7620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lang="en-US"/>
              <a:t>Divide and Conquer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6c9c4d6b1_1_0"/>
          <p:cNvSpPr txBox="1"/>
          <p:nvPr>
            <p:ph type="ctrTitle"/>
          </p:nvPr>
        </p:nvSpPr>
        <p:spPr>
          <a:xfrm>
            <a:off x="838200" y="2209800"/>
            <a:ext cx="7620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lang="en-US"/>
              <a:t>Merge Sort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7e513cc0a_0_81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Merge Sort</a:t>
            </a:r>
            <a:endParaRPr/>
          </a:p>
        </p:txBody>
      </p:sp>
      <p:sp>
        <p:nvSpPr>
          <p:cNvPr id="179" name="Google Shape;179;ge7e513cc0a_0_81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Recursive in structure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>
                <a:highlight>
                  <a:srgbClr val="FFFF99"/>
                </a:highlight>
              </a:rPr>
              <a:t>Divide</a:t>
            </a:r>
            <a:r>
              <a:rPr lang="en-US"/>
              <a:t> the problem into subproblems that are similar to the original but smaller in size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>
                <a:highlight>
                  <a:srgbClr val="FFFF99"/>
                </a:highlight>
              </a:rPr>
              <a:t>Conquer</a:t>
            </a:r>
            <a:r>
              <a:rPr lang="en-US"/>
              <a:t> the subproblems by solving them recursively. If they are small enough, just solve them in a straightforward manner.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b="1" lang="en-US">
                <a:highlight>
                  <a:srgbClr val="FFFF99"/>
                </a:highlight>
              </a:rPr>
              <a:t>Combine </a:t>
            </a:r>
            <a:r>
              <a:rPr lang="en-US"/>
              <a:t>the solutions to create a solution to the original problem</a:t>
            </a:r>
            <a:endParaRPr/>
          </a:p>
        </p:txBody>
      </p:sp>
      <p:sp>
        <p:nvSpPr>
          <p:cNvPr id="180" name="Google Shape;180;ge7e513cc0a_0_81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6c9c4d6b1_1_5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 Example: Merge Sort</a:t>
            </a:r>
            <a:endParaRPr/>
          </a:p>
        </p:txBody>
      </p:sp>
      <p:sp>
        <p:nvSpPr>
          <p:cNvPr id="187" name="Google Shape;187;ge6c9c4d6b1_1_5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1" lang="en-US">
                <a:solidFill>
                  <a:schemeClr val="dk2"/>
                </a:solidFill>
              </a:rPr>
              <a:t>Sorting Problem: </a:t>
            </a:r>
            <a:r>
              <a:rPr lang="en-US"/>
              <a:t>Sort a sequence of n element into non-decreasing order.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1" lang="en-US">
                <a:solidFill>
                  <a:schemeClr val="dk2"/>
                </a:solidFill>
              </a:rPr>
              <a:t>Divide:</a:t>
            </a:r>
            <a:r>
              <a:rPr lang="en-US"/>
              <a:t> Divide the n-element sequence to be sorted into two subsequences of n/2 elements each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1" lang="en-US">
                <a:solidFill>
                  <a:schemeClr val="dk2"/>
                </a:solidFill>
              </a:rPr>
              <a:t>Conquer:</a:t>
            </a:r>
            <a:r>
              <a:rPr lang="en-US">
                <a:solidFill>
                  <a:schemeClr val="dk2"/>
                </a:solidFill>
              </a:rPr>
              <a:t> </a:t>
            </a:r>
            <a:r>
              <a:rPr lang="en-US"/>
              <a:t>Sort the two subsequences recursively using merge sort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1" lang="en-US">
                <a:solidFill>
                  <a:schemeClr val="dk2"/>
                </a:solidFill>
              </a:rPr>
              <a:t>Combine:</a:t>
            </a:r>
            <a:r>
              <a:rPr lang="en-US"/>
              <a:t> Merge the two sorted subsequences to produce the sorted.</a:t>
            </a:r>
            <a:endParaRPr/>
          </a:p>
        </p:txBody>
      </p:sp>
      <p:sp>
        <p:nvSpPr>
          <p:cNvPr id="188" name="Google Shape;188;ge6c9c4d6b1_1_5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6c9c4d6b1_1_12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 Example: Merge Sort</a:t>
            </a:r>
            <a:endParaRPr/>
          </a:p>
        </p:txBody>
      </p:sp>
      <p:sp>
        <p:nvSpPr>
          <p:cNvPr id="195" name="Google Shape;195;ge6c9c4d6b1_1_12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196" name="Google Shape;196;ge6c9c4d6b1_1_12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7" name="Google Shape;197;ge6c9c4d6b1_1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8113" y="1473963"/>
            <a:ext cx="5857875" cy="47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7e513cc0a_1_2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 Example: Merge Sort</a:t>
            </a:r>
            <a:endParaRPr/>
          </a:p>
        </p:txBody>
      </p:sp>
      <p:sp>
        <p:nvSpPr>
          <p:cNvPr id="204" name="Google Shape;204;ge7e513cc0a_1_2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205" name="Google Shape;205;ge7e513cc0a_1_2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6" name="Google Shape;206;ge7e513cc0a_1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188" y="1625088"/>
            <a:ext cx="5972175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6c9c4d6b1_0_5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Implementation Of Merge Sort</a:t>
            </a:r>
            <a:endParaRPr/>
          </a:p>
        </p:txBody>
      </p:sp>
      <p:sp>
        <p:nvSpPr>
          <p:cNvPr id="213" name="Google Shape;213;ge6c9c4d6b1_0_5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214" name="Google Shape;214;ge6c9c4d6b1_0_5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5" name="Google Shape;215;ge6c9c4d6b1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1244" y="2164675"/>
            <a:ext cx="5361525" cy="287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6c9c4d6b1_0_14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Implementation Of Merge Sort</a:t>
            </a:r>
            <a:endParaRPr/>
          </a:p>
        </p:txBody>
      </p:sp>
      <p:sp>
        <p:nvSpPr>
          <p:cNvPr id="222" name="Google Shape;222;ge6c9c4d6b1_0_14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223" name="Google Shape;223;ge6c9c4d6b1_0_14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4" name="Google Shape;224;ge6c9c4d6b1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7275" y="1447800"/>
            <a:ext cx="702945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6c9c4d6b1_0_25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Merge Sort</a:t>
            </a:r>
            <a:endParaRPr/>
          </a:p>
        </p:txBody>
      </p:sp>
      <p:sp>
        <p:nvSpPr>
          <p:cNvPr id="231" name="Google Shape;231;ge6c9c4d6b1_0_25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232" name="Google Shape;232;ge6c9c4d6b1_0_25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3" name="Google Shape;233;ge6c9c4d6b1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3250" y="1609150"/>
            <a:ext cx="7017500" cy="461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6c9c4d6b1_0_33"/>
          <p:cNvSpPr txBox="1"/>
          <p:nvPr>
            <p:ph type="ctrTitle"/>
          </p:nvPr>
        </p:nvSpPr>
        <p:spPr>
          <a:xfrm>
            <a:off x="838200" y="2209800"/>
            <a:ext cx="7620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lang="en-US"/>
              <a:t>QuickSort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6c9c4d6b1_0_87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Quick Sort</a:t>
            </a:r>
            <a:endParaRPr/>
          </a:p>
        </p:txBody>
      </p:sp>
      <p:sp>
        <p:nvSpPr>
          <p:cNvPr id="246" name="Google Shape;246;ge6c9c4d6b1_0_87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247" name="Google Shape;247;ge6c9c4d6b1_0_87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8" name="Google Shape;248;ge6c9c4d6b1_0_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7000" y="1239400"/>
            <a:ext cx="5142000" cy="561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7e513cc0a_0_6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Divide and Conquer</a:t>
            </a:r>
            <a:endParaRPr/>
          </a:p>
        </p:txBody>
      </p:sp>
      <p:sp>
        <p:nvSpPr>
          <p:cNvPr id="91" name="Google Shape;91;ge7e513cc0a_0_6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b="1" lang="en-US">
                <a:solidFill>
                  <a:schemeClr val="dk2"/>
                </a:solidFill>
              </a:rPr>
              <a:t>Divide </a:t>
            </a:r>
            <a:r>
              <a:rPr lang="en-US"/>
              <a:t>the problem into a number of subproblems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b="1" lang="en-US">
                <a:solidFill>
                  <a:schemeClr val="dk2"/>
                </a:solidFill>
              </a:rPr>
              <a:t>Conquer</a:t>
            </a:r>
            <a:r>
              <a:rPr lang="en-US"/>
              <a:t> the subproblems (solve them)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b="1" lang="en-US">
                <a:solidFill>
                  <a:schemeClr val="dk2"/>
                </a:solidFill>
              </a:rPr>
              <a:t>Combine </a:t>
            </a:r>
            <a:r>
              <a:rPr lang="en-US"/>
              <a:t>the subproblem solutions to get the solution to the original problem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t/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Note: often the</a:t>
            </a:r>
            <a:r>
              <a:rPr lang="en-US">
                <a:highlight>
                  <a:srgbClr val="FFFF99"/>
                </a:highlight>
              </a:rPr>
              <a:t> “conquer”</a:t>
            </a:r>
            <a:r>
              <a:rPr lang="en-US"/>
              <a:t> step is done recursively</a:t>
            </a:r>
            <a:endParaRPr/>
          </a:p>
        </p:txBody>
      </p:sp>
      <p:sp>
        <p:nvSpPr>
          <p:cNvPr id="92" name="Google Shape;92;ge7e513cc0a_0_6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e6c9c4d6b1_0_95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Quick Sort</a:t>
            </a:r>
            <a:endParaRPr/>
          </a:p>
        </p:txBody>
      </p:sp>
      <p:sp>
        <p:nvSpPr>
          <p:cNvPr id="255" name="Google Shape;255;ge6c9c4d6b1_0_95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256" name="Google Shape;256;ge6c9c4d6b1_0_95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7" name="Google Shape;257;ge6c9c4d6b1_0_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6163" y="1066788"/>
            <a:ext cx="6467475" cy="551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e6c9c4d6b1_0_104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Quick Sort</a:t>
            </a:r>
            <a:endParaRPr/>
          </a:p>
        </p:txBody>
      </p:sp>
      <p:sp>
        <p:nvSpPr>
          <p:cNvPr id="264" name="Google Shape;264;ge6c9c4d6b1_0_104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265" name="Google Shape;265;ge6c9c4d6b1_0_104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6" name="Google Shape;266;ge6c9c4d6b1_0_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225" y="1454038"/>
            <a:ext cx="8049529" cy="4559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6c9c4d6b1_0_112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Quick Sort</a:t>
            </a:r>
            <a:endParaRPr/>
          </a:p>
        </p:txBody>
      </p:sp>
      <p:sp>
        <p:nvSpPr>
          <p:cNvPr id="273" name="Google Shape;273;ge6c9c4d6b1_0_112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274" name="Google Shape;274;ge6c9c4d6b1_0_112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5" name="Google Shape;275;ge6c9c4d6b1_0_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799" y="1169674"/>
            <a:ext cx="6470068" cy="510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c9c4d6b1_1_19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Quick Sort: Design</a:t>
            </a:r>
            <a:endParaRPr/>
          </a:p>
        </p:txBody>
      </p:sp>
      <p:sp>
        <p:nvSpPr>
          <p:cNvPr id="282" name="Google Shape;282;ge6c9c4d6b1_1_19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Follows the </a:t>
            </a:r>
            <a:r>
              <a:rPr b="1" lang="en-US">
                <a:solidFill>
                  <a:schemeClr val="dk2"/>
                </a:solidFill>
              </a:rPr>
              <a:t>divide-and-conquer</a:t>
            </a:r>
            <a:r>
              <a:rPr lang="en-US"/>
              <a:t> paradigm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b="1" lang="en-US">
                <a:solidFill>
                  <a:schemeClr val="dk2"/>
                </a:solidFill>
              </a:rPr>
              <a:t>Divide:</a:t>
            </a:r>
            <a:r>
              <a:rPr lang="en-US"/>
              <a:t> Partition (separate) the array A[p..r] into two (possibly nonempty) subarrays A[p..q-1] and A[q+1..r].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Each element in A[p..q-1]&lt;=A[q]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A[q]&lt;= each element in A[q+1,r]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Index q is computed as part of the partitioning procedure.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b="1" lang="en-US">
                <a:solidFill>
                  <a:schemeClr val="dk2"/>
                </a:solidFill>
              </a:rPr>
              <a:t>Conquer:</a:t>
            </a:r>
            <a:r>
              <a:rPr lang="en-US"/>
              <a:t> Sort the two subarrays A[p..q-1]&amp; A[q+1.. r]by recursive calls to quicksort.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b="1" lang="en-US">
                <a:solidFill>
                  <a:schemeClr val="dk2"/>
                </a:solidFill>
              </a:rPr>
              <a:t>Combine:</a:t>
            </a:r>
            <a:r>
              <a:rPr lang="en-US"/>
              <a:t> Since the subarrays are sorted in place-no work is needed to combine them.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283" name="Google Shape;283;ge6c9c4d6b1_1_19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6c9c4d6b1_1_26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Quick Sort: Pseudocode</a:t>
            </a:r>
            <a:endParaRPr/>
          </a:p>
        </p:txBody>
      </p:sp>
      <p:sp>
        <p:nvSpPr>
          <p:cNvPr id="290" name="Google Shape;290;ge6c9c4d6b1_1_26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291" name="Google Shape;291;ge6c9c4d6b1_1_26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2" name="Google Shape;292;ge6c9c4d6b1_1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300" y="1428750"/>
            <a:ext cx="7953375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e6c9c4d6b1_0_62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Quick Sort: Example</a:t>
            </a:r>
            <a:endParaRPr/>
          </a:p>
        </p:txBody>
      </p:sp>
      <p:sp>
        <p:nvSpPr>
          <p:cNvPr id="299" name="Google Shape;299;ge6c9c4d6b1_0_62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300" name="Google Shape;300;ge6c9c4d6b1_0_62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1" name="Google Shape;301;ge6c9c4d6b1_0_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" y="1314450"/>
            <a:ext cx="7848600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6c9c4d6b1_0_70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Quick Sort: Example</a:t>
            </a:r>
            <a:endParaRPr/>
          </a:p>
        </p:txBody>
      </p:sp>
      <p:sp>
        <p:nvSpPr>
          <p:cNvPr id="308" name="Google Shape;308;ge6c9c4d6b1_0_70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309" name="Google Shape;309;ge6c9c4d6b1_0_70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0" name="Google Shape;310;ge6c9c4d6b1_0_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200" y="1296138"/>
            <a:ext cx="8029575" cy="519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6c9c4d6b1_0_79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Algorithm Performance</a:t>
            </a:r>
            <a:endParaRPr/>
          </a:p>
        </p:txBody>
      </p:sp>
      <p:sp>
        <p:nvSpPr>
          <p:cNvPr id="317" name="Google Shape;317;ge6c9c4d6b1_0_79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Running time of quicksort depends on whether the partitioning is balanced or not.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Worst-case partitioning(unbalanced partitions):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Occurs when every call to partition results in the most unbalanced partition.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Partition is most unbalanced when</a:t>
            </a:r>
            <a:endParaRPr/>
          </a:p>
          <a:p>
            <a:pPr indent="-285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-US"/>
              <a:t>Subproblem 1 is of size n-1, and subproblems 2 is of size 0 or vice versa.</a:t>
            </a:r>
            <a:endParaRPr/>
          </a:p>
          <a:p>
            <a:pPr indent="-285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-US"/>
              <a:t>pivot&gt;=every element in A[p..r-1] or pivot &lt; every element in A[p..r-1]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Every call to partition is most unbalanced when </a:t>
            </a:r>
            <a:endParaRPr/>
          </a:p>
          <a:p>
            <a:pPr indent="-285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❏"/>
            </a:pPr>
            <a:r>
              <a:rPr lang="en-US"/>
              <a:t>Array A[1..n] is sorted or reverse sorted.</a:t>
            </a:r>
            <a:endParaRPr/>
          </a:p>
        </p:txBody>
      </p:sp>
      <p:sp>
        <p:nvSpPr>
          <p:cNvPr id="318" name="Google Shape;318;ge6c9c4d6b1_0_79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e9396cf373_0_0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Worst-case Partition Anaysis</a:t>
            </a:r>
            <a:endParaRPr/>
          </a:p>
        </p:txBody>
      </p:sp>
      <p:sp>
        <p:nvSpPr>
          <p:cNvPr id="325" name="Google Shape;325;ge9396cf373_0_0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326" name="Google Shape;326;ge9396cf373_0_0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7" name="Google Shape;327;ge9396cf37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825" y="1578873"/>
            <a:ext cx="7572375" cy="435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e9396cf373_0_7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Best-case Partitioning</a:t>
            </a:r>
            <a:endParaRPr/>
          </a:p>
        </p:txBody>
      </p:sp>
      <p:sp>
        <p:nvSpPr>
          <p:cNvPr id="334" name="Google Shape;334;ge9396cf373_0_7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Size of each subproblem &lt;=n/2.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one of the subproblems is of size n/2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the other is of size n/2-1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Recurrence for running time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T(n)&lt;=2T(n/2)+Partition Time(n)</a:t>
            </a:r>
            <a:endParaRPr/>
          </a:p>
          <a:p>
            <a:pPr indent="0" lvl="0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= 2T(n/2)+</a:t>
            </a:r>
            <a:r>
              <a:rPr b="1" lang="en-US" sz="255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Θ(n)</a:t>
            </a:r>
            <a:endParaRPr b="1" sz="255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052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02124"/>
              </a:buClr>
              <a:buSzPts val="2550"/>
              <a:buFont typeface="Arial"/>
              <a:buChar char="❏"/>
            </a:pPr>
            <a:r>
              <a:rPr b="1" lang="en-US" sz="255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T(n)=Θ(n lg n)</a:t>
            </a:r>
            <a:endParaRPr b="1" sz="255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e9396cf373_0_7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7e513cc0a_0_13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Divide and Conquer</a:t>
            </a:r>
            <a:endParaRPr/>
          </a:p>
        </p:txBody>
      </p:sp>
      <p:sp>
        <p:nvSpPr>
          <p:cNvPr id="99" name="Google Shape;99;ge7e513cc0a_0_13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A general methodology  for using recursion to design efficiently algorithms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It solves a problem by: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Dividing the data into parts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Finding sub solutions for each of the parts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Constructing the final answer from the sub solutions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100" name="Google Shape;100;ge7e513cc0a_0_13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e9396cf373_0_22"/>
          <p:cNvSpPr txBox="1"/>
          <p:nvPr>
            <p:ph type="ctrTitle"/>
          </p:nvPr>
        </p:nvSpPr>
        <p:spPr>
          <a:xfrm>
            <a:off x="838200" y="2209800"/>
            <a:ext cx="7620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lang="en-US"/>
              <a:t>Randomized QuickSort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9396cf373_0_15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Randomized QuickSort</a:t>
            </a:r>
            <a:endParaRPr/>
          </a:p>
        </p:txBody>
      </p:sp>
      <p:sp>
        <p:nvSpPr>
          <p:cNvPr id="348" name="Google Shape;348;ge9396cf373_0_15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An algorithm is </a:t>
            </a:r>
            <a:r>
              <a:rPr lang="en-US">
                <a:highlight>
                  <a:srgbClr val="FFFF99"/>
                </a:highlight>
              </a:rPr>
              <a:t>randomized</a:t>
            </a:r>
            <a:r>
              <a:rPr lang="en-US"/>
              <a:t> if its behavior is determined not only by the input but also by values produced by a random-number generator.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>
                <a:highlight>
                  <a:srgbClr val="FFFF99"/>
                </a:highlight>
              </a:rPr>
              <a:t>Exchange </a:t>
            </a:r>
            <a:r>
              <a:rPr lang="en-US"/>
              <a:t>A[r] with an element chosen at random from A[p...r] in Partition.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This ensures that the pivot element </a:t>
            </a:r>
            <a:r>
              <a:rPr lang="en-US">
                <a:highlight>
                  <a:srgbClr val="FFFF99"/>
                </a:highlight>
              </a:rPr>
              <a:t>is equally likely to be any of input</a:t>
            </a:r>
            <a:r>
              <a:rPr lang="en-US"/>
              <a:t> elements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We can sometimes add randomization to an algorithm in order to </a:t>
            </a:r>
            <a:r>
              <a:rPr lang="en-US">
                <a:highlight>
                  <a:srgbClr val="FFFF99"/>
                </a:highlight>
              </a:rPr>
              <a:t>obtain good average-case </a:t>
            </a:r>
            <a:r>
              <a:rPr lang="en-US"/>
              <a:t>performance over all inputs.</a:t>
            </a:r>
            <a:endParaRPr/>
          </a:p>
        </p:txBody>
      </p:sp>
      <p:sp>
        <p:nvSpPr>
          <p:cNvPr id="349" name="Google Shape;349;ge9396cf373_0_15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9396cf373_0_27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Randomized QuickSort</a:t>
            </a:r>
            <a:endParaRPr/>
          </a:p>
        </p:txBody>
      </p:sp>
      <p:sp>
        <p:nvSpPr>
          <p:cNvPr id="356" name="Google Shape;356;ge9396cf373_0_27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357" name="Google Shape;357;ge9396cf373_0_27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8" name="Google Shape;358;ge9396cf373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350" y="1199000"/>
            <a:ext cx="8049191" cy="546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e6c9c4d6b1_0_44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4000"/>
              <a:buFont typeface="Times New Roman"/>
              <a:buNone/>
            </a:pPr>
            <a:r>
              <a:rPr lang="en-US"/>
              <a:t>QuickSort</a:t>
            </a:r>
            <a:endParaRPr/>
          </a:p>
        </p:txBody>
      </p:sp>
      <p:sp>
        <p:nvSpPr>
          <p:cNvPr id="365" name="Google Shape;365;ge6c9c4d6b1_0_44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366" name="Google Shape;366;ge6c9c4d6b1_0_44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7" name="Google Shape;367;ge6c9c4d6b1_0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1163" y="2057400"/>
            <a:ext cx="578167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7e513cc0a_0_20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Divide and Conquer</a:t>
            </a:r>
            <a:endParaRPr/>
          </a:p>
        </p:txBody>
      </p:sp>
      <p:sp>
        <p:nvSpPr>
          <p:cNvPr id="107" name="Google Shape;107;ge7e513cc0a_0_20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108" name="Google Shape;108;ge7e513cc0a_0_20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ge7e513cc0a_0_20"/>
          <p:cNvSpPr/>
          <p:nvPr/>
        </p:nvSpPr>
        <p:spPr>
          <a:xfrm>
            <a:off x="1034550" y="4040900"/>
            <a:ext cx="2370900" cy="7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solution to subproblem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e7e513cc0a_0_20"/>
          <p:cNvSpPr/>
          <p:nvPr/>
        </p:nvSpPr>
        <p:spPr>
          <a:xfrm>
            <a:off x="5616700" y="4040900"/>
            <a:ext cx="2370900" cy="7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solution to subproblem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e7e513cc0a_0_20"/>
          <p:cNvSpPr/>
          <p:nvPr/>
        </p:nvSpPr>
        <p:spPr>
          <a:xfrm>
            <a:off x="3741700" y="1285700"/>
            <a:ext cx="1843800" cy="83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problem of size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e7e513cc0a_0_20"/>
          <p:cNvSpPr/>
          <p:nvPr/>
        </p:nvSpPr>
        <p:spPr>
          <a:xfrm>
            <a:off x="1354700" y="2535450"/>
            <a:ext cx="1843800" cy="83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Subproblem 1 of size n/2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e7e513cc0a_0_20"/>
          <p:cNvSpPr/>
          <p:nvPr/>
        </p:nvSpPr>
        <p:spPr>
          <a:xfrm>
            <a:off x="5882325" y="2535450"/>
            <a:ext cx="1843800" cy="8382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subproblem 2 of size n/2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e7e513cc0a_0_20"/>
          <p:cNvSpPr/>
          <p:nvPr/>
        </p:nvSpPr>
        <p:spPr>
          <a:xfrm>
            <a:off x="3329250" y="5430650"/>
            <a:ext cx="2280600" cy="7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solution to the original problem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ge7e513cc0a_0_20"/>
          <p:cNvCxnSpPr>
            <a:stCxn id="111" idx="2"/>
            <a:endCxn id="112" idx="0"/>
          </p:cNvCxnSpPr>
          <p:nvPr/>
        </p:nvCxnSpPr>
        <p:spPr>
          <a:xfrm flipH="1">
            <a:off x="2276500" y="1704800"/>
            <a:ext cx="1465200" cy="83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" name="Google Shape;116;ge7e513cc0a_0_20"/>
          <p:cNvCxnSpPr>
            <a:stCxn id="111" idx="6"/>
            <a:endCxn id="113" idx="0"/>
          </p:cNvCxnSpPr>
          <p:nvPr/>
        </p:nvCxnSpPr>
        <p:spPr>
          <a:xfrm>
            <a:off x="5585500" y="1704800"/>
            <a:ext cx="1218600" cy="83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7" name="Google Shape;117;ge7e513cc0a_0_20"/>
          <p:cNvCxnSpPr/>
          <p:nvPr/>
        </p:nvCxnSpPr>
        <p:spPr>
          <a:xfrm flipH="1">
            <a:off x="2035200" y="3373700"/>
            <a:ext cx="87600" cy="6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" name="Google Shape;118;ge7e513cc0a_0_20"/>
          <p:cNvCxnSpPr/>
          <p:nvPr/>
        </p:nvCxnSpPr>
        <p:spPr>
          <a:xfrm flipH="1">
            <a:off x="6886300" y="3373700"/>
            <a:ext cx="87600" cy="6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" name="Google Shape;119;ge7e513cc0a_0_20"/>
          <p:cNvCxnSpPr/>
          <p:nvPr/>
        </p:nvCxnSpPr>
        <p:spPr>
          <a:xfrm flipH="1">
            <a:off x="2205100" y="4857750"/>
            <a:ext cx="1620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" name="Google Shape;120;ge7e513cc0a_0_20"/>
          <p:cNvCxnSpPr/>
          <p:nvPr/>
        </p:nvCxnSpPr>
        <p:spPr>
          <a:xfrm>
            <a:off x="6814875" y="4849675"/>
            <a:ext cx="0" cy="29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Google Shape;121;ge7e513cc0a_0_20"/>
          <p:cNvCxnSpPr/>
          <p:nvPr/>
        </p:nvCxnSpPr>
        <p:spPr>
          <a:xfrm flipH="1" rot="10800000">
            <a:off x="2197050" y="5140775"/>
            <a:ext cx="46260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" name="Google Shape;122;ge7e513cc0a_0_20"/>
          <p:cNvCxnSpPr>
            <a:endCxn id="114" idx="0"/>
          </p:cNvCxnSpPr>
          <p:nvPr/>
        </p:nvCxnSpPr>
        <p:spPr>
          <a:xfrm>
            <a:off x="4469550" y="5124650"/>
            <a:ext cx="0" cy="3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7e513cc0a_0_58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Divide and Conquer Algo.</a:t>
            </a:r>
            <a:endParaRPr/>
          </a:p>
        </p:txBody>
      </p:sp>
      <p:sp>
        <p:nvSpPr>
          <p:cNvPr id="129" name="Google Shape;129;ge7e513cc0a_0_58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b="1" lang="en-US">
                <a:solidFill>
                  <a:schemeClr val="dk2"/>
                </a:solidFill>
              </a:rPr>
              <a:t>Divide </a:t>
            </a:r>
            <a:r>
              <a:rPr lang="en-US"/>
              <a:t>the problem into a number of subproblems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>
                <a:solidFill>
                  <a:schemeClr val="dk2"/>
                </a:solidFill>
              </a:rPr>
              <a:t>Subproblems </a:t>
            </a:r>
            <a:r>
              <a:rPr lang="en-US"/>
              <a:t>must of same type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>
                <a:solidFill>
                  <a:schemeClr val="dk2"/>
                </a:solidFill>
              </a:rPr>
              <a:t>Subproblems</a:t>
            </a:r>
            <a:r>
              <a:rPr lang="en-US"/>
              <a:t> do not need to overlap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b="1" lang="en-US">
                <a:solidFill>
                  <a:schemeClr val="dk2"/>
                </a:solidFill>
              </a:rPr>
              <a:t>Conquer</a:t>
            </a:r>
            <a:r>
              <a:rPr lang="en-US"/>
              <a:t>  by solving sub-problems recursively. If the sub-problems are small enough, solve them in brute force fashion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b="1" lang="en-US">
                <a:solidFill>
                  <a:schemeClr val="dk2"/>
                </a:solidFill>
              </a:rPr>
              <a:t>Combine </a:t>
            </a:r>
            <a:r>
              <a:rPr lang="en-US"/>
              <a:t>the solutions of sub-problems into a solution of the original problem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130" name="Google Shape;130;ge7e513cc0a_0_58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7e513cc0a_0_27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Divide and Conquer</a:t>
            </a:r>
            <a:endParaRPr/>
          </a:p>
        </p:txBody>
      </p:sp>
      <p:sp>
        <p:nvSpPr>
          <p:cNvPr id="137" name="Google Shape;137;ge7e513cc0a_0_27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For divide-and-conquer algorithms the running time is mainly affected by 3 criteria: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The </a:t>
            </a:r>
            <a:r>
              <a:rPr lang="en-US">
                <a:highlight>
                  <a:srgbClr val="FFFF99"/>
                </a:highlight>
              </a:rPr>
              <a:t>number of sub-instance</a:t>
            </a:r>
            <a:r>
              <a:rPr lang="en-US"/>
              <a:t> into which a problem is split.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The </a:t>
            </a:r>
            <a:r>
              <a:rPr lang="en-US">
                <a:highlight>
                  <a:srgbClr val="FFFF99"/>
                </a:highlight>
              </a:rPr>
              <a:t>ratio of initial problem size to sub-problem size.</a:t>
            </a:r>
            <a:endParaRPr>
              <a:highlight>
                <a:srgbClr val="FFFF99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❏"/>
            </a:pPr>
            <a:r>
              <a:rPr lang="en-US"/>
              <a:t>The </a:t>
            </a:r>
            <a:r>
              <a:rPr lang="en-US">
                <a:highlight>
                  <a:srgbClr val="FFFF99"/>
                </a:highlight>
              </a:rPr>
              <a:t>number of steps </a:t>
            </a:r>
            <a:r>
              <a:rPr lang="en-US"/>
              <a:t>required to </a:t>
            </a:r>
            <a:r>
              <a:rPr lang="en-US">
                <a:highlight>
                  <a:srgbClr val="FFFF99"/>
                </a:highlight>
              </a:rPr>
              <a:t>divide</a:t>
            </a:r>
            <a:r>
              <a:rPr lang="en-US"/>
              <a:t> the initial instance and to </a:t>
            </a:r>
            <a:r>
              <a:rPr lang="en-US">
                <a:highlight>
                  <a:srgbClr val="FFFF99"/>
                </a:highlight>
              </a:rPr>
              <a:t>combine</a:t>
            </a:r>
            <a:r>
              <a:rPr lang="en-US"/>
              <a:t> sub solutions.</a:t>
            </a:r>
            <a:endParaRPr/>
          </a:p>
        </p:txBody>
      </p:sp>
      <p:sp>
        <p:nvSpPr>
          <p:cNvPr id="138" name="Google Shape;138;ge7e513cc0a_0_27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7e513cc0a_0_34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Analyzing Divide and Conquer Algo.</a:t>
            </a:r>
            <a:endParaRPr/>
          </a:p>
        </p:txBody>
      </p:sp>
      <p:sp>
        <p:nvSpPr>
          <p:cNvPr id="145" name="Google Shape;145;ge7e513cc0a_0_34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When an algorithm contains a recursive call to itself, its running time can often be described by a recurrence equation which describes the overall running time on a problem of size n in terms of the running time on smaller inputs.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For divide-and-conquer algorithms, we get recurrences that looks like:</a:t>
            </a:r>
            <a:endParaRPr/>
          </a:p>
        </p:txBody>
      </p:sp>
      <p:sp>
        <p:nvSpPr>
          <p:cNvPr id="146" name="Google Shape;146;ge7e513cc0a_0_34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7" name="Google Shape;147;ge7e513cc0a_0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9500" y="4773025"/>
            <a:ext cx="752475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e7e513cc0a_0_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87850" y="5461275"/>
            <a:ext cx="1676400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7e513cc0a_0_65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e7e513cc0a_0_65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where a=the number of subproblems we break the problem into 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n/b=the size of the subproblems (in terms of n)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D(n) is the time to divide the problem of size n into the subproblems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❏"/>
            </a:pPr>
            <a:r>
              <a:rPr lang="en-US"/>
              <a:t>C(n) is the time to combine the subproblem solutions to get the answer for the problem of size n</a:t>
            </a:r>
            <a:endParaRPr/>
          </a:p>
        </p:txBody>
      </p:sp>
      <p:sp>
        <p:nvSpPr>
          <p:cNvPr id="156" name="Google Shape;156;ge7e513cc0a_0_65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7" name="Google Shape;157;ge7e513cc0a_0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9500" y="1115425"/>
            <a:ext cx="752475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e7e513cc0a_0_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87850" y="1803675"/>
            <a:ext cx="1676400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7e513cc0a_0_74"/>
          <p:cNvSpPr txBox="1"/>
          <p:nvPr>
            <p:ph type="title"/>
          </p:nvPr>
        </p:nvSpPr>
        <p:spPr>
          <a:xfrm>
            <a:off x="1219200" y="228600"/>
            <a:ext cx="77931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Example: Divide and Conquer</a:t>
            </a:r>
            <a:endParaRPr/>
          </a:p>
        </p:txBody>
      </p:sp>
      <p:sp>
        <p:nvSpPr>
          <p:cNvPr id="165" name="Google Shape;165;ge7e513cc0a_0_74"/>
          <p:cNvSpPr txBox="1"/>
          <p:nvPr>
            <p:ph idx="1" type="body"/>
          </p:nvPr>
        </p:nvSpPr>
        <p:spPr>
          <a:xfrm>
            <a:off x="381000" y="1371600"/>
            <a:ext cx="8574000" cy="47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</a:pPr>
            <a:r>
              <a:rPr lang="en-US"/>
              <a:t>Binary Search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■"/>
            </a:pPr>
            <a:r>
              <a:rPr lang="en-US"/>
              <a:t>Heap Construction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■"/>
            </a:pPr>
            <a:r>
              <a:rPr lang="en-US"/>
              <a:t>Tower of Hanoi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■"/>
            </a:pPr>
            <a:r>
              <a:rPr lang="en-US"/>
              <a:t>Exponentiation</a:t>
            </a:r>
            <a:endParaRPr/>
          </a:p>
          <a:p>
            <a:pPr indent="-2914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Char char="■"/>
            </a:pPr>
            <a:r>
              <a:rPr lang="en-US"/>
              <a:t>Fibonacci Sequence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■"/>
            </a:pPr>
            <a:r>
              <a:rPr lang="en-US"/>
              <a:t>Quick sort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■"/>
            </a:pPr>
            <a:r>
              <a:rPr lang="en-US"/>
              <a:t>Merge Sort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■"/>
            </a:pPr>
            <a:r>
              <a:rPr lang="en-US"/>
              <a:t>Multiplying large integers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■"/>
            </a:pPr>
            <a:r>
              <a:rPr lang="en-US"/>
              <a:t>Matrix Multiplication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Char char="■"/>
            </a:pPr>
            <a:r>
              <a:rPr lang="en-US"/>
              <a:t>Closest Pairs</a:t>
            </a:r>
            <a:endParaRPr/>
          </a:p>
        </p:txBody>
      </p:sp>
      <p:sp>
        <p:nvSpPr>
          <p:cNvPr id="166" name="Google Shape;166;ge7e513cc0a_0_74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duke6">
  <a:themeElements>
    <a:clrScheme name="">
      <a:dk1>
        <a:srgbClr val="000000"/>
      </a:dk1>
      <a:lt1>
        <a:srgbClr val="FFFFFF"/>
      </a:lt1>
      <a:dk2>
        <a:srgbClr val="FF0000"/>
      </a:dk2>
      <a:lt2>
        <a:srgbClr val="FF9900"/>
      </a:lt2>
      <a:accent1>
        <a:srgbClr val="009900"/>
      </a:accent1>
      <a:accent2>
        <a:srgbClr val="3300FF"/>
      </a:accent2>
      <a:accent3>
        <a:srgbClr val="FFFFFF"/>
      </a:accent3>
      <a:accent4>
        <a:srgbClr val="000000"/>
      </a:accent4>
      <a:accent5>
        <a:srgbClr val="AACAAA"/>
      </a:accent5>
      <a:accent6>
        <a:srgbClr val="2D00E7"/>
      </a:accent6>
      <a:hlink>
        <a:srgbClr val="FF00FF"/>
      </a:hlink>
      <a:folHlink>
        <a:srgbClr val="99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uke6">
  <a:themeElements>
    <a:clrScheme name="">
      <a:dk1>
        <a:srgbClr val="000000"/>
      </a:dk1>
      <a:lt1>
        <a:srgbClr val="FFFFFF"/>
      </a:lt1>
      <a:dk2>
        <a:srgbClr val="FF0000"/>
      </a:dk2>
      <a:lt2>
        <a:srgbClr val="FF9900"/>
      </a:lt2>
      <a:accent1>
        <a:srgbClr val="009900"/>
      </a:accent1>
      <a:accent2>
        <a:srgbClr val="3300FF"/>
      </a:accent2>
      <a:accent3>
        <a:srgbClr val="FFFFFF"/>
      </a:accent3>
      <a:accent4>
        <a:srgbClr val="000000"/>
      </a:accent4>
      <a:accent5>
        <a:srgbClr val="AACAAA"/>
      </a:accent5>
      <a:accent6>
        <a:srgbClr val="2D00E7"/>
      </a:accent6>
      <a:hlink>
        <a:srgbClr val="FF00FF"/>
      </a:hlink>
      <a:folHlink>
        <a:srgbClr val="99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2002-02-16T18:21:11Z</dcterms:created>
  <dc:creator>David Matuszek</dc:creator>
</cp:coreProperties>
</file>