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50" r:id="rId2"/>
  </p:sldMasterIdLst>
  <p:notesMasterIdLst>
    <p:notesMasterId r:id="rId3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2" roundtripDataSignature="AMtx7mhn7ARjzTrf5JFFHSKXkeNXVThp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78"/>
    <p:restoredTop sz="94696"/>
  </p:normalViewPr>
  <p:slideViewPr>
    <p:cSldViewPr snapToGrid="0">
      <p:cViewPr varScale="1">
        <p:scale>
          <a:sx n="100" d="100"/>
          <a:sy n="100" d="100"/>
        </p:scale>
        <p:origin x="194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customschemas.google.com/relationships/presentationmetadata" Target="meta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4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7da536ca1_0_2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ge7da536ca1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ge7da536ca1_0_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93d62316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4" name="Google Shape;154;ge93d623166_0_6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5" name="Google Shape;155;ge93d623166_0_62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10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93d623166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3" name="Google Shape;163;ge93d623166_0_6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4" name="Google Shape;164;ge93d623166_0_69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11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93d623166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2" name="Google Shape;172;ge93d623166_0_1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3" name="Google Shape;173;ge93d623166_0_124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12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93d623166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1" name="Google Shape;181;ge93d623166_0_9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ge93d623166_0_96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13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93d623166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0" name="Google Shape;190;ge93d623166_0_10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ge93d623166_0_103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14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93d623166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9" name="Google Shape;199;ge93d623166_0_1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" name="Google Shape;200;ge93d623166_0_11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15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93d623166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8" name="Google Shape;208;ge93d623166_0_1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9" name="Google Shape;209;ge93d623166_0_117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16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e93d623166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7" name="Google Shape;217;ge93d623166_0_14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8" name="Google Shape;218;ge93d623166_0_144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17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93d623166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26" name="Google Shape;226;ge93d623166_0_15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7" name="Google Shape;227;ge93d623166_0_153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18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e93d623166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5" name="Google Shape;235;ge93d623166_0_16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6" name="Google Shape;236;ge93d623166_0_16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19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7e513cc0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7" name="Google Shape;87;ge7e513cc0a_0_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" name="Google Shape;88;ge7e513cc0a_0_6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e93d623166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4" name="Google Shape;244;ge93d623166_0_17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5" name="Google Shape;245;ge93d623166_0_17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20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e93d623166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3" name="Google Shape;253;ge93d623166_0_18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4" name="Google Shape;254;ge93d623166_0_18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21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e93d623166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62" name="Google Shape;262;ge93d623166_0_19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3" name="Google Shape;263;ge93d623166_0_198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22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e93d623166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1" name="Google Shape;271;ge93d623166_0_20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2" name="Google Shape;272;ge93d623166_0_207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23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e93d62316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0" name="Google Shape;280;ge93d623166_0_2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1" name="Google Shape;281;ge93d623166_0_216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24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e93d623166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9" name="Google Shape;289;ge93d623166_0_2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0" name="Google Shape;290;ge93d623166_0_225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25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e93d623166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98" name="Google Shape;298;ge93d623166_0_23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9" name="Google Shape;299;ge93d623166_0_234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26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e93d623166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07" name="Google Shape;307;ge93d623166_0_24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8" name="Google Shape;308;ge93d623166_0_243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27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e93d623166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16" name="Google Shape;316;ge93d623166_0_25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7" name="Google Shape;317;ge93d623166_0_252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28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e93d62316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25" name="Google Shape;325;ge93d623166_0_26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6" name="Google Shape;326;ge93d623166_0_26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29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93d62316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5" name="Google Shape;95;ge93d623166_0_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e93d623166_0_3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e93d623166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34" name="Google Shape;334;ge93d623166_0_27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5" name="Google Shape;335;ge93d623166_0_27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30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e93d623166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43" name="Google Shape;343;ge93d623166_0_28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4" name="Google Shape;344;ge93d623166_0_28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31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e93d623166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52" name="Google Shape;352;ge93d623166_0_29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3" name="Google Shape;353;ge93d623166_0_29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32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e93d623166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61" name="Google Shape;361;ge93d623166_0_29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2" name="Google Shape;362;ge93d623166_0_299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33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e93d623166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70" name="Google Shape;370;ge93d623166_0_30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1" name="Google Shape;371;ge93d623166_0_308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34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93d62316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3" name="Google Shape;103;ge93d623166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ge93d623166_0_1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93d62316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ge93d623166_0_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2" name="Google Shape;112;ge93d623166_0_17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93d623166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9" name="Google Shape;119;ge93d623166_0_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ge93d623166_0_24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93d623166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7" name="Google Shape;127;ge93d623166_0_7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ge93d623166_0_76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93d62316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6" name="Google Shape;136;ge93d623166_0_3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ge93d623166_0_38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93d623166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Google Shape;145;ge93d623166_0_5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ge93d623166_0_55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>
            <a:spLocks noGrp="1"/>
          </p:cNvSpPr>
          <p:nvPr>
            <p:ph type="ctrTitle"/>
          </p:nvPr>
        </p:nvSpPr>
        <p:spPr>
          <a:xfrm>
            <a:off x="838200" y="2209800"/>
            <a:ext cx="76200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6"/>
          <p:cNvSpPr txBox="1">
            <a:spLocks noGrp="1"/>
          </p:cNvSpPr>
          <p:nvPr>
            <p:ph type="subTitle" idx="1"/>
          </p:nvPr>
        </p:nvSpPr>
        <p:spPr>
          <a:xfrm>
            <a:off x="1143000" y="3886200"/>
            <a:ext cx="7620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Font typeface="Noto Sans Symbols"/>
              <a:buNone/>
              <a:defRPr>
                <a:solidFill>
                  <a:srgbClr val="993300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26"/>
          <p:cNvSpPr txBox="1">
            <a:spLocks noGrp="1"/>
          </p:cNvSpPr>
          <p:nvPr>
            <p:ph type="dt" idx="10"/>
          </p:nvPr>
        </p:nvSpPr>
        <p:spPr>
          <a:xfrm>
            <a:off x="8077200" y="65532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9pPr>
          </a:lstStyle>
          <a:p>
            <a:endParaRPr/>
          </a:p>
        </p:txBody>
      </p:sp>
      <p:sp>
        <p:nvSpPr>
          <p:cNvPr id="71" name="Google Shape;71;p3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marL="914400" lvl="1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marL="1371600" lvl="2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marL="1828800" lvl="3" indent="-2844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marL="2286000" lvl="4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marL="2743200" lvl="5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marL="3200400" lvl="6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marL="3657600" lvl="7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marL="4114800" lvl="8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>
            <a:endParaRPr/>
          </a:p>
        </p:txBody>
      </p:sp>
      <p:sp>
        <p:nvSpPr>
          <p:cNvPr id="72" name="Google Shape;72;p3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9pPr>
          </a:lstStyle>
          <a:p>
            <a:endParaRPr/>
          </a:p>
        </p:txBody>
      </p:sp>
      <p:sp>
        <p:nvSpPr>
          <p:cNvPr id="73" name="Google Shape;73;p3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marL="914400" lvl="1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marL="1371600" lvl="2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marL="1828800" lvl="3" indent="-2844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marL="2286000" lvl="4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marL="2743200" lvl="5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marL="3200400" lvl="6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marL="3657600" lvl="7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marL="4114800" lvl="8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>
            <a:endParaRPr/>
          </a:p>
        </p:txBody>
      </p:sp>
      <p:sp>
        <p:nvSpPr>
          <p:cNvPr id="74" name="Google Shape;74;p36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9pPr>
          </a:lstStyle>
          <a:p>
            <a:endParaRPr/>
          </a:p>
        </p:txBody>
      </p:sp>
      <p:sp>
        <p:nvSpPr>
          <p:cNvPr id="78" name="Google Shape;78;p37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8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marL="3657600" lvl="7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marL="4114800" lvl="8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28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9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4209900" cy="47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marL="914400" lvl="1" indent="-3124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marL="1371600" lvl="2" indent="-292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marL="1828800" lvl="3" indent="-29146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marL="2286000" lvl="4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marL="2743200" lvl="5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marL="3200400" lvl="6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marL="3657600" lvl="7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marL="4114800" lvl="8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body" idx="2"/>
          </p:nvPr>
        </p:nvSpPr>
        <p:spPr>
          <a:xfrm>
            <a:off x="4743450" y="1371600"/>
            <a:ext cx="4211700" cy="47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marL="914400" lvl="1" indent="-3124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marL="1371600" lvl="2" indent="-292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marL="1828800" lvl="3" indent="-29146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marL="2286000" lvl="4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marL="2743200" lvl="5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marL="3200400" lvl="6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marL="3657600" lvl="7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marL="4114800" lvl="8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1"/>
          <p:cNvSpPr txBox="1">
            <a:spLocks noGrp="1"/>
          </p:cNvSpPr>
          <p:nvPr>
            <p:ph type="title"/>
          </p:nvPr>
        </p:nvSpPr>
        <p:spPr>
          <a:xfrm rot="5400000">
            <a:off x="4981588" y="2101950"/>
            <a:ext cx="5904000" cy="21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1"/>
          <p:cNvSpPr txBox="1">
            <a:spLocks noGrp="1"/>
          </p:cNvSpPr>
          <p:nvPr>
            <p:ph type="body" idx="1"/>
          </p:nvPr>
        </p:nvSpPr>
        <p:spPr>
          <a:xfrm rot="5400000">
            <a:off x="589775" y="19950"/>
            <a:ext cx="5904000" cy="6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marL="3657600" lvl="7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marL="4114800" lvl="8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2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2"/>
          <p:cNvSpPr txBox="1">
            <a:spLocks noGrp="1"/>
          </p:cNvSpPr>
          <p:nvPr>
            <p:ph type="body" idx="1"/>
          </p:nvPr>
        </p:nvSpPr>
        <p:spPr>
          <a:xfrm rot="5400000">
            <a:off x="2287587" y="-534900"/>
            <a:ext cx="4761000" cy="85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marL="3657600" lvl="7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marL="4114800" lvl="8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32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9" name="Google Shape;59;p3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33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marL="914400" lvl="1" indent="-32639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marL="1371600" lvl="2" indent="-304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3pPr>
            <a:lvl4pPr marL="1828800" lvl="3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4pPr>
            <a:lvl5pPr marL="2286000" lvl="4" indent="-292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marL="2743200" lvl="5" indent="-292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6pPr>
            <a:lvl7pPr marL="3200400" lvl="6" indent="-292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7pPr>
            <a:lvl8pPr marL="3657600" lvl="7" indent="-292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8pPr>
            <a:lvl9pPr marL="4114800" lvl="8" indent="-292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9pPr>
          </a:lstStyle>
          <a:p>
            <a:endParaRPr/>
          </a:p>
        </p:txBody>
      </p:sp>
      <p:sp>
        <p:nvSpPr>
          <p:cNvPr id="64" name="Google Shape;64;p3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34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5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4800" y="5334000"/>
            <a:ext cx="895350" cy="63658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5"/>
          <p:cNvSpPr txBox="1"/>
          <p:nvPr/>
        </p:nvSpPr>
        <p:spPr>
          <a:xfrm>
            <a:off x="558800" y="2625725"/>
            <a:ext cx="322262" cy="47466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5"/>
          <p:cNvSpPr txBox="1"/>
          <p:nvPr/>
        </p:nvSpPr>
        <p:spPr>
          <a:xfrm>
            <a:off x="825500" y="2625725"/>
            <a:ext cx="328612" cy="474662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FFD1D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5"/>
          <p:cNvSpPr txBox="1"/>
          <p:nvPr/>
        </p:nvSpPr>
        <p:spPr>
          <a:xfrm>
            <a:off x="566737" y="3048000"/>
            <a:ext cx="422275" cy="47466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5"/>
          <p:cNvSpPr txBox="1"/>
          <p:nvPr/>
        </p:nvSpPr>
        <p:spPr>
          <a:xfrm>
            <a:off x="936625" y="3048000"/>
            <a:ext cx="368300" cy="474662"/>
          </a:xfrm>
          <a:prstGeom prst="rect">
            <a:avLst/>
          </a:prstGeom>
          <a:gradFill>
            <a:gsLst>
              <a:gs pos="0">
                <a:srgbClr val="FFFF00"/>
              </a:gs>
              <a:gs pos="100000">
                <a:srgbClr val="FFFFF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5"/>
          <p:cNvSpPr txBox="1"/>
          <p:nvPr/>
        </p:nvSpPr>
        <p:spPr>
          <a:xfrm>
            <a:off x="152400" y="2974975"/>
            <a:ext cx="560387" cy="422275"/>
          </a:xfrm>
          <a:prstGeom prst="rect">
            <a:avLst/>
          </a:prstGeom>
          <a:gradFill>
            <a:gsLst>
              <a:gs pos="0">
                <a:srgbClr val="D18BFF"/>
              </a:gs>
              <a:gs pos="100000">
                <a:schemeClr val="folHlink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5"/>
          <p:cNvSpPr txBox="1"/>
          <p:nvPr/>
        </p:nvSpPr>
        <p:spPr>
          <a:xfrm>
            <a:off x="787400" y="2438400"/>
            <a:ext cx="31750" cy="1052512"/>
          </a:xfrm>
          <a:prstGeom prst="rect">
            <a:avLst/>
          </a:prstGeom>
          <a:solidFill>
            <a:srgbClr val="993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5"/>
          <p:cNvSpPr txBox="1"/>
          <p:nvPr/>
        </p:nvSpPr>
        <p:spPr>
          <a:xfrm rot="10800000" flipH="1">
            <a:off x="315912" y="3265487"/>
            <a:ext cx="8683625" cy="46037"/>
          </a:xfrm>
          <a:prstGeom prst="rect">
            <a:avLst/>
          </a:prstGeom>
          <a:gradFill>
            <a:gsLst>
              <a:gs pos="0">
                <a:srgbClr val="993300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5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037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" name="Google Shape;19;p25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8574087" cy="4760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528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124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0" name="Google Shape;20;p25"/>
          <p:cNvSpPr txBox="1">
            <a:spLocks noGrp="1"/>
          </p:cNvSpPr>
          <p:nvPr>
            <p:ph type="dt" idx="10"/>
          </p:nvPr>
        </p:nvSpPr>
        <p:spPr>
          <a:xfrm>
            <a:off x="8077200" y="65532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7"/>
          <p:cNvSpPr txBox="1"/>
          <p:nvPr/>
        </p:nvSpPr>
        <p:spPr>
          <a:xfrm>
            <a:off x="533400" y="260350"/>
            <a:ext cx="322200" cy="474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7"/>
          <p:cNvSpPr txBox="1"/>
          <p:nvPr/>
        </p:nvSpPr>
        <p:spPr>
          <a:xfrm>
            <a:off x="800100" y="260350"/>
            <a:ext cx="328500" cy="4746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FFD1D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7"/>
          <p:cNvSpPr txBox="1"/>
          <p:nvPr/>
        </p:nvSpPr>
        <p:spPr>
          <a:xfrm>
            <a:off x="541337" y="682625"/>
            <a:ext cx="422400" cy="474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7"/>
          <p:cNvSpPr txBox="1"/>
          <p:nvPr/>
        </p:nvSpPr>
        <p:spPr>
          <a:xfrm>
            <a:off x="914400" y="685800"/>
            <a:ext cx="368400" cy="474600"/>
          </a:xfrm>
          <a:prstGeom prst="rect">
            <a:avLst/>
          </a:prstGeom>
          <a:gradFill>
            <a:gsLst>
              <a:gs pos="0">
                <a:srgbClr val="FFFF00"/>
              </a:gs>
              <a:gs pos="100000">
                <a:srgbClr val="FFFFF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7"/>
          <p:cNvSpPr txBox="1"/>
          <p:nvPr/>
        </p:nvSpPr>
        <p:spPr>
          <a:xfrm>
            <a:off x="127000" y="609600"/>
            <a:ext cx="560400" cy="422400"/>
          </a:xfrm>
          <a:prstGeom prst="rect">
            <a:avLst/>
          </a:prstGeom>
          <a:gradFill>
            <a:gsLst>
              <a:gs pos="0">
                <a:srgbClr val="D18BFF"/>
              </a:gs>
              <a:gs pos="100000">
                <a:schemeClr val="folHlink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7"/>
          <p:cNvSpPr txBox="1"/>
          <p:nvPr/>
        </p:nvSpPr>
        <p:spPr>
          <a:xfrm>
            <a:off x="762000" y="152400"/>
            <a:ext cx="31800" cy="1052400"/>
          </a:xfrm>
          <a:prstGeom prst="rect">
            <a:avLst/>
          </a:prstGeom>
          <a:solidFill>
            <a:srgbClr val="993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7"/>
          <p:cNvSpPr txBox="1"/>
          <p:nvPr/>
        </p:nvSpPr>
        <p:spPr>
          <a:xfrm rot="10800000" flipH="1">
            <a:off x="460375" y="990737"/>
            <a:ext cx="8683500" cy="45900"/>
          </a:xfrm>
          <a:prstGeom prst="rect">
            <a:avLst/>
          </a:prstGeom>
          <a:gradFill>
            <a:gsLst>
              <a:gs pos="0">
                <a:srgbClr val="993300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27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Google Shape;34;p27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528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124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Google Shape;35;p27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7da536ca1_0_23"/>
          <p:cNvSpPr txBox="1">
            <a:spLocks noGrp="1"/>
          </p:cNvSpPr>
          <p:nvPr>
            <p:ph type="ctrTitle"/>
          </p:nvPr>
        </p:nvSpPr>
        <p:spPr>
          <a:xfrm>
            <a:off x="838200" y="2209800"/>
            <a:ext cx="76200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4000"/>
              <a:buFont typeface="Times New Roman"/>
              <a:buNone/>
            </a:pPr>
            <a:r>
              <a:rPr lang="en-US"/>
              <a:t>Asymptotic Analysis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93d623166_0_62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Rate of Growth</a:t>
            </a:r>
            <a:endParaRPr/>
          </a:p>
        </p:txBody>
      </p:sp>
      <p:sp>
        <p:nvSpPr>
          <p:cNvPr id="158" name="Google Shape;158;ge93d623166_0_62"/>
          <p:cNvSpPr txBox="1">
            <a:spLocks noGrp="1"/>
          </p:cNvSpPr>
          <p:nvPr>
            <p:ph type="body" idx="1"/>
          </p:nvPr>
        </p:nvSpPr>
        <p:spPr>
          <a:xfrm>
            <a:off x="285000" y="1160875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718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080"/>
              <a:buChar char="❏"/>
            </a:pPr>
            <a:endParaRPr sz="24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endParaRPr b="1">
              <a:solidFill>
                <a:schemeClr val="dk2"/>
              </a:solidFill>
            </a:endParaRPr>
          </a:p>
        </p:txBody>
      </p:sp>
      <p:sp>
        <p:nvSpPr>
          <p:cNvPr id="159" name="Google Shape;159;ge93d623166_0_62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160" name="Google Shape;160;ge93d623166_0_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250" y="1160875"/>
            <a:ext cx="8817050" cy="510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93d623166_0_69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Asymptotic Notation</a:t>
            </a:r>
            <a:endParaRPr/>
          </a:p>
        </p:txBody>
      </p:sp>
      <p:sp>
        <p:nvSpPr>
          <p:cNvPr id="167" name="Google Shape;167;ge93d623166_0_69"/>
          <p:cNvSpPr txBox="1">
            <a:spLocks noGrp="1"/>
          </p:cNvSpPr>
          <p:nvPr>
            <p:ph type="body" idx="1"/>
          </p:nvPr>
        </p:nvSpPr>
        <p:spPr>
          <a:xfrm>
            <a:off x="285000" y="1160875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718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080"/>
              <a:buChar char="❏"/>
            </a:pPr>
            <a:endParaRPr sz="24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endParaRPr b="1">
              <a:solidFill>
                <a:schemeClr val="dk2"/>
              </a:solidFill>
            </a:endParaRPr>
          </a:p>
        </p:txBody>
      </p:sp>
      <p:sp>
        <p:nvSpPr>
          <p:cNvPr id="168" name="Google Shape;168;ge93d623166_0_69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169" name="Google Shape;169;ge93d623166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0675" y="1239225"/>
            <a:ext cx="6403814" cy="4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93d623166_0_124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Big-O Notation</a:t>
            </a:r>
            <a:endParaRPr/>
          </a:p>
        </p:txBody>
      </p:sp>
      <p:sp>
        <p:nvSpPr>
          <p:cNvPr id="176" name="Google Shape;176;ge93d623166_0_124"/>
          <p:cNvSpPr txBox="1">
            <a:spLocks noGrp="1"/>
          </p:cNvSpPr>
          <p:nvPr>
            <p:ph type="body" idx="1"/>
          </p:nvPr>
        </p:nvSpPr>
        <p:spPr>
          <a:xfrm>
            <a:off x="285000" y="1160875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718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080"/>
              <a:buChar char="❏"/>
            </a:pPr>
            <a:endParaRPr sz="24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endParaRPr b="1">
              <a:solidFill>
                <a:schemeClr val="dk2"/>
              </a:solidFill>
            </a:endParaRPr>
          </a:p>
        </p:txBody>
      </p:sp>
      <p:sp>
        <p:nvSpPr>
          <p:cNvPr id="177" name="Google Shape;177;ge93d623166_0_124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178" name="Google Shape;178;ge93d623166_0_1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163" y="1835550"/>
            <a:ext cx="5781675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93d623166_0_96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Visualizing Orders of Growth</a:t>
            </a:r>
            <a:endParaRPr/>
          </a:p>
        </p:txBody>
      </p:sp>
      <p:sp>
        <p:nvSpPr>
          <p:cNvPr id="185" name="Google Shape;185;ge93d623166_0_96"/>
          <p:cNvSpPr txBox="1">
            <a:spLocks noGrp="1"/>
          </p:cNvSpPr>
          <p:nvPr>
            <p:ph type="body" idx="1"/>
          </p:nvPr>
        </p:nvSpPr>
        <p:spPr>
          <a:xfrm>
            <a:off x="285000" y="1160875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718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080"/>
              <a:buChar char="❏"/>
            </a:pPr>
            <a:endParaRPr sz="24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endParaRPr b="1">
              <a:solidFill>
                <a:schemeClr val="dk2"/>
              </a:solidFill>
            </a:endParaRPr>
          </a:p>
        </p:txBody>
      </p:sp>
      <p:sp>
        <p:nvSpPr>
          <p:cNvPr id="186" name="Google Shape;186;ge93d623166_0_96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187" name="Google Shape;187;ge93d623166_0_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0725" y="1275788"/>
            <a:ext cx="6210300" cy="35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93d623166_0_103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More Examples …</a:t>
            </a:r>
            <a:endParaRPr/>
          </a:p>
        </p:txBody>
      </p:sp>
      <p:sp>
        <p:nvSpPr>
          <p:cNvPr id="194" name="Google Shape;194;ge93d623166_0_103"/>
          <p:cNvSpPr txBox="1">
            <a:spLocks noGrp="1"/>
          </p:cNvSpPr>
          <p:nvPr>
            <p:ph type="body" idx="1"/>
          </p:nvPr>
        </p:nvSpPr>
        <p:spPr>
          <a:xfrm>
            <a:off x="285000" y="1160875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718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080"/>
              <a:buChar char="❏"/>
            </a:pPr>
            <a:endParaRPr sz="24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endParaRPr b="1">
              <a:solidFill>
                <a:schemeClr val="dk2"/>
              </a:solidFill>
            </a:endParaRPr>
          </a:p>
        </p:txBody>
      </p:sp>
      <p:sp>
        <p:nvSpPr>
          <p:cNvPr id="195" name="Google Shape;195;ge93d623166_0_103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196" name="Google Shape;196;ge93d623166_0_1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4038" y="1270800"/>
            <a:ext cx="4924425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93d623166_0_110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Back to Our Example</a:t>
            </a:r>
            <a:endParaRPr/>
          </a:p>
        </p:txBody>
      </p:sp>
      <p:sp>
        <p:nvSpPr>
          <p:cNvPr id="203" name="Google Shape;203;ge93d623166_0_110"/>
          <p:cNvSpPr txBox="1">
            <a:spLocks noGrp="1"/>
          </p:cNvSpPr>
          <p:nvPr>
            <p:ph type="body" idx="1"/>
          </p:nvPr>
        </p:nvSpPr>
        <p:spPr>
          <a:xfrm>
            <a:off x="285000" y="1160875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718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080"/>
              <a:buChar char="❏"/>
            </a:pPr>
            <a:endParaRPr sz="24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endParaRPr b="1">
              <a:solidFill>
                <a:schemeClr val="dk2"/>
              </a:solidFill>
            </a:endParaRPr>
          </a:p>
        </p:txBody>
      </p:sp>
      <p:sp>
        <p:nvSpPr>
          <p:cNvPr id="204" name="Google Shape;204;ge93d623166_0_110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205" name="Google Shape;205;ge93d623166_0_1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4175" y="1348725"/>
            <a:ext cx="5372100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93d623166_0_117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 (cont’d)</a:t>
            </a:r>
            <a:endParaRPr/>
          </a:p>
        </p:txBody>
      </p:sp>
      <p:sp>
        <p:nvSpPr>
          <p:cNvPr id="212" name="Google Shape;212;ge93d623166_0_117"/>
          <p:cNvSpPr txBox="1">
            <a:spLocks noGrp="1"/>
          </p:cNvSpPr>
          <p:nvPr>
            <p:ph type="body" idx="1"/>
          </p:nvPr>
        </p:nvSpPr>
        <p:spPr>
          <a:xfrm>
            <a:off x="285000" y="1160875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718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080"/>
              <a:buChar char="❏"/>
            </a:pPr>
            <a:endParaRPr sz="24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endParaRPr b="1">
              <a:solidFill>
                <a:schemeClr val="dk2"/>
              </a:solidFill>
            </a:endParaRPr>
          </a:p>
        </p:txBody>
      </p:sp>
      <p:sp>
        <p:nvSpPr>
          <p:cNvPr id="213" name="Google Shape;213;ge93d623166_0_117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214" name="Google Shape;214;ge93d623166_0_1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4988" y="1351988"/>
            <a:ext cx="6010275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e93d623166_0_144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Asymptotic notations</a:t>
            </a:r>
            <a:endParaRPr/>
          </a:p>
        </p:txBody>
      </p:sp>
      <p:sp>
        <p:nvSpPr>
          <p:cNvPr id="221" name="Google Shape;221;ge93d623166_0_144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endParaRPr/>
          </a:p>
        </p:txBody>
      </p:sp>
      <p:sp>
        <p:nvSpPr>
          <p:cNvPr id="222" name="Google Shape;222;ge93d623166_0_144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223" name="Google Shape;223;ge93d623166_0_1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0988" y="1371600"/>
            <a:ext cx="6048375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e93d623166_0_153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Big-O Visualization</a:t>
            </a:r>
            <a:endParaRPr/>
          </a:p>
        </p:txBody>
      </p:sp>
      <p:sp>
        <p:nvSpPr>
          <p:cNvPr id="230" name="Google Shape;230;ge93d623166_0_153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endParaRPr dirty="0"/>
          </a:p>
        </p:txBody>
      </p:sp>
      <p:sp>
        <p:nvSpPr>
          <p:cNvPr id="231" name="Google Shape;231;ge93d623166_0_153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232" name="Google Shape;232;ge93d623166_0_1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0988" y="1371600"/>
            <a:ext cx="5991225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e93d623166_0_161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Examples</a:t>
            </a:r>
            <a:endParaRPr/>
          </a:p>
        </p:txBody>
      </p:sp>
      <p:sp>
        <p:nvSpPr>
          <p:cNvPr id="239" name="Google Shape;239;ge93d623166_0_161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endParaRPr dirty="0"/>
          </a:p>
        </p:txBody>
      </p:sp>
      <p:sp>
        <p:nvSpPr>
          <p:cNvPr id="240" name="Google Shape;240;ge93d623166_0_161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 dirty="0"/>
          </a:p>
        </p:txBody>
      </p:sp>
      <p:pic>
        <p:nvPicPr>
          <p:cNvPr id="241" name="Google Shape;241;ge93d623166_0_1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2260" y="1533176"/>
            <a:ext cx="6467475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7e513cc0a_0_6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Analysis of Algorithms</a:t>
            </a:r>
            <a:endParaRPr/>
          </a:p>
        </p:txBody>
      </p:sp>
      <p:sp>
        <p:nvSpPr>
          <p:cNvPr id="91" name="Google Shape;91;ge7e513cc0a_0_6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92" name="Google Shape;92;ge7e513cc0a_0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250" y="1334125"/>
            <a:ext cx="7159224" cy="437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e93d623166_0_171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More Examples</a:t>
            </a:r>
            <a:endParaRPr/>
          </a:p>
        </p:txBody>
      </p:sp>
      <p:sp>
        <p:nvSpPr>
          <p:cNvPr id="248" name="Google Shape;248;ge93d623166_0_171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endParaRPr dirty="0"/>
          </a:p>
        </p:txBody>
      </p:sp>
      <p:sp>
        <p:nvSpPr>
          <p:cNvPr id="249" name="Google Shape;249;ge93d623166_0_171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 dirty="0"/>
          </a:p>
        </p:txBody>
      </p:sp>
      <p:pic>
        <p:nvPicPr>
          <p:cNvPr id="250" name="Google Shape;250;ge93d623166_0_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424608"/>
            <a:ext cx="6086084" cy="2259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e93d623166_0_180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Big-O example, graphically</a:t>
            </a:r>
            <a:endParaRPr/>
          </a:p>
        </p:txBody>
      </p:sp>
      <p:sp>
        <p:nvSpPr>
          <p:cNvPr id="257" name="Google Shape;257;ge93d623166_0_180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endParaRPr/>
          </a:p>
        </p:txBody>
      </p:sp>
      <p:sp>
        <p:nvSpPr>
          <p:cNvPr id="258" name="Google Shape;258;ge93d623166_0_180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pic>
        <p:nvPicPr>
          <p:cNvPr id="259" name="Google Shape;259;ge93d623166_0_1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750" y="1323975"/>
            <a:ext cx="8572500" cy="51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e93d623166_0_198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Asymptotic notations (cont.)</a:t>
            </a:r>
            <a:endParaRPr/>
          </a:p>
        </p:txBody>
      </p:sp>
      <p:sp>
        <p:nvSpPr>
          <p:cNvPr id="266" name="Google Shape;266;ge93d623166_0_198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endParaRPr/>
          </a:p>
        </p:txBody>
      </p:sp>
      <p:sp>
        <p:nvSpPr>
          <p:cNvPr id="267" name="Google Shape;267;ge93d623166_0_198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pic>
        <p:nvPicPr>
          <p:cNvPr id="268" name="Google Shape;268;ge93d623166_0_1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7663" y="1390650"/>
            <a:ext cx="81438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e93d623166_0_207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Examples</a:t>
            </a:r>
            <a:endParaRPr/>
          </a:p>
        </p:txBody>
      </p:sp>
      <p:sp>
        <p:nvSpPr>
          <p:cNvPr id="275" name="Google Shape;275;ge93d623166_0_207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endParaRPr/>
          </a:p>
        </p:txBody>
      </p:sp>
      <p:sp>
        <p:nvSpPr>
          <p:cNvPr id="276" name="Google Shape;276;ge93d623166_0_207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pic>
        <p:nvPicPr>
          <p:cNvPr id="277" name="Google Shape;277;ge93d623166_0_2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638" y="1104900"/>
            <a:ext cx="8848725" cy="51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e93d623166_0_216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Asymptotic notations (cont.)</a:t>
            </a:r>
            <a:endParaRPr/>
          </a:p>
        </p:txBody>
      </p:sp>
      <p:sp>
        <p:nvSpPr>
          <p:cNvPr id="284" name="Google Shape;284;ge93d623166_0_216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endParaRPr/>
          </a:p>
        </p:txBody>
      </p:sp>
      <p:sp>
        <p:nvSpPr>
          <p:cNvPr id="285" name="Google Shape;285;ge93d623166_0_216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pic>
        <p:nvPicPr>
          <p:cNvPr id="286" name="Google Shape;286;ge93d623166_0_2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2413" y="1076325"/>
            <a:ext cx="8334375" cy="531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e93d623166_0_225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Examples</a:t>
            </a:r>
            <a:endParaRPr/>
          </a:p>
        </p:txBody>
      </p:sp>
      <p:sp>
        <p:nvSpPr>
          <p:cNvPr id="293" name="Google Shape;293;ge93d623166_0_225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endParaRPr/>
          </a:p>
        </p:txBody>
      </p:sp>
      <p:sp>
        <p:nvSpPr>
          <p:cNvPr id="294" name="Google Shape;294;ge93d623166_0_225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pic>
        <p:nvPicPr>
          <p:cNvPr id="295" name="Google Shape;295;ge93d623166_0_2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350" y="1090613"/>
            <a:ext cx="8420100" cy="589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e93d623166_0_234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Examples</a:t>
            </a:r>
            <a:endParaRPr/>
          </a:p>
        </p:txBody>
      </p:sp>
      <p:sp>
        <p:nvSpPr>
          <p:cNvPr id="303" name="Google Shape;303;ge93d623166_0_234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pic>
        <p:nvPicPr>
          <p:cNvPr id="304" name="Google Shape;304;ge93d623166_0_2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200" y="1193789"/>
            <a:ext cx="7793100" cy="5067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e93d623166_0_243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Relations Between Different Sets</a:t>
            </a:r>
            <a:endParaRPr/>
          </a:p>
        </p:txBody>
      </p:sp>
      <p:sp>
        <p:nvSpPr>
          <p:cNvPr id="311" name="Google Shape;311;ge93d623166_0_243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endParaRPr/>
          </a:p>
        </p:txBody>
      </p:sp>
      <p:sp>
        <p:nvSpPr>
          <p:cNvPr id="312" name="Google Shape;312;ge93d623166_0_243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pic>
        <p:nvPicPr>
          <p:cNvPr id="313" name="Google Shape;313;ge93d623166_0_2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4813" y="1319213"/>
            <a:ext cx="8334375" cy="513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e93d623166_0_252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Common orders of magnitude</a:t>
            </a:r>
            <a:endParaRPr/>
          </a:p>
        </p:txBody>
      </p:sp>
      <p:sp>
        <p:nvSpPr>
          <p:cNvPr id="320" name="Google Shape;320;ge93d623166_0_252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endParaRPr/>
          </a:p>
        </p:txBody>
      </p:sp>
      <p:sp>
        <p:nvSpPr>
          <p:cNvPr id="321" name="Google Shape;321;ge93d623166_0_252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pic>
        <p:nvPicPr>
          <p:cNvPr id="322" name="Google Shape;322;ge93d623166_0_2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51938" y="1371600"/>
            <a:ext cx="43719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e93d623166_0_261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Common orders of magnitude</a:t>
            </a:r>
            <a:endParaRPr/>
          </a:p>
        </p:txBody>
      </p:sp>
      <p:sp>
        <p:nvSpPr>
          <p:cNvPr id="329" name="Google Shape;329;ge93d623166_0_261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endParaRPr/>
          </a:p>
        </p:txBody>
      </p:sp>
      <p:sp>
        <p:nvSpPr>
          <p:cNvPr id="330" name="Google Shape;330;ge93d623166_0_261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pic>
        <p:nvPicPr>
          <p:cNvPr id="331" name="Google Shape;331;ge93d623166_0_2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524000"/>
            <a:ext cx="8382000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93d623166_0_3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Input Size</a:t>
            </a:r>
            <a:endParaRPr/>
          </a:p>
        </p:txBody>
      </p:sp>
      <p:sp>
        <p:nvSpPr>
          <p:cNvPr id="99" name="Google Shape;99;ge93d623166_0_3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00" name="Google Shape;100;ge93d623166_0_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7950" y="1276675"/>
            <a:ext cx="6067425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e93d623166_0_271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Logarithms and properties</a:t>
            </a:r>
            <a:endParaRPr/>
          </a:p>
        </p:txBody>
      </p:sp>
      <p:sp>
        <p:nvSpPr>
          <p:cNvPr id="338" name="Google Shape;338;ge93d623166_0_271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endParaRPr/>
          </a:p>
        </p:txBody>
      </p:sp>
      <p:sp>
        <p:nvSpPr>
          <p:cNvPr id="339" name="Google Shape;339;ge93d623166_0_271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pic>
        <p:nvPicPr>
          <p:cNvPr id="340" name="Google Shape;340;ge93d623166_0_2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475" y="1371588"/>
            <a:ext cx="8401050" cy="507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e93d623166_0_281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More Examples</a:t>
            </a:r>
            <a:endParaRPr/>
          </a:p>
        </p:txBody>
      </p:sp>
      <p:sp>
        <p:nvSpPr>
          <p:cNvPr id="347" name="Google Shape;347;ge93d623166_0_281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endParaRPr/>
          </a:p>
        </p:txBody>
      </p:sp>
      <p:sp>
        <p:nvSpPr>
          <p:cNvPr id="348" name="Google Shape;348;ge93d623166_0_281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pic>
        <p:nvPicPr>
          <p:cNvPr id="349" name="Google Shape;349;ge93d623166_0_2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4338" y="1138238"/>
            <a:ext cx="8315325" cy="564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e93d623166_0_290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Properties</a:t>
            </a:r>
            <a:endParaRPr/>
          </a:p>
        </p:txBody>
      </p:sp>
      <p:sp>
        <p:nvSpPr>
          <p:cNvPr id="356" name="Google Shape;356;ge93d623166_0_290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endParaRPr/>
          </a:p>
        </p:txBody>
      </p:sp>
      <p:sp>
        <p:nvSpPr>
          <p:cNvPr id="357" name="Google Shape;357;ge93d623166_0_290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pic>
        <p:nvPicPr>
          <p:cNvPr id="358" name="Google Shape;358;ge93d623166_0_2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4325" y="1371600"/>
            <a:ext cx="8315325" cy="52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e93d623166_0_299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Asymptotic Notations in Equations</a:t>
            </a:r>
            <a:endParaRPr/>
          </a:p>
        </p:txBody>
      </p:sp>
      <p:sp>
        <p:nvSpPr>
          <p:cNvPr id="365" name="Google Shape;365;ge93d623166_0_299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endParaRPr/>
          </a:p>
        </p:txBody>
      </p:sp>
      <p:sp>
        <p:nvSpPr>
          <p:cNvPr id="366" name="Google Shape;366;ge93d623166_0_299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pic>
        <p:nvPicPr>
          <p:cNvPr id="367" name="Google Shape;367;ge93d623166_0_2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4813" y="1166813"/>
            <a:ext cx="8334375" cy="513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e93d623166_0_308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Common Summations</a:t>
            </a:r>
            <a:endParaRPr/>
          </a:p>
        </p:txBody>
      </p:sp>
      <p:sp>
        <p:nvSpPr>
          <p:cNvPr id="374" name="Google Shape;374;ge93d623166_0_308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endParaRPr/>
          </a:p>
        </p:txBody>
      </p:sp>
      <p:sp>
        <p:nvSpPr>
          <p:cNvPr id="375" name="Google Shape;375;ge93d623166_0_308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pic>
        <p:nvPicPr>
          <p:cNvPr id="376" name="Google Shape;376;ge93d623166_0_3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863" y="1271588"/>
            <a:ext cx="8296275" cy="507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93d623166_0_10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Types of Analysis</a:t>
            </a:r>
            <a:endParaRPr/>
          </a:p>
        </p:txBody>
      </p:sp>
      <p:sp>
        <p:nvSpPr>
          <p:cNvPr id="107" name="Google Shape;107;ge93d623166_0_10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08" name="Google Shape;108;ge93d623166_0_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875" y="1182675"/>
            <a:ext cx="7914600" cy="534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93d623166_0_17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do we compare algorithms?</a:t>
            </a:r>
            <a:endParaRPr/>
          </a:p>
        </p:txBody>
      </p:sp>
      <p:sp>
        <p:nvSpPr>
          <p:cNvPr id="115" name="Google Shape;115;ge93d623166_0_17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116" name="Google Shape;116;ge93d623166_0_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219200"/>
            <a:ext cx="7529325" cy="483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93d623166_0_24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Ideal Solution</a:t>
            </a:r>
            <a:endParaRPr/>
          </a:p>
        </p:txBody>
      </p:sp>
      <p:sp>
        <p:nvSpPr>
          <p:cNvPr id="123" name="Google Shape;123;ge93d623166_0_24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24" name="Google Shape;124;ge93d623166_0_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5650" y="1181750"/>
            <a:ext cx="7667666" cy="351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93d623166_0_76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131" name="Google Shape;131;ge93d623166_0_76"/>
          <p:cNvSpPr txBox="1">
            <a:spLocks noGrp="1"/>
          </p:cNvSpPr>
          <p:nvPr>
            <p:ph type="body" idx="1"/>
          </p:nvPr>
        </p:nvSpPr>
        <p:spPr>
          <a:xfrm>
            <a:off x="285000" y="1160875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718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080"/>
              <a:buChar char="❏"/>
            </a:pPr>
            <a:endParaRPr sz="24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endParaRPr b="1">
              <a:solidFill>
                <a:schemeClr val="dk2"/>
              </a:solidFill>
            </a:endParaRPr>
          </a:p>
        </p:txBody>
      </p:sp>
      <p:sp>
        <p:nvSpPr>
          <p:cNvPr id="132" name="Google Shape;132;ge93d623166_0_76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33" name="Google Shape;133;ge93d623166_0_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0850" y="1210751"/>
            <a:ext cx="7608949" cy="466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93d623166_0_38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Another Example</a:t>
            </a:r>
            <a:endParaRPr/>
          </a:p>
        </p:txBody>
      </p:sp>
      <p:sp>
        <p:nvSpPr>
          <p:cNvPr id="140" name="Google Shape;140;ge93d623166_0_38"/>
          <p:cNvSpPr txBox="1">
            <a:spLocks noGrp="1"/>
          </p:cNvSpPr>
          <p:nvPr>
            <p:ph type="body" idx="1"/>
          </p:nvPr>
        </p:nvSpPr>
        <p:spPr>
          <a:xfrm>
            <a:off x="285000" y="1160875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718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080"/>
              <a:buChar char="❏"/>
            </a:pPr>
            <a:endParaRPr sz="24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endParaRPr b="1">
              <a:solidFill>
                <a:schemeClr val="dk2"/>
              </a:solidFill>
            </a:endParaRPr>
          </a:p>
        </p:txBody>
      </p:sp>
      <p:sp>
        <p:nvSpPr>
          <p:cNvPr id="141" name="Google Shape;141;ge93d623166_0_38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142" name="Google Shape;142;ge93d623166_0_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0050" y="981075"/>
            <a:ext cx="7793100" cy="455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93d623166_0_55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Asymptotic Analysis</a:t>
            </a:r>
            <a:endParaRPr/>
          </a:p>
        </p:txBody>
      </p:sp>
      <p:sp>
        <p:nvSpPr>
          <p:cNvPr id="149" name="Google Shape;149;ge93d623166_0_55"/>
          <p:cNvSpPr txBox="1">
            <a:spLocks noGrp="1"/>
          </p:cNvSpPr>
          <p:nvPr>
            <p:ph type="body" idx="1"/>
          </p:nvPr>
        </p:nvSpPr>
        <p:spPr>
          <a:xfrm>
            <a:off x="285000" y="1160875"/>
            <a:ext cx="8574000" cy="51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718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080"/>
              <a:buChar char="❏"/>
            </a:pPr>
            <a:endParaRPr sz="24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endParaRPr b="1">
              <a:solidFill>
                <a:schemeClr val="dk2"/>
              </a:solidFill>
            </a:endParaRPr>
          </a:p>
        </p:txBody>
      </p:sp>
      <p:sp>
        <p:nvSpPr>
          <p:cNvPr id="150" name="Google Shape;150;ge93d623166_0_55"/>
          <p:cNvSpPr txBox="1">
            <a:spLocks noGrp="1"/>
          </p:cNvSpPr>
          <p:nvPr>
            <p:ph type="sldNum" idx="1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151" name="Google Shape;151;ge93d623166_0_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5777" y="1287900"/>
            <a:ext cx="6872000" cy="378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duke6">
  <a:themeElements>
    <a:clrScheme name="">
      <a:dk1>
        <a:srgbClr val="000000"/>
      </a:dk1>
      <a:lt1>
        <a:srgbClr val="FFFFFF"/>
      </a:lt1>
      <a:dk2>
        <a:srgbClr val="FF0000"/>
      </a:dk2>
      <a:lt2>
        <a:srgbClr val="FF9900"/>
      </a:lt2>
      <a:accent1>
        <a:srgbClr val="009900"/>
      </a:accent1>
      <a:accent2>
        <a:srgbClr val="3300FF"/>
      </a:accent2>
      <a:accent3>
        <a:srgbClr val="FFFFFF"/>
      </a:accent3>
      <a:accent4>
        <a:srgbClr val="000000"/>
      </a:accent4>
      <a:accent5>
        <a:srgbClr val="AACAAA"/>
      </a:accent5>
      <a:accent6>
        <a:srgbClr val="2D00E7"/>
      </a:accent6>
      <a:hlink>
        <a:srgbClr val="FF00FF"/>
      </a:hlink>
      <a:folHlink>
        <a:srgbClr val="99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uke6">
  <a:themeElements>
    <a:clrScheme name="">
      <a:dk1>
        <a:srgbClr val="000000"/>
      </a:dk1>
      <a:lt1>
        <a:srgbClr val="FFFFFF"/>
      </a:lt1>
      <a:dk2>
        <a:srgbClr val="FF0000"/>
      </a:dk2>
      <a:lt2>
        <a:srgbClr val="FF9900"/>
      </a:lt2>
      <a:accent1>
        <a:srgbClr val="009900"/>
      </a:accent1>
      <a:accent2>
        <a:srgbClr val="3300FF"/>
      </a:accent2>
      <a:accent3>
        <a:srgbClr val="FFFFFF"/>
      </a:accent3>
      <a:accent4>
        <a:srgbClr val="000000"/>
      </a:accent4>
      <a:accent5>
        <a:srgbClr val="AACAAA"/>
      </a:accent5>
      <a:accent6>
        <a:srgbClr val="2D00E7"/>
      </a:accent6>
      <a:hlink>
        <a:srgbClr val="FF00FF"/>
      </a:hlink>
      <a:folHlink>
        <a:srgbClr val="99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4689</TotalTime>
  <Words>160</Words>
  <Application>Microsoft Macintosh PowerPoint</Application>
  <PresentationFormat>On-screen Show (4:3)</PresentationFormat>
  <Paragraphs>101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Noto Sans Symbols</vt:lpstr>
      <vt:lpstr>Times New Roman</vt:lpstr>
      <vt:lpstr>1_duke6</vt:lpstr>
      <vt:lpstr>duke6</vt:lpstr>
      <vt:lpstr>Asymptotic Analysis</vt:lpstr>
      <vt:lpstr>Analysis of Algorithms</vt:lpstr>
      <vt:lpstr>Input Size</vt:lpstr>
      <vt:lpstr>Types of Analysis</vt:lpstr>
      <vt:lpstr>How do we compare algorithms?</vt:lpstr>
      <vt:lpstr>Ideal Solution</vt:lpstr>
      <vt:lpstr>Example</vt:lpstr>
      <vt:lpstr>Another Example</vt:lpstr>
      <vt:lpstr>Asymptotic Analysis</vt:lpstr>
      <vt:lpstr>Rate of Growth</vt:lpstr>
      <vt:lpstr>Asymptotic Notation</vt:lpstr>
      <vt:lpstr>Big-O Notation</vt:lpstr>
      <vt:lpstr>Visualizing Orders of Growth</vt:lpstr>
      <vt:lpstr>More Examples …</vt:lpstr>
      <vt:lpstr>Back to Our Example</vt:lpstr>
      <vt:lpstr>Example (cont’d)</vt:lpstr>
      <vt:lpstr>Asymptotic notations</vt:lpstr>
      <vt:lpstr>Big-O Visualization</vt:lpstr>
      <vt:lpstr>Examples</vt:lpstr>
      <vt:lpstr>More Examples</vt:lpstr>
      <vt:lpstr>Big-O example, graphically</vt:lpstr>
      <vt:lpstr>Asymptotic notations (cont.)</vt:lpstr>
      <vt:lpstr>Examples</vt:lpstr>
      <vt:lpstr>Asymptotic notations (cont.)</vt:lpstr>
      <vt:lpstr>Examples</vt:lpstr>
      <vt:lpstr>Examples</vt:lpstr>
      <vt:lpstr>Relations Between Different Sets</vt:lpstr>
      <vt:lpstr>Common orders of magnitude</vt:lpstr>
      <vt:lpstr>Common orders of magnitude</vt:lpstr>
      <vt:lpstr>Logarithms and properties</vt:lpstr>
      <vt:lpstr>More Examples</vt:lpstr>
      <vt:lpstr>Properties</vt:lpstr>
      <vt:lpstr>Asymptotic Notations in Equations</vt:lpstr>
      <vt:lpstr>Common Summations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Asymptotic Analysis</dc:title>
  <dc:creator>David Matuszek</dc:creator>
  <cp:lastModifiedBy>Microsoft Office User</cp:lastModifiedBy>
  <cp:revision>5</cp:revision>
  <dcterms:created xsi:type="dcterms:W3CDTF">2002-02-16T18:21:11Z</dcterms:created>
  <dcterms:modified xsi:type="dcterms:W3CDTF">2022-08-19T09:31:25Z</dcterms:modified>
</cp:coreProperties>
</file>