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9" roundtripDataSignature="AMtx7mjasAa07jNB6yqBB5X3/JppSgPj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customschemas.google.com/relationships/presentationmetadata" Target="meta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7da536ca1_0_2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e7da536ca1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ge7da536ca1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819a21169_0_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2" name="Google Shape;162;ge819a21169_0_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e819a21169_0_9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819a21169_0_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3" name="Google Shape;173;ge819a21169_0_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819a21169_0_9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819a21169_0_1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2" name="Google Shape;182;ge819a21169_0_1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e819a21169_0_12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819a21169_0_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3" name="Google Shape;193;ge819a21169_0_1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e819a21169_0_14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a2a32455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1" name="Google Shape;201;g14a2a324551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14a2a324551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a2a324551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9" name="Google Shape;209;g14a2a324551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14a2a324551_0_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819a21169_0_1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7" name="Google Shape;217;ge819a21169_0_1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ge819a21169_0_15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819a21169_0_1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5" name="Google Shape;225;ge819a21169_0_1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e819a21169_0_15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819a21169_0_1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4" name="Google Shape;234;ge819a21169_0_1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e819a21169_0_16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819a21169_0_1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3" name="Google Shape;243;ge819a21169_0_1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e819a21169_0_17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819a2116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7" name="Google Shape;87;ge819a2116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ge819a21169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819a21169_0_1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2" name="Google Shape;252;ge819a21169_0_1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ge819a21169_0_18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e819a21169_0_1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1" name="Google Shape;261;ge819a21169_0_1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ge819a21169_0_19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819a21169_0_2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0" name="Google Shape;270;ge819a21169_0_2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ge819a21169_0_20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819a21169_0_2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9" name="Google Shape;279;ge819a21169_0_2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ge819a21169_0_20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819a21169_0_2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8" name="Google Shape;288;ge819a21169_0_2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ge819a21169_0_21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819a21169_0_2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7" name="Google Shape;297;ge819a21169_0_2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ge819a21169_0_22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e819a21169_0_2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6" name="Google Shape;306;ge819a21169_0_2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ge819a21169_0_28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819a21169_0_2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4" name="Google Shape;314;ge819a21169_0_2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ge819a21169_0_29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e819a21169_0_3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3" name="Google Shape;323;ge819a21169_0_3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ge819a21169_0_30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819a21169_0_3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2" name="Google Shape;332;ge819a21169_0_3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ge819a21169_0_31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819a21169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5" name="Google Shape;95;ge819a21169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e819a21169_0_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e819a21169_0_3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1" name="Google Shape;341;ge819a21169_0_3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ge819a21169_0_31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819a21169_0_3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0" name="Google Shape;350;ge819a21169_0_3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ge819a21169_0_32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e819a21169_0_3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9" name="Google Shape;359;ge819a21169_0_3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ge819a21169_0_33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819a21169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4" name="Google Shape;104;ge819a21169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e819a21169_0_2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819a21169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2" name="Google Shape;112;ge819a21169_0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e819a21169_0_3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819a21169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4" name="Google Shape;124;ge819a21169_0_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e819a21169_0_5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819a21169_0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4" name="Google Shape;134;ge819a21169_0_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e819a21169_0_6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819a21169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2" name="Google Shape;142;ge819a21169_0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e819a21169_0_7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819a21169_0_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0" name="Google Shape;150;ge819a21169_0_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e819a21169_0_8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ctrTitle"/>
          </p:nvPr>
        </p:nvSpPr>
        <p:spPr>
          <a:xfrm>
            <a:off x="838200" y="2209800"/>
            <a:ext cx="7620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subTitle"/>
          </p:nvPr>
        </p:nvSpPr>
        <p:spPr>
          <a:xfrm>
            <a:off x="1143000" y="3886200"/>
            <a:ext cx="762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None/>
              <a:defRPr>
                <a:solidFill>
                  <a:srgbClr val="993300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0" type="dt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71" name="Google Shape;71;p36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72" name="Google Shape;72;p36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73" name="Google Shape;73;p36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74" name="Google Shape;74;p36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78" name="Google Shape;78;p37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381000" y="1371600"/>
            <a:ext cx="42099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43" name="Google Shape;43;p29"/>
          <p:cNvSpPr txBox="1"/>
          <p:nvPr>
            <p:ph idx="2" type="body"/>
          </p:nvPr>
        </p:nvSpPr>
        <p:spPr>
          <a:xfrm>
            <a:off x="4743450" y="1371600"/>
            <a:ext cx="42117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44" name="Google Shape;44;p29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/>
          <p:nvPr>
            <p:ph type="title"/>
          </p:nvPr>
        </p:nvSpPr>
        <p:spPr>
          <a:xfrm rot="5400000">
            <a:off x="4981588" y="2101950"/>
            <a:ext cx="5904000" cy="21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1"/>
          <p:cNvSpPr txBox="1"/>
          <p:nvPr>
            <p:ph idx="1" type="body"/>
          </p:nvPr>
        </p:nvSpPr>
        <p:spPr>
          <a:xfrm rot="5400000">
            <a:off x="589775" y="19950"/>
            <a:ext cx="5904000" cy="6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2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2"/>
          <p:cNvSpPr txBox="1"/>
          <p:nvPr>
            <p:ph idx="1" type="body"/>
          </p:nvPr>
        </p:nvSpPr>
        <p:spPr>
          <a:xfrm rot="5400000">
            <a:off x="2287587" y="-534900"/>
            <a:ext cx="4761000" cy="85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33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60" name="Google Shape;60;p33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64" name="Google Shape;64;p34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65" name="Google Shape;65;p34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5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114800" y="5334000"/>
            <a:ext cx="895350" cy="6365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5"/>
          <p:cNvSpPr txBox="1"/>
          <p:nvPr/>
        </p:nvSpPr>
        <p:spPr>
          <a:xfrm>
            <a:off x="558800" y="2625725"/>
            <a:ext cx="322262" cy="4746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5"/>
          <p:cNvSpPr txBox="1"/>
          <p:nvPr/>
        </p:nvSpPr>
        <p:spPr>
          <a:xfrm>
            <a:off x="825500" y="2625725"/>
            <a:ext cx="328612" cy="474662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D1D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5"/>
          <p:cNvSpPr txBox="1"/>
          <p:nvPr/>
        </p:nvSpPr>
        <p:spPr>
          <a:xfrm>
            <a:off x="566737" y="3048000"/>
            <a:ext cx="422275" cy="4746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5"/>
          <p:cNvSpPr txBox="1"/>
          <p:nvPr/>
        </p:nvSpPr>
        <p:spPr>
          <a:xfrm>
            <a:off x="936625" y="3048000"/>
            <a:ext cx="368300" cy="474662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FFFFF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5"/>
          <p:cNvSpPr txBox="1"/>
          <p:nvPr/>
        </p:nvSpPr>
        <p:spPr>
          <a:xfrm>
            <a:off x="152400" y="2974975"/>
            <a:ext cx="560387" cy="422275"/>
          </a:xfrm>
          <a:prstGeom prst="rect">
            <a:avLst/>
          </a:prstGeom>
          <a:gradFill>
            <a:gsLst>
              <a:gs pos="0">
                <a:srgbClr val="D18BFF"/>
              </a:gs>
              <a:gs pos="100000">
                <a:schemeClr val="fol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5"/>
          <p:cNvSpPr txBox="1"/>
          <p:nvPr/>
        </p:nvSpPr>
        <p:spPr>
          <a:xfrm>
            <a:off x="787400" y="2438400"/>
            <a:ext cx="31750" cy="1052512"/>
          </a:xfrm>
          <a:prstGeom prst="rect">
            <a:avLst/>
          </a:prstGeom>
          <a:solidFill>
            <a:srgbClr val="99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5"/>
          <p:cNvSpPr txBox="1"/>
          <p:nvPr/>
        </p:nvSpPr>
        <p:spPr>
          <a:xfrm flipH="1" rot="10800000">
            <a:off x="315912" y="3265487"/>
            <a:ext cx="8683625" cy="46037"/>
          </a:xfrm>
          <a:prstGeom prst="rect">
            <a:avLst/>
          </a:prstGeom>
          <a:gradFill>
            <a:gsLst>
              <a:gs pos="0">
                <a:srgbClr val="993300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5"/>
          <p:cNvSpPr txBox="1"/>
          <p:nvPr>
            <p:ph type="title"/>
          </p:nvPr>
        </p:nvSpPr>
        <p:spPr>
          <a:xfrm>
            <a:off x="12192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25"/>
          <p:cNvSpPr txBox="1"/>
          <p:nvPr>
            <p:ph idx="1" type="body"/>
          </p:nvPr>
        </p:nvSpPr>
        <p:spPr>
          <a:xfrm>
            <a:off x="381000" y="1371600"/>
            <a:ext cx="8574087" cy="4760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2419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25"/>
          <p:cNvSpPr txBox="1"/>
          <p:nvPr>
            <p:ph idx="10" type="dt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/>
        </p:nvSpPr>
        <p:spPr>
          <a:xfrm>
            <a:off x="533400" y="260350"/>
            <a:ext cx="322200" cy="47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7"/>
          <p:cNvSpPr txBox="1"/>
          <p:nvPr/>
        </p:nvSpPr>
        <p:spPr>
          <a:xfrm>
            <a:off x="800100" y="260350"/>
            <a:ext cx="328500" cy="4746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D1D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7"/>
          <p:cNvSpPr txBox="1"/>
          <p:nvPr/>
        </p:nvSpPr>
        <p:spPr>
          <a:xfrm>
            <a:off x="541337" y="682625"/>
            <a:ext cx="422400" cy="474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7"/>
          <p:cNvSpPr txBox="1"/>
          <p:nvPr/>
        </p:nvSpPr>
        <p:spPr>
          <a:xfrm>
            <a:off x="914400" y="685800"/>
            <a:ext cx="368400" cy="47460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FFFFF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7"/>
          <p:cNvSpPr txBox="1"/>
          <p:nvPr/>
        </p:nvSpPr>
        <p:spPr>
          <a:xfrm>
            <a:off x="127000" y="609600"/>
            <a:ext cx="560400" cy="422400"/>
          </a:xfrm>
          <a:prstGeom prst="rect">
            <a:avLst/>
          </a:prstGeom>
          <a:gradFill>
            <a:gsLst>
              <a:gs pos="0">
                <a:srgbClr val="D18BFF"/>
              </a:gs>
              <a:gs pos="100000">
                <a:schemeClr val="folHlink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7"/>
          <p:cNvSpPr txBox="1"/>
          <p:nvPr/>
        </p:nvSpPr>
        <p:spPr>
          <a:xfrm>
            <a:off x="762000" y="152400"/>
            <a:ext cx="31800" cy="1052400"/>
          </a:xfrm>
          <a:prstGeom prst="rect">
            <a:avLst/>
          </a:prstGeom>
          <a:solidFill>
            <a:srgbClr val="99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7"/>
          <p:cNvSpPr txBox="1"/>
          <p:nvPr/>
        </p:nvSpPr>
        <p:spPr>
          <a:xfrm flipH="1" rot="10800000">
            <a:off x="460375" y="990737"/>
            <a:ext cx="8683500" cy="45900"/>
          </a:xfrm>
          <a:prstGeom prst="rect">
            <a:avLst/>
          </a:prstGeom>
          <a:gradFill>
            <a:gsLst>
              <a:gs pos="0">
                <a:srgbClr val="993300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7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27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2419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27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4.jpg"/><Relationship Id="rId5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16.jpg"/><Relationship Id="rId5" Type="http://schemas.openxmlformats.org/officeDocument/2006/relationships/image" Target="../media/image7.png"/><Relationship Id="rId6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7da536ca1_0_23"/>
          <p:cNvSpPr txBox="1"/>
          <p:nvPr>
            <p:ph type="ctrTitle"/>
          </p:nvPr>
        </p:nvSpPr>
        <p:spPr>
          <a:xfrm>
            <a:off x="838200" y="2209800"/>
            <a:ext cx="7620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Recurrence Relation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819a21169_0_92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/>
              <a:t>Solving Recurrence Relations -  Iteration method</a:t>
            </a:r>
            <a:endParaRPr sz="3400"/>
          </a:p>
        </p:txBody>
      </p:sp>
      <p:sp>
        <p:nvSpPr>
          <p:cNvPr id="166" name="Google Shape;166;ge819a21169_0_92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Harmonic Series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Others:</a:t>
            </a:r>
            <a:endParaRPr/>
          </a:p>
        </p:txBody>
      </p:sp>
      <p:sp>
        <p:nvSpPr>
          <p:cNvPr id="167" name="Google Shape;167;ge819a21169_0_92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ge819a21169_0_92"/>
          <p:cNvSpPr/>
          <p:nvPr/>
        </p:nvSpPr>
        <p:spPr>
          <a:xfrm>
            <a:off x="1297100" y="1960600"/>
            <a:ext cx="2808600" cy="719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e819a21169_0_92"/>
          <p:cNvSpPr/>
          <p:nvPr/>
        </p:nvSpPr>
        <p:spPr>
          <a:xfrm>
            <a:off x="1873045" y="3250790"/>
            <a:ext cx="2088000" cy="2881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e819a21169_0_92"/>
          <p:cNvSpPr/>
          <p:nvPr/>
        </p:nvSpPr>
        <p:spPr>
          <a:xfrm>
            <a:off x="4325160" y="3528159"/>
            <a:ext cx="3383400" cy="2376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819a21169_0_99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/>
              <a:t>Analysis Of Recursive Factorial Method</a:t>
            </a:r>
            <a:endParaRPr sz="3400"/>
          </a:p>
        </p:txBody>
      </p:sp>
      <p:sp>
        <p:nvSpPr>
          <p:cNvPr id="177" name="Google Shape;177;ge819a21169_0_99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00"/>
              <a:buChar char="❏"/>
            </a:pPr>
            <a:r>
              <a:rPr lang="en-US" sz="1700"/>
              <a:t>Example 1: Form and solve the recurrence relation for the running time of factorial method and hence determine its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700"/>
              <a:t>big-O complexity: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00"/>
              <a:buChar char="❏"/>
            </a:pPr>
            <a:r>
              <a:rPr lang="en-US" sz="1700"/>
              <a:t>T(0) = c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T(n) = b + T(n - 1)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= b + b + T(n - 2)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= b +b +b + T(n - 3)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…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= kb + T(n - k)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When k = n, we have: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T(n) = nb + T(n - n)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= bn + T(0)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= bn + c.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Therefore method factorial is O(n).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700"/>
          </a:p>
        </p:txBody>
      </p:sp>
      <p:sp>
        <p:nvSpPr>
          <p:cNvPr id="178" name="Google Shape;178;ge819a21169_0_99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ge819a21169_0_99"/>
          <p:cNvSpPr txBox="1"/>
          <p:nvPr/>
        </p:nvSpPr>
        <p:spPr>
          <a:xfrm>
            <a:off x="3511296" y="2221992"/>
            <a:ext cx="5099700" cy="1959300"/>
          </a:xfrm>
          <a:prstGeom prst="rect">
            <a:avLst/>
          </a:prstGeom>
          <a:solidFill>
            <a:srgbClr val="B5ECFC"/>
          </a:solidFill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92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long factorial (int n) {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10208" lvl="0" marL="911860" marR="295084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(n == 0)  return 1;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1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1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n * factorial (n – 1);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2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	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19a21169_0_128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800"/>
              <a:t>Analysis Of Recursive Binary Search</a:t>
            </a:r>
            <a:endParaRPr sz="3800"/>
          </a:p>
        </p:txBody>
      </p:sp>
      <p:sp>
        <p:nvSpPr>
          <p:cNvPr id="186" name="Google Shape;186;ge819a21169_0_128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The recurrence relation for the running time of the method is: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2400"/>
              <a:t>The recurrence relation for the running time of the method is:</a:t>
            </a:r>
            <a:endParaRPr sz="2400"/>
          </a:p>
        </p:txBody>
      </p:sp>
      <p:sp>
        <p:nvSpPr>
          <p:cNvPr id="187" name="Google Shape;187;ge819a21169_0_128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ge819a21169_0_128"/>
          <p:cNvSpPr txBox="1"/>
          <p:nvPr/>
        </p:nvSpPr>
        <p:spPr>
          <a:xfrm>
            <a:off x="251459" y="1321308"/>
            <a:ext cx="8648700" cy="4175100"/>
          </a:xfrm>
          <a:prstGeom prst="rect">
            <a:avLst/>
          </a:prstGeom>
          <a:solidFill>
            <a:srgbClr val="B5ECFC"/>
          </a:solidFill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90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binarySearch (int target, int[] array,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4045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low, int high) {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10844" lvl="0" marL="910589" marR="60921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(low &gt; high)  return -1;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038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 {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05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middle = (low + high)/2;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05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(array[middle] == target)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2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middle;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05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 if(array[middle] &lt; target)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09575" lvl="0" marL="910589" marR="876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binarySearch(target, array, middle + 1, high);  else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2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binarySearch(target, array, low, middle	- 1);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734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80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ge819a21169_0_128"/>
          <p:cNvSpPr txBox="1"/>
          <p:nvPr/>
        </p:nvSpPr>
        <p:spPr>
          <a:xfrm>
            <a:off x="1100124" y="6062268"/>
            <a:ext cx="22149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6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T(1)	=	a</a:t>
            </a:r>
            <a:endParaRPr b="0" i="0" sz="2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T(n) = T(n / 2) + b</a:t>
            </a:r>
            <a:endParaRPr b="0" i="0" sz="2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0" name="Google Shape;190;ge819a21169_0_128"/>
          <p:cNvSpPr txBox="1"/>
          <p:nvPr/>
        </p:nvSpPr>
        <p:spPr>
          <a:xfrm>
            <a:off x="4117975" y="6062268"/>
            <a:ext cx="31731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38100" lvl="0" marL="12700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if n = 1	(one element array)  if n &gt; 1</a:t>
            </a:r>
            <a:endParaRPr b="0" i="0" sz="2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819a21169_0_142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800"/>
              <a:t>Analysis Of Recursive Binary Search</a:t>
            </a:r>
            <a:endParaRPr sz="3800"/>
          </a:p>
        </p:txBody>
      </p:sp>
      <p:sp>
        <p:nvSpPr>
          <p:cNvPr id="197" name="Google Shape;197;ge819a21169_0_142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Expanding: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3215" rtl="0" algn="l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T(n) = </a:t>
            </a:r>
            <a:r>
              <a:rPr b="1" lang="en-US" sz="1800">
                <a:solidFill>
                  <a:srgbClr val="009DD9"/>
                </a:solidFill>
                <a:latin typeface="Arial"/>
                <a:ea typeface="Arial"/>
                <a:cs typeface="Arial"/>
                <a:sym typeface="Arial"/>
              </a:rPr>
              <a:t>T(n / 2) + b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6741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[T(n / 4) + b] + b = </a:t>
            </a:r>
            <a:r>
              <a:rPr b="1" lang="en-US" sz="1800">
                <a:solidFill>
                  <a:srgbClr val="009DD9"/>
                </a:solidFill>
                <a:latin typeface="Arial"/>
                <a:ea typeface="Arial"/>
                <a:cs typeface="Arial"/>
                <a:sym typeface="Arial"/>
              </a:rPr>
              <a:t>T (n / 2</a:t>
            </a:r>
            <a:r>
              <a:rPr b="1" baseline="30000" lang="en-US" sz="1800">
                <a:solidFill>
                  <a:srgbClr val="009DD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1800">
                <a:solidFill>
                  <a:srgbClr val="009DD9"/>
                </a:solidFill>
                <a:latin typeface="Arial"/>
                <a:ea typeface="Arial"/>
                <a:cs typeface="Arial"/>
                <a:sym typeface="Arial"/>
              </a:rPr>
              <a:t>) + 2b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6741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[T(n / 8) + b] + 2b = </a:t>
            </a:r>
            <a:r>
              <a:rPr b="1" lang="en-US" sz="1800">
                <a:solidFill>
                  <a:srgbClr val="009DD9"/>
                </a:solidFill>
                <a:latin typeface="Arial"/>
                <a:ea typeface="Arial"/>
                <a:cs typeface="Arial"/>
                <a:sym typeface="Arial"/>
              </a:rPr>
              <a:t>T(n / 2</a:t>
            </a:r>
            <a:r>
              <a:rPr b="1" baseline="30000" lang="en-US" sz="1800">
                <a:solidFill>
                  <a:srgbClr val="009DD9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1800">
                <a:solidFill>
                  <a:srgbClr val="009DD9"/>
                </a:solidFill>
                <a:latin typeface="Arial"/>
                <a:ea typeface="Arial"/>
                <a:cs typeface="Arial"/>
                <a:sym typeface="Arial"/>
              </a:rPr>
              <a:t>) + 3b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6741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……..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6741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lang="en-US" sz="1800">
                <a:solidFill>
                  <a:srgbClr val="009DD9"/>
                </a:solidFill>
                <a:latin typeface="Arial"/>
                <a:ea typeface="Arial"/>
                <a:cs typeface="Arial"/>
                <a:sym typeface="Arial"/>
              </a:rPr>
              <a:t>T( n / 2</a:t>
            </a:r>
            <a:r>
              <a:rPr b="1" baseline="30000" lang="en-US" sz="1800">
                <a:solidFill>
                  <a:srgbClr val="009DD9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en-US" sz="1800">
                <a:solidFill>
                  <a:srgbClr val="009DD9"/>
                </a:solidFill>
                <a:latin typeface="Arial"/>
                <a:ea typeface="Arial"/>
                <a:cs typeface="Arial"/>
                <a:sym typeface="Arial"/>
              </a:rPr>
              <a:t>) + kb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323215" marR="1114425" rtl="0" algn="l">
              <a:lnSpc>
                <a:spcPct val="238899"/>
              </a:lnSpc>
              <a:spcBef>
                <a:spcPts val="50"/>
              </a:spcBef>
              <a:spcAft>
                <a:spcPts val="0"/>
              </a:spcAft>
              <a:buSzPts val="1080"/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n / 2</a:t>
            </a:r>
            <a:r>
              <a:rPr b="1" baseline="3000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 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 </a:t>
            </a:r>
            <a:r>
              <a:rPr lang="en-US" sz="18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🡺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= 2</a:t>
            </a:r>
            <a:r>
              <a:rPr b="1" baseline="3000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 </a:t>
            </a:r>
            <a:r>
              <a:rPr lang="en-US" sz="18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🡺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 = log</a:t>
            </a:r>
            <a:r>
              <a:rPr b="1" baseline="-2500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n, we have:  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780415" marR="1114425" rtl="0" algn="l">
              <a:lnSpc>
                <a:spcPct val="238899"/>
              </a:lnSpc>
              <a:spcBef>
                <a:spcPts val="50"/>
              </a:spcBef>
              <a:spcAft>
                <a:spcPts val="0"/>
              </a:spcAft>
              <a:buSzPts val="1080"/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T(n) = T(1) + b log</a:t>
            </a:r>
            <a:r>
              <a:rPr b="1" baseline="-2500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1237615" marR="1114425" rtl="0" algn="l">
              <a:lnSpc>
                <a:spcPct val="238899"/>
              </a:lnSpc>
              <a:spcBef>
                <a:spcPts val="5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a + b log</a:t>
            </a:r>
            <a:r>
              <a:rPr b="1" baseline="-2500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</a:pPr>
            <a:r>
              <a:t/>
            </a:r>
            <a:endParaRPr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Therefore, Recursive Binary Search is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O(log n)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198" name="Google Shape;198;ge819a21169_0_142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a2a324551_0_0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Solving Recurrence Relations-Substitution Method</a:t>
            </a:r>
            <a:endParaRPr sz="3500"/>
          </a:p>
        </p:txBody>
      </p:sp>
      <p:sp>
        <p:nvSpPr>
          <p:cNvPr id="205" name="Google Shape;205;g14a2a324551_0_0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The substitution method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A.k.a. the “making a good guess method”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Guess the form of the answer, then use induction to find the constants and show that solution works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Run an example: merge sort</a:t>
            </a:r>
            <a:endParaRPr/>
          </a:p>
          <a:p>
            <a:pPr indent="-285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-US"/>
              <a:t>T(n) = 2T(n/2) + cn</a:t>
            </a:r>
            <a:endParaRPr/>
          </a:p>
          <a:p>
            <a:pPr indent="-285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-US"/>
              <a:t>We guess that the answer is O(n lg n)</a:t>
            </a:r>
            <a:endParaRPr/>
          </a:p>
          <a:p>
            <a:pPr indent="-285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-US"/>
              <a:t>Prove it by induction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Can similarly show T(n) = Ω(n lg n), thus Θ(n lg n) 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206" name="Google Shape;206;g14a2a324551_0_0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a2a324551_0_7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Solving Recurrence Relations-Substitution Method</a:t>
            </a:r>
            <a:endParaRPr/>
          </a:p>
        </p:txBody>
      </p:sp>
      <p:sp>
        <p:nvSpPr>
          <p:cNvPr id="213" name="Google Shape;213;g14a2a324551_0_7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Example: T(n) = 2T(n/2) + n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Guess T(n) ≤ cn log n for some constant c (that is, T(n) = O(n log n))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T(n) = 2T(n/2) + n ≤ 2(c n/2 log n/2 ) + n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= cn log n/2 + n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= cn log n − cn log 2 + n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= cn log n − cn + n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if c ≥ 1 , condition is satisfied.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Thus, T(n) = O(n log n)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214" name="Google Shape;214;g14a2a324551_0_7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819a21169_0_150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Recursion-tree method</a:t>
            </a:r>
            <a:endParaRPr/>
          </a:p>
        </p:txBody>
      </p:sp>
      <p:sp>
        <p:nvSpPr>
          <p:cNvPr id="221" name="Google Shape;221;ge819a21169_0_150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A recursion tree models the costs (time) of a  </a:t>
            </a:r>
            <a:r>
              <a:rPr lang="en-US">
                <a:solidFill>
                  <a:schemeClr val="dk2"/>
                </a:solidFill>
              </a:rPr>
              <a:t>recursive execution</a:t>
            </a:r>
            <a:r>
              <a:rPr lang="en-US"/>
              <a:t> of an algorithm.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The recursion tree method is good for  generating guesses for the substitution  method.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The recursion-tree method can be unreliable.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The recursion-tree method promotes  intuition, however.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In this case, only the largest term in the  geometric series matters; all of the other terms  are swallowed up by the Θ(·) notation.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222" name="Google Shape;222;ge819a21169_0_150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819a21169_0_159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 of recursion tree</a:t>
            </a:r>
            <a:endParaRPr/>
          </a:p>
        </p:txBody>
      </p:sp>
      <p:sp>
        <p:nvSpPr>
          <p:cNvPr id="229" name="Google Shape;229;ge819a21169_0_159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230" name="Google Shape;230;ge819a21169_0_159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1" name="Google Shape;231;ge819a21169_0_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" y="1495425"/>
            <a:ext cx="7543800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819a21169_0_168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 of recursion tree</a:t>
            </a:r>
            <a:endParaRPr/>
          </a:p>
        </p:txBody>
      </p:sp>
      <p:sp>
        <p:nvSpPr>
          <p:cNvPr id="238" name="Google Shape;238;ge819a21169_0_168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239" name="Google Shape;239;ge819a21169_0_168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0" name="Google Shape;240;ge819a21169_0_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588" y="1366838"/>
            <a:ext cx="7667625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819a21169_0_176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 of recursion tree</a:t>
            </a:r>
            <a:endParaRPr/>
          </a:p>
        </p:txBody>
      </p:sp>
      <p:sp>
        <p:nvSpPr>
          <p:cNvPr id="247" name="Google Shape;247;ge819a21169_0_176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248" name="Google Shape;248;ge819a21169_0_176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9" name="Google Shape;249;ge819a21169_0_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888" y="1443025"/>
            <a:ext cx="7877175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819a21169_0_0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Recurrence Relation</a:t>
            </a:r>
            <a:endParaRPr/>
          </a:p>
        </p:txBody>
      </p:sp>
      <p:sp>
        <p:nvSpPr>
          <p:cNvPr id="91" name="Google Shape;91;ge819a21169_0_0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>
                <a:highlight>
                  <a:srgbClr val="FFFF00"/>
                </a:highlight>
              </a:rPr>
              <a:t>A recurrence relation </a:t>
            </a:r>
            <a:r>
              <a:rPr lang="en-US"/>
              <a:t>for the sequence, a</a:t>
            </a:r>
            <a:r>
              <a:rPr baseline="-25000" lang="en-US"/>
              <a:t>0</a:t>
            </a:r>
            <a:r>
              <a:rPr lang="en-US"/>
              <a:t>, a</a:t>
            </a:r>
            <a:r>
              <a:rPr baseline="-25000" lang="en-US"/>
              <a:t>1</a:t>
            </a:r>
            <a:r>
              <a:rPr lang="en-US"/>
              <a:t>,...a</a:t>
            </a:r>
            <a:r>
              <a:rPr baseline="-25000" lang="en-US"/>
              <a:t>n</a:t>
            </a:r>
            <a:r>
              <a:rPr lang="en-US"/>
              <a:t>, is an equation that relates a</a:t>
            </a:r>
            <a:r>
              <a:rPr baseline="-25000" lang="en-US"/>
              <a:t>n</a:t>
            </a:r>
            <a:r>
              <a:rPr lang="en-US"/>
              <a:t> to certain of  its predecessors a</a:t>
            </a:r>
            <a:r>
              <a:rPr baseline="-25000" lang="en-US"/>
              <a:t>0</a:t>
            </a:r>
            <a:r>
              <a:rPr lang="en-US"/>
              <a:t>, a</a:t>
            </a:r>
            <a:r>
              <a:rPr baseline="-25000" lang="en-US"/>
              <a:t>1</a:t>
            </a:r>
            <a:r>
              <a:rPr lang="en-US"/>
              <a:t>, ... , a</a:t>
            </a:r>
            <a:r>
              <a:rPr baseline="-25000" lang="en-US"/>
              <a:t>n-1</a:t>
            </a:r>
            <a:r>
              <a:rPr lang="en-US"/>
              <a:t>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Initial conditions for the sequence a</a:t>
            </a:r>
            <a:r>
              <a:rPr baseline="-25000" lang="en-US"/>
              <a:t>0</a:t>
            </a:r>
            <a:r>
              <a:rPr lang="en-US"/>
              <a:t>, a</a:t>
            </a:r>
            <a:r>
              <a:rPr baseline="-25000" lang="en-US"/>
              <a:t>1</a:t>
            </a:r>
            <a:r>
              <a:rPr lang="en-US"/>
              <a:t>, ... are  explicitly given values for a finite number of the  terms of the sequence.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92" name="Google Shape;92;ge819a21169_0_0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819a21169_0_183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 of recursion tree</a:t>
            </a:r>
            <a:endParaRPr/>
          </a:p>
        </p:txBody>
      </p:sp>
      <p:sp>
        <p:nvSpPr>
          <p:cNvPr id="256" name="Google Shape;256;ge819a21169_0_183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257" name="Google Shape;257;ge819a21169_0_183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8" name="Google Shape;258;ge819a21169_0_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238" y="1376363"/>
            <a:ext cx="7781925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819a21169_0_190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 of recursion tree</a:t>
            </a:r>
            <a:endParaRPr/>
          </a:p>
        </p:txBody>
      </p:sp>
      <p:sp>
        <p:nvSpPr>
          <p:cNvPr id="265" name="Google Shape;265;ge819a21169_0_190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266" name="Google Shape;266;ge819a21169_0_190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7" name="Google Shape;267;ge819a21169_0_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038" y="1462088"/>
            <a:ext cx="7781925" cy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819a21169_0_201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 of recursion tree</a:t>
            </a:r>
            <a:endParaRPr/>
          </a:p>
        </p:txBody>
      </p:sp>
      <p:sp>
        <p:nvSpPr>
          <p:cNvPr id="274" name="Google Shape;274;ge819a21169_0_201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275" name="Google Shape;275;ge819a21169_0_201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6" name="Google Shape;276;ge819a21169_0_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763" y="1371588"/>
            <a:ext cx="7610475" cy="44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819a21169_0_209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 of recursion tree</a:t>
            </a:r>
            <a:endParaRPr/>
          </a:p>
        </p:txBody>
      </p:sp>
      <p:sp>
        <p:nvSpPr>
          <p:cNvPr id="283" name="Google Shape;283;ge819a21169_0_209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284" name="Google Shape;284;ge819a21169_0_209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5" name="Google Shape;285;ge819a21169_0_2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238" y="1309675"/>
            <a:ext cx="7781925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e819a21169_0_216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 of recursion tree</a:t>
            </a:r>
            <a:endParaRPr/>
          </a:p>
        </p:txBody>
      </p:sp>
      <p:sp>
        <p:nvSpPr>
          <p:cNvPr id="292" name="Google Shape;292;ge819a21169_0_216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293" name="Google Shape;293;ge819a21169_0_216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4" name="Google Shape;294;ge819a21169_0_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400" y="1462613"/>
            <a:ext cx="7877175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819a21169_0_226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 of recursion tree</a:t>
            </a:r>
            <a:endParaRPr/>
          </a:p>
        </p:txBody>
      </p:sp>
      <p:sp>
        <p:nvSpPr>
          <p:cNvPr id="301" name="Google Shape;301;ge819a21169_0_226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302" name="Google Shape;302;ge819a21169_0_226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3" name="Google Shape;303;ge819a21169_0_2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388" y="1328738"/>
            <a:ext cx="7820025" cy="45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e819a21169_0_284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/>
              <a:t>Solving Recurrence Relations-</a:t>
            </a:r>
            <a:endParaRPr sz="3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100"/>
              <a:t>The Master Theorem</a:t>
            </a:r>
            <a:endParaRPr sz="3100"/>
          </a:p>
        </p:txBody>
      </p:sp>
      <p:sp>
        <p:nvSpPr>
          <p:cNvPr id="310" name="Google Shape;310;ge819a21169_0_284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Given: a divide and conquer algorithm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An algorithm that divides the problem of size n into a subproblems, each of size n/b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Let the cost of each stage (i.e., the work to divide the problem + combine solved subproblems) be described by the function f(n).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Then, the Master Theorem gives us a method for the algorithm’s running time: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311" name="Google Shape;311;ge819a21169_0_284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819a21169_0_293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Master Theorem</a:t>
            </a:r>
            <a:endParaRPr/>
          </a:p>
        </p:txBody>
      </p:sp>
      <p:sp>
        <p:nvSpPr>
          <p:cNvPr id="318" name="Google Shape;318;ge819a21169_0_293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if T(n) = aT(n/b) + f(n) then (where a&gt;=1, b&gt;1)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319" name="Google Shape;319;ge819a21169_0_293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0" name="Google Shape;320;ge819a21169_0_2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363" y="2225513"/>
            <a:ext cx="690562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e819a21169_0_303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Master Theorem</a:t>
            </a:r>
            <a:endParaRPr/>
          </a:p>
        </p:txBody>
      </p:sp>
      <p:sp>
        <p:nvSpPr>
          <p:cNvPr id="327" name="Google Shape;327;ge819a21169_0_303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328" name="Google Shape;328;ge819a21169_0_303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9" name="Google Shape;329;ge819a21169_0_3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8888" y="1528763"/>
            <a:ext cx="6448425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e819a21169_0_310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Master Theorem</a:t>
            </a:r>
            <a:endParaRPr/>
          </a:p>
        </p:txBody>
      </p:sp>
      <p:sp>
        <p:nvSpPr>
          <p:cNvPr id="336" name="Google Shape;336;ge819a21169_0_310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337" name="Google Shape;337;ge819a21169_0_310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8" name="Google Shape;338;ge819a21169_0_3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513" y="1452550"/>
            <a:ext cx="6696075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819a21169_0_9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Definition</a:t>
            </a:r>
            <a:endParaRPr/>
          </a:p>
        </p:txBody>
      </p:sp>
      <p:sp>
        <p:nvSpPr>
          <p:cNvPr id="99" name="Google Shape;99;ge819a21169_0_9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17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680"/>
              <a:buChar char="❏"/>
            </a:pPr>
            <a:r>
              <a:rPr lang="en-US" sz="2400"/>
              <a:t>A	recurrence	relation,	</a:t>
            </a:r>
            <a:r>
              <a:rPr lang="en-US" sz="2400">
                <a:highlight>
                  <a:srgbClr val="FFFF00"/>
                </a:highlight>
              </a:rPr>
              <a:t>T(n),</a:t>
            </a:r>
            <a:r>
              <a:rPr lang="en-US" sz="2400"/>
              <a:t>  is a recursive function of integer variable n</a:t>
            </a:r>
            <a:endParaRPr sz="2400"/>
          </a:p>
          <a:p>
            <a:pPr indent="-2717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"/>
              <a:buChar char="❏"/>
            </a:pPr>
            <a:r>
              <a:rPr lang="en-US" sz="2400"/>
              <a:t>Like all recursive functions, it has both recursive case and base case.</a:t>
            </a:r>
            <a:endParaRPr sz="2400"/>
          </a:p>
          <a:p>
            <a:pPr indent="-2717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"/>
              <a:buChar char="❏"/>
            </a:pPr>
            <a:r>
              <a:rPr lang="en-US" sz="2400"/>
              <a:t>Example: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400"/>
          </a:p>
          <a:p>
            <a:pPr indent="-2717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680"/>
              <a:buChar char="❏"/>
            </a:pPr>
            <a:r>
              <a:rPr lang="en-US" sz="2400"/>
              <a:t>The portion of the definition that does not contain T is called the  </a:t>
            </a:r>
            <a:r>
              <a:rPr lang="en-US" sz="2400">
                <a:highlight>
                  <a:srgbClr val="FFFF00"/>
                </a:highlight>
              </a:rPr>
              <a:t>base case</a:t>
            </a:r>
            <a:r>
              <a:rPr lang="en-US" sz="2400"/>
              <a:t> of the recurrence relation; the portion that contains T is  called the </a:t>
            </a:r>
            <a:r>
              <a:rPr lang="en-US" sz="2400">
                <a:highlight>
                  <a:srgbClr val="FFFF00"/>
                </a:highlight>
              </a:rPr>
              <a:t>recurrent or recursive case</a:t>
            </a:r>
            <a:r>
              <a:rPr lang="en-US" sz="2400"/>
              <a:t>.</a:t>
            </a:r>
            <a:endParaRPr sz="2400"/>
          </a:p>
          <a:p>
            <a:pPr indent="-2717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"/>
              <a:buChar char="❏"/>
            </a:pPr>
            <a:r>
              <a:rPr lang="en-US" sz="2400"/>
              <a:t>Recurrence relations are useful for expressing the running times  (i.e., the number of basic operations executed) of recursive  algorithms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400"/>
          </a:p>
        </p:txBody>
      </p:sp>
      <p:sp>
        <p:nvSpPr>
          <p:cNvPr id="100" name="Google Shape;100;ge819a21169_0_9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ge819a21169_0_9"/>
          <p:cNvSpPr/>
          <p:nvPr/>
        </p:nvSpPr>
        <p:spPr>
          <a:xfrm>
            <a:off x="3608650" y="2591650"/>
            <a:ext cx="4009500" cy="1409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819a21169_0_317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Master Theorem</a:t>
            </a:r>
            <a:endParaRPr/>
          </a:p>
        </p:txBody>
      </p:sp>
      <p:sp>
        <p:nvSpPr>
          <p:cNvPr id="345" name="Google Shape;345;ge819a21169_0_317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346" name="Google Shape;346;ge819a21169_0_317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7" name="Google Shape;347;ge819a21169_0_3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313" y="1509088"/>
            <a:ext cx="654367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e819a21169_0_327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Some Common Recurrence Relation</a:t>
            </a:r>
            <a:endParaRPr/>
          </a:p>
        </p:txBody>
      </p:sp>
      <p:sp>
        <p:nvSpPr>
          <p:cNvPr id="354" name="Google Shape;354;ge819a21169_0_327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355" name="Google Shape;355;ge819a21169_0_327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6" name="Google Shape;356;ge819a21169_0_3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9688" y="1633538"/>
            <a:ext cx="6524625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e819a21169_0_336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63" name="Google Shape;363;ge819a21169_0_336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Recurrence Relation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Iteration method (unrolling and summing)/</a:t>
            </a:r>
            <a:r>
              <a:rPr lang="en-US"/>
              <a:t>Substitution method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Recursion Tree method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Master method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364" name="Google Shape;364;ge819a21169_0_336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819a21169_0_21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Example: Fibonacci Sequence</a:t>
            </a:r>
            <a:endParaRPr/>
          </a:p>
        </p:txBody>
      </p:sp>
      <p:sp>
        <p:nvSpPr>
          <p:cNvPr id="108" name="Google Shape;108;ge819a21169_0_21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The	Fibonacci	sequence  is defined by recurrence relation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f</a:t>
            </a:r>
            <a:r>
              <a:rPr baseline="-25000" lang="en-US"/>
              <a:t>n</a:t>
            </a:r>
            <a:r>
              <a:rPr lang="en-US"/>
              <a:t> = f</a:t>
            </a:r>
            <a:r>
              <a:rPr baseline="-25000" lang="en-US"/>
              <a:t>n-1</a:t>
            </a:r>
            <a:r>
              <a:rPr lang="en-US"/>
              <a:t> + f</a:t>
            </a:r>
            <a:r>
              <a:rPr baseline="-25000" lang="en-US"/>
              <a:t>n-2</a:t>
            </a:r>
            <a:r>
              <a:rPr lang="en-US"/>
              <a:t>, n&gt;=3  and initial conditions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                </a:t>
            </a:r>
            <a:r>
              <a:rPr lang="en-US">
                <a:highlight>
                  <a:srgbClr val="FFFF00"/>
                </a:highlight>
              </a:rPr>
              <a:t>f</a:t>
            </a:r>
            <a:r>
              <a:rPr baseline="-25000" lang="en-US">
                <a:highlight>
                  <a:srgbClr val="FFFF00"/>
                </a:highlight>
              </a:rPr>
              <a:t>1</a:t>
            </a:r>
            <a:r>
              <a:rPr lang="en-US">
                <a:highlight>
                  <a:srgbClr val="FFFF00"/>
                </a:highlight>
              </a:rPr>
              <a:t> = 1, f</a:t>
            </a:r>
            <a:r>
              <a:rPr baseline="-25000" lang="en-US">
                <a:highlight>
                  <a:srgbClr val="FFFF00"/>
                </a:highlight>
              </a:rPr>
              <a:t>2</a:t>
            </a:r>
            <a:r>
              <a:rPr lang="en-US">
                <a:highlight>
                  <a:srgbClr val="FFFF00"/>
                </a:highlight>
              </a:rPr>
              <a:t> = 1</a:t>
            </a:r>
            <a:r>
              <a:rPr lang="en-US"/>
              <a:t>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Fibonacci Sequence: 1, 1, 2, 3, 5, 8, 13, 21,…….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109" name="Google Shape;109;ge819a21169_0_21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819a21169_0_32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Forming Recurrence Relation</a:t>
            </a:r>
            <a:endParaRPr/>
          </a:p>
        </p:txBody>
      </p:sp>
      <p:sp>
        <p:nvSpPr>
          <p:cNvPr id="116" name="Google Shape;116;ge819a21169_0_32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❏"/>
            </a:pPr>
            <a:r>
              <a:rPr lang="en-US" sz="2000"/>
              <a:t>For a </a:t>
            </a:r>
            <a:r>
              <a:rPr lang="en-US" sz="2000">
                <a:highlight>
                  <a:srgbClr val="FFFF00"/>
                </a:highlight>
              </a:rPr>
              <a:t>given recursive</a:t>
            </a:r>
            <a:r>
              <a:rPr lang="en-US" sz="2000"/>
              <a:t> method, the base case and the recursive case of its  recurrence relation correspond directly to the </a:t>
            </a:r>
            <a:r>
              <a:rPr lang="en-US" sz="2000">
                <a:solidFill>
                  <a:schemeClr val="dk2"/>
                </a:solidFill>
              </a:rPr>
              <a:t>base case</a:t>
            </a:r>
            <a:r>
              <a:rPr lang="en-US" sz="2000"/>
              <a:t> and the </a:t>
            </a:r>
            <a:r>
              <a:rPr lang="en-US" sz="2000">
                <a:solidFill>
                  <a:schemeClr val="dk2"/>
                </a:solidFill>
              </a:rPr>
              <a:t>recursive  case </a:t>
            </a:r>
            <a:r>
              <a:rPr lang="en-US" sz="2000"/>
              <a:t>of the method.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❏"/>
            </a:pPr>
            <a:r>
              <a:rPr lang="en-US" sz="2000"/>
              <a:t>Example 1: Write the recurrence relation for the following method.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/>
          </a:p>
          <a:p>
            <a:pPr indent="-3556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❏"/>
            </a:pPr>
            <a:r>
              <a:rPr lang="en-US" sz="2000"/>
              <a:t>The base case is reached when n == 0. The method performs one  comparison. Thus, the number of operations when n == 0, T(0), is some  constant a.</a:t>
            </a:r>
            <a:endParaRPr sz="2000"/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❏"/>
            </a:pPr>
            <a:r>
              <a:rPr lang="en-US" sz="2000"/>
              <a:t>When n &gt; 0, the method performs two basic operations and then calls itself, using ONE recursive call, with a parameter n – 1.</a:t>
            </a:r>
            <a:endParaRPr sz="2000"/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❏"/>
            </a:pPr>
            <a:r>
              <a:rPr lang="en-US" sz="2000"/>
              <a:t>Therefore the recurrence relation is: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/>
          </a:p>
        </p:txBody>
      </p:sp>
      <p:sp>
        <p:nvSpPr>
          <p:cNvPr id="117" name="Google Shape;117;ge819a21169_0_32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ge819a21169_0_32"/>
          <p:cNvSpPr txBox="1"/>
          <p:nvPr/>
        </p:nvSpPr>
        <p:spPr>
          <a:xfrm>
            <a:off x="3225269" y="2726392"/>
            <a:ext cx="3305700" cy="1405200"/>
          </a:xfrm>
          <a:prstGeom prst="rect">
            <a:avLst/>
          </a:prstGeom>
          <a:solidFill>
            <a:srgbClr val="B5ECFC"/>
          </a:solidFill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-410208" lvl="0" marL="502283" marR="1156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f(int n) {  if (n &gt; 0) {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49020" marR="115697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cout&lt;&lt;n;  f(n-1);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228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}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ge819a21169_0_32"/>
          <p:cNvSpPr txBox="1"/>
          <p:nvPr/>
        </p:nvSpPr>
        <p:spPr>
          <a:xfrm>
            <a:off x="8494521" y="6555895"/>
            <a:ext cx="234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b="0" i="0" sz="1200" u="none" cap="none" strike="noStrike">
              <a:solidFill>
                <a:srgbClr val="045C7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0" name="Google Shape;120;ge819a21169_0_32"/>
          <p:cNvSpPr txBox="1"/>
          <p:nvPr/>
        </p:nvSpPr>
        <p:spPr>
          <a:xfrm>
            <a:off x="3930175" y="5958325"/>
            <a:ext cx="22917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CC"/>
                </a:solidFill>
                <a:latin typeface="Georgia"/>
                <a:ea typeface="Georgia"/>
                <a:cs typeface="Georgia"/>
                <a:sym typeface="Georgia"/>
              </a:rPr>
              <a:t>T(0) = a</a:t>
            </a:r>
            <a:endParaRPr b="0" i="0" sz="1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CC"/>
                </a:solidFill>
                <a:latin typeface="Georgia"/>
                <a:ea typeface="Georgia"/>
                <a:cs typeface="Georgia"/>
                <a:sym typeface="Georgia"/>
              </a:rPr>
              <a:t>T(n) = b + T(n-1)</a:t>
            </a:r>
            <a:endParaRPr b="0" i="0" sz="1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Google Shape;121;ge819a21169_0_32"/>
          <p:cNvSpPr txBox="1"/>
          <p:nvPr/>
        </p:nvSpPr>
        <p:spPr>
          <a:xfrm>
            <a:off x="6055673" y="5958325"/>
            <a:ext cx="27669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525" lvl="0" marL="2159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CC"/>
                </a:solidFill>
                <a:latin typeface="Georgia"/>
                <a:ea typeface="Georgia"/>
                <a:cs typeface="Georgia"/>
                <a:sym typeface="Georgia"/>
              </a:rPr>
              <a:t>where a is constant  </a:t>
            </a:r>
            <a:endParaRPr b="0" i="0" sz="1700" u="none" cap="none" strike="noStrike">
              <a:solidFill>
                <a:srgbClr val="0000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9525" lvl="0" marL="2159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CC"/>
                </a:solidFill>
                <a:latin typeface="Georgia"/>
                <a:ea typeface="Georgia"/>
                <a:cs typeface="Georgia"/>
                <a:sym typeface="Georgia"/>
              </a:rPr>
              <a:t>where b is constant, n&gt;0</a:t>
            </a:r>
            <a:endParaRPr b="0" i="0" sz="1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819a21169_0_57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Forming Recurrence Relation</a:t>
            </a:r>
            <a:endParaRPr/>
          </a:p>
        </p:txBody>
      </p:sp>
      <p:sp>
        <p:nvSpPr>
          <p:cNvPr id="128" name="Google Shape;128;ge819a21169_0_57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200"/>
              <a:buChar char="❏"/>
            </a:pPr>
            <a:r>
              <a:rPr lang="en-US" sz="2200"/>
              <a:t>Example 2: Write the recurrence relation for the following method.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200"/>
              <a:buChar char="❏"/>
            </a:pPr>
            <a:r>
              <a:rPr lang="en-US" sz="2200"/>
              <a:t>The  base  case  is  reached	when  n  ==	1.  The  method	performs one  comparison and one return statement. Therefore, T(1), is constant c.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-US" sz="2200"/>
              <a:t>When n&gt;1, the method performs </a:t>
            </a:r>
            <a:r>
              <a:rPr lang="en-US" sz="2200">
                <a:highlight>
                  <a:srgbClr val="FFFF00"/>
                </a:highlight>
              </a:rPr>
              <a:t>TWO</a:t>
            </a:r>
            <a:r>
              <a:rPr lang="en-US" sz="2200"/>
              <a:t> recursive calls, each with the  parameter n/2, and some constant # of basic operations.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-US" sz="2200"/>
              <a:t>Hence, the recurrence relation is: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200"/>
          </a:p>
        </p:txBody>
      </p:sp>
      <p:sp>
        <p:nvSpPr>
          <p:cNvPr id="129" name="Google Shape;129;ge819a21169_0_57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ge819a21169_0_57"/>
          <p:cNvSpPr txBox="1"/>
          <p:nvPr/>
        </p:nvSpPr>
        <p:spPr>
          <a:xfrm>
            <a:off x="1796796" y="1981200"/>
            <a:ext cx="6585600" cy="1863900"/>
          </a:xfrm>
          <a:prstGeom prst="rect">
            <a:avLst/>
          </a:prstGeom>
          <a:solidFill>
            <a:srgbClr val="B5ECFC"/>
          </a:solidFill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g(int n) {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198" lvl="0" marL="1005839" marR="419925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(n == 1)  return 2;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86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058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3 * g(n / 2) + g( n / 2) + 5;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2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ge819a21169_0_57"/>
          <p:cNvSpPr/>
          <p:nvPr/>
        </p:nvSpPr>
        <p:spPr>
          <a:xfrm>
            <a:off x="2209800" y="5791200"/>
            <a:ext cx="5401200" cy="864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819a21169_0_68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Solving Recurrence Relation</a:t>
            </a:r>
            <a:endParaRPr/>
          </a:p>
        </p:txBody>
      </p:sp>
      <p:sp>
        <p:nvSpPr>
          <p:cNvPr id="138" name="Google Shape;138;ge819a21169_0_68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353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80"/>
              <a:buChar char="❏"/>
            </a:pPr>
            <a:r>
              <a:rPr lang="en-US" sz="2900"/>
              <a:t>To solve a recurrence relation T(n) we need to derive a form  of T(n) that is not a recurrence relation. Such a form is  called a “closed form” of the recurrence relation.</a:t>
            </a:r>
            <a:endParaRPr sz="2900"/>
          </a:p>
          <a:p>
            <a:pPr indent="-30353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80"/>
              <a:buChar char="❏"/>
            </a:pPr>
            <a:r>
              <a:rPr lang="en-US" sz="2900"/>
              <a:t>There are four methods to solve recurrence relations that  represent the running time of recursive methods:</a:t>
            </a:r>
            <a:endParaRPr sz="2900"/>
          </a:p>
          <a:p>
            <a:pPr indent="-30353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80"/>
              <a:buChar char="❏"/>
            </a:pPr>
            <a:r>
              <a:rPr lang="en-US" sz="2900"/>
              <a:t>Iteration method (unrolling and summing)/</a:t>
            </a:r>
            <a:r>
              <a:rPr lang="en-US" sz="2500"/>
              <a:t>Substitution method</a:t>
            </a:r>
            <a:endParaRPr sz="2900"/>
          </a:p>
          <a:p>
            <a:pPr indent="-29781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90"/>
              <a:buChar char="❏"/>
            </a:pPr>
            <a:r>
              <a:rPr lang="en-US" sz="2500"/>
              <a:t>Recursion Tree method</a:t>
            </a:r>
            <a:endParaRPr sz="2500"/>
          </a:p>
          <a:p>
            <a:pPr indent="-29781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90"/>
              <a:buChar char="❏"/>
            </a:pPr>
            <a:r>
              <a:rPr lang="en-US" sz="2500"/>
              <a:t>Master method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139" name="Google Shape;139;ge819a21169_0_68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819a21169_0_77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/>
              <a:t>Solving Recurrence Relations -  Iteration method</a:t>
            </a:r>
            <a:endParaRPr sz="3400"/>
          </a:p>
        </p:txBody>
      </p:sp>
      <p:sp>
        <p:nvSpPr>
          <p:cNvPr id="146" name="Google Shape;146;ge819a21169_0_77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Steps:</a:t>
            </a:r>
            <a:endParaRPr/>
          </a:p>
          <a:p>
            <a:pPr indent="-29718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Expand the recurrence</a:t>
            </a:r>
            <a:endParaRPr/>
          </a:p>
          <a:p>
            <a:pPr indent="-29718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Express the expansion as a summation by  plugging the recurrence back into itself until  you see a pattern.</a:t>
            </a:r>
            <a:endParaRPr/>
          </a:p>
          <a:p>
            <a:pPr indent="-29718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Evaluate the summation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147" name="Google Shape;147;ge819a21169_0_77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819a21169_0_85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/>
              <a:t>Solving Recurrence Relations -  Iteration method</a:t>
            </a:r>
            <a:endParaRPr sz="3400"/>
          </a:p>
        </p:txBody>
      </p:sp>
      <p:sp>
        <p:nvSpPr>
          <p:cNvPr id="154" name="Google Shape;154;ge819a21169_0_85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In evaluating the summation one or more of the following summation formulae may be used: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Arithmetic series: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Geometric Series:                    </a:t>
            </a:r>
            <a:r>
              <a:rPr lang="en-US" sz="1800"/>
              <a:t>Special Cases of Geometric Series: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155" name="Google Shape;155;ge819a21169_0_85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ge819a21169_0_85"/>
          <p:cNvSpPr/>
          <p:nvPr/>
        </p:nvSpPr>
        <p:spPr>
          <a:xfrm>
            <a:off x="1763400" y="2828400"/>
            <a:ext cx="2808600" cy="600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e819a21169_0_85"/>
          <p:cNvSpPr/>
          <p:nvPr/>
        </p:nvSpPr>
        <p:spPr>
          <a:xfrm>
            <a:off x="755904" y="4495800"/>
            <a:ext cx="3599700" cy="865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e819a21169_0_85"/>
          <p:cNvSpPr/>
          <p:nvPr/>
        </p:nvSpPr>
        <p:spPr>
          <a:xfrm>
            <a:off x="900683" y="5433059"/>
            <a:ext cx="2157900" cy="6477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e819a21169_0_85"/>
          <p:cNvSpPr/>
          <p:nvPr/>
        </p:nvSpPr>
        <p:spPr>
          <a:xfrm>
            <a:off x="5277950" y="4457740"/>
            <a:ext cx="3458100" cy="16230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duke6">
  <a:themeElements>
    <a:clrScheme name="">
      <a:dk1>
        <a:srgbClr val="000000"/>
      </a:dk1>
      <a:lt1>
        <a:srgbClr val="FFFFFF"/>
      </a:lt1>
      <a:dk2>
        <a:srgbClr val="FF0000"/>
      </a:dk2>
      <a:lt2>
        <a:srgbClr val="FF9900"/>
      </a:lt2>
      <a:accent1>
        <a:srgbClr val="009900"/>
      </a:accent1>
      <a:accent2>
        <a:srgbClr val="3300FF"/>
      </a:accent2>
      <a:accent3>
        <a:srgbClr val="FFFFFF"/>
      </a:accent3>
      <a:accent4>
        <a:srgbClr val="000000"/>
      </a:accent4>
      <a:accent5>
        <a:srgbClr val="AACAAA"/>
      </a:accent5>
      <a:accent6>
        <a:srgbClr val="2D00E7"/>
      </a:accent6>
      <a:hlink>
        <a:srgbClr val="FF00FF"/>
      </a:hlink>
      <a:folHlink>
        <a:srgbClr val="99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uke6">
  <a:themeElements>
    <a:clrScheme name="">
      <a:dk1>
        <a:srgbClr val="000000"/>
      </a:dk1>
      <a:lt1>
        <a:srgbClr val="FFFFFF"/>
      </a:lt1>
      <a:dk2>
        <a:srgbClr val="FF0000"/>
      </a:dk2>
      <a:lt2>
        <a:srgbClr val="FF9900"/>
      </a:lt2>
      <a:accent1>
        <a:srgbClr val="009900"/>
      </a:accent1>
      <a:accent2>
        <a:srgbClr val="3300FF"/>
      </a:accent2>
      <a:accent3>
        <a:srgbClr val="FFFFFF"/>
      </a:accent3>
      <a:accent4>
        <a:srgbClr val="000000"/>
      </a:accent4>
      <a:accent5>
        <a:srgbClr val="AACAAA"/>
      </a:accent5>
      <a:accent6>
        <a:srgbClr val="2D00E7"/>
      </a:accent6>
      <a:hlink>
        <a:srgbClr val="FF00FF"/>
      </a:hlink>
      <a:folHlink>
        <a:srgbClr val="99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2002-02-16T18:21:11Z</dcterms:created>
  <dc:creator>David Matuszek</dc:creator>
</cp:coreProperties>
</file>