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hy+kRaGNsHGjoYw6b1I+/+U8IL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1f0f4da1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ge81f0f4da1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81f0f4da1_0_8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81f0f4da1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e81f0f4da1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81f0f4da1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1f0f4da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e81f0f4da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e81f0f4da1_0_10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1f0f4da1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e81f0f4da1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e81f0f4da1_0_1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1f0f4da1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e81f0f4da1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81f0f4da1_0_1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81f0f4da1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ge81f0f4da1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81f0f4da1_0_1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81f0f4da1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e81f0f4da1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e81f0f4da1_0_1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1f0f4da1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e81f0f4da1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DA0808"/>
                </a:solidFill>
              </a:rPr>
              <a:t>l</a:t>
            </a:r>
            <a:r>
              <a:rPr i="1" lang="en-US" sz="3200">
                <a:solidFill>
                  <a:srgbClr val="B00000"/>
                </a:solidFill>
              </a:rPr>
              <a:t>How did IBM get rich originally?</a:t>
            </a:r>
            <a:endParaRPr i="1" sz="3200">
              <a:solidFill>
                <a:srgbClr val="B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DA0808"/>
                </a:solidFill>
              </a:rPr>
              <a:t>l</a:t>
            </a:r>
            <a:r>
              <a:rPr lang="en-US" sz="3200">
                <a:solidFill>
                  <a:schemeClr val="dk1"/>
                </a:solidFill>
              </a:rPr>
              <a:t>Answer: punched card readers for census tabulation in early 1900’s.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A0808"/>
                </a:solidFill>
              </a:rPr>
              <a:t>l</a:t>
            </a:r>
            <a:r>
              <a:rPr lang="en-US" sz="2800">
                <a:solidFill>
                  <a:schemeClr val="dk1"/>
                </a:solidFill>
              </a:rPr>
              <a:t>In particular, a </a:t>
            </a:r>
            <a:r>
              <a:rPr i="1" lang="en-US" sz="2800">
                <a:solidFill>
                  <a:srgbClr val="B00000"/>
                </a:solidFill>
              </a:rPr>
              <a:t>card sorter</a:t>
            </a:r>
            <a:r>
              <a:rPr lang="en-US" sz="2800">
                <a:solidFill>
                  <a:srgbClr val="B00000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that could sort cards into different bins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rgbClr val="DA0808"/>
                </a:solidFill>
              </a:rPr>
              <a:t>l</a:t>
            </a:r>
            <a:r>
              <a:rPr lang="en-US" sz="2400">
                <a:solidFill>
                  <a:schemeClr val="dk1"/>
                </a:solidFill>
              </a:rPr>
              <a:t>Each column can be punched in 12 places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rgbClr val="DA0808"/>
                </a:solidFill>
              </a:rPr>
              <a:t>l</a:t>
            </a:r>
            <a:r>
              <a:rPr lang="en-US" sz="2400">
                <a:solidFill>
                  <a:schemeClr val="dk1"/>
                </a:solidFill>
              </a:rPr>
              <a:t>Decimal digits use 10 places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A0808"/>
                </a:solidFill>
              </a:rPr>
              <a:t>l</a:t>
            </a:r>
            <a:r>
              <a:rPr lang="en-US" sz="2800">
                <a:solidFill>
                  <a:schemeClr val="dk1"/>
                </a:solidFill>
              </a:rPr>
              <a:t>Problem: only one column can be sorted on at a time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81f0f4da1_0_1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81f0f4da1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ge81f0f4da1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e81f0f4da1_0_1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81f0f4da1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ge81f0f4da1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81f0f4da1_0_1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1f0f4d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e81f0f4d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81f0f4da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1f0f4da1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ge81f0f4da1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81f0f4da1_0_1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81f0f4da1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e81f0f4da1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e81f0f4da1_0_1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81f0f4da1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e81f0f4da1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e81f0f4da1_0_2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81f0f4da1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ge81f0f4da1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e81f0f4da1_0_2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1f0f4da1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ge81f0f4da1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81f0f4da1_0_2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1f0f4da1_0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ge81f0f4da1_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e81f0f4da1_0_2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81f0f4da1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ge81f0f4da1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e81f0f4da1_0_2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81f0f4da1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ge81f0f4da1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e81f0f4da1_0_2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1f0f4da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e81f0f4da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81f0f4da1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1f0f4d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e81f0f4d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81f0f4da1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1f0f4da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ge81f0f4da1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e81f0f4da1_0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1f0f4da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e81f0f4da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81f0f4da1_0_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1f0f4da1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e81f0f4da1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e81f0f4da1_0_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1f0f4da1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ge81f0f4da1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e81f0f4da1_0_7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1f0f4da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e81f0f4da1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e81f0f4da1_0_7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Sorting in Linear Time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1f0f4da1_0_8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 Example</a:t>
            </a:r>
            <a:endParaRPr/>
          </a:p>
        </p:txBody>
      </p:sp>
      <p:sp>
        <p:nvSpPr>
          <p:cNvPr id="157" name="Google Shape;157;ge81f0f4da1_0_8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58" name="Google Shape;158;ge81f0f4da1_0_8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e81f0f4da1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50" y="1371600"/>
            <a:ext cx="82059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1f0f4da1_0_9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166" name="Google Shape;166;ge81f0f4da1_0_9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67" name="Google Shape;167;ge81f0f4da1_0_9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e81f0f4da1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44404"/>
            <a:ext cx="9143999" cy="482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1f0f4da1_0_10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175" name="Google Shape;175;ge81f0f4da1_0_10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Total time: O(n + k)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Usually, k = O(n)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Thus counting sort runs in O(n) time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But sorting is (n lg n)!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No contradiction--this is not a comparison sort (in fact, there are no comparisons at all!)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Notice that this algorithm is stable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If numbers have the same value, they keep their original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76" name="Google Shape;176;ge81f0f4da1_0_10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81f0f4da1_0_10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Stable Sorting Algorithms</a:t>
            </a:r>
            <a:endParaRPr/>
          </a:p>
        </p:txBody>
      </p:sp>
      <p:sp>
        <p:nvSpPr>
          <p:cNvPr id="183" name="Google Shape;183;ge81f0f4da1_0_10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sorting algorithms is stable if for any two indices i and j with i &lt; j and ai = aj, element ai precedes element aj in the output sequence.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84" name="Google Shape;184;ge81f0f4da1_0_10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e81f0f4da1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824725"/>
            <a:ext cx="7952050" cy="4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81f0f4da1_0_11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192" name="Google Shape;192;ge81f0f4da1_0_11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Linear Sort! Cool!  Why don’t we always use counting sort?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Because it depends on range k of elements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Could we use counting sort to sort 32 bit integers?  Why or why not?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Answer: no, k too large (2</a:t>
            </a:r>
            <a:r>
              <a:rPr baseline="30000" lang="en-US"/>
              <a:t>32</a:t>
            </a:r>
            <a:r>
              <a:rPr lang="en-US"/>
              <a:t> = 4,294,967,296)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3" name="Google Shape;193;ge81f0f4da1_0_1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1f0f4da1_0_13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Counting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81f0f4da1_0_13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Assumption: input taken from small set of numbers of size k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idea: </a:t>
            </a:r>
            <a:endParaRPr/>
          </a:p>
          <a:p>
            <a:pPr indent="-27241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"/>
              <a:buChar char="❏"/>
            </a:pPr>
            <a:r>
              <a:rPr lang="en-US" sz="2100"/>
              <a:t>Count number of elements less than you for each element.</a:t>
            </a:r>
            <a:endParaRPr sz="2100"/>
          </a:p>
          <a:p>
            <a:pPr indent="-27241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"/>
              <a:buChar char="❏"/>
            </a:pPr>
            <a:r>
              <a:rPr lang="en-US" sz="2100"/>
              <a:t>This gives the position of that number – similar to selection sort.</a:t>
            </a:r>
            <a:endParaRPr sz="2100"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Pro’s: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Fast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Asymptotically fast  - O(n+k)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Simple to code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Con’s: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Doesn’t sort in place.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Elements must be</a:t>
            </a:r>
            <a:r>
              <a:rPr lang="en-US">
                <a:highlight>
                  <a:schemeClr val="dk2"/>
                </a:highlight>
              </a:rPr>
              <a:t> integers</a:t>
            </a:r>
            <a:r>
              <a:rPr lang="en-US"/>
              <a:t>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Requires O(n+k) extra storage.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t/>
            </a:r>
            <a:endParaRPr/>
          </a:p>
        </p:txBody>
      </p:sp>
      <p:sp>
        <p:nvSpPr>
          <p:cNvPr id="201" name="Google Shape;201;ge81f0f4da1_0_1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ge81f0f4da1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425" y="5614525"/>
            <a:ext cx="1171083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1f0f4da1_0_1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09" name="Google Shape;209;ge81f0f4da1_0_12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Origin : Herman Hollerith’s card-sorting machine for the 1890 U.S Census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Digit-by-digit sort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Hollerith’s original (bad) idea : sort on most-significant digit first.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Good idea : Sort on least-significant digit first with auxiliary stable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0" name="Google Shape;210;ge81f0f4da1_0_1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e81f0f4da1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825" y="2095500"/>
            <a:ext cx="4610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1f0f4da1_0_14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18" name="Google Shape;218;ge81f0f4da1_0_14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9" name="Google Shape;219;ge81f0f4da1_0_14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ge81f0f4da1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346" y="1930575"/>
            <a:ext cx="4628049" cy="39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81f0f4da1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75" y="2238375"/>
            <a:ext cx="30289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81f0f4da1_0_15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28" name="Google Shape;228;ge81f0f4da1_0_15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Key idea: sort the least significant digit first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    RadixSort(A, d)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       for i=1 to d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          StableSort(A) on digit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29" name="Google Shape;229;ge81f0f4da1_0_15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81f0f4da1_0_16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 Example</a:t>
            </a:r>
            <a:endParaRPr/>
          </a:p>
        </p:txBody>
      </p:sp>
      <p:sp>
        <p:nvSpPr>
          <p:cNvPr id="236" name="Google Shape;236;ge81f0f4da1_0_16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7" name="Google Shape;237;ge81f0f4da1_0_16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e81f0f4da1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204913"/>
            <a:ext cx="8782050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1f0f4da1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Sorting Review</a:t>
            </a:r>
            <a:endParaRPr/>
          </a:p>
        </p:txBody>
      </p:sp>
      <p:sp>
        <p:nvSpPr>
          <p:cNvPr id="91" name="Google Shape;91;ge81f0f4da1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Insertion sort: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Pro’s: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Easy to code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Fast on small inputs (less than ~50 elements)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Fast on nearly-sorted inputs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Con’s: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</a:t>
            </a:r>
            <a:r>
              <a:rPr baseline="30000" lang="en-US"/>
              <a:t>2</a:t>
            </a:r>
            <a:r>
              <a:rPr lang="en-US"/>
              <a:t>) worst case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</a:t>
            </a:r>
            <a:r>
              <a:rPr baseline="30000" lang="en-US"/>
              <a:t>2</a:t>
            </a:r>
            <a:r>
              <a:rPr lang="en-US"/>
              <a:t>) average case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</a:t>
            </a:r>
            <a:r>
              <a:rPr baseline="30000" lang="en-US"/>
              <a:t>2</a:t>
            </a:r>
            <a:r>
              <a:rPr lang="en-US"/>
              <a:t>) reverse-sorted case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92" name="Google Shape;92;ge81f0f4da1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81f0f4da1_0_16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45" name="Google Shape;245;ge81f0f4da1_0_16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What is the running time of radix sort?</a:t>
            </a:r>
            <a:br>
              <a:rPr lang="en-US"/>
            </a:b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Each pass over the d digits takes time O(n+k), so total time O(dn+dk)</a:t>
            </a:r>
            <a:br>
              <a:rPr lang="en-US"/>
            </a:b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When d is constant and k=O(n), takes O(n) time</a:t>
            </a:r>
            <a:br>
              <a:rPr lang="en-US"/>
            </a:b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Stable, Fast</a:t>
            </a:r>
            <a:br>
              <a:rPr lang="en-US"/>
            </a:b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Doesn’t sort in place (because counting sort is used)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46" name="Google Shape;246;ge81f0f4da1_0_16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81f0f4da1_0_18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53" name="Google Shape;253;ge81f0f4da1_0_18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Assumption: input has d digits ranging from 0 to k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idea: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Sort elements by digit starting with least significant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Use a stable sort (like counting sort) for each stage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Pro’s: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Fast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Asymptotically fast (i.e., O(n) when d is constant and k=O(n))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Simple to code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 good choice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Con’s: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Doesn’t sort in place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Not a good choice for floating point numbers or arbitrary strings.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54" name="Google Shape;254;ge81f0f4da1_0_18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1f0f4da1_0_21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Bucket Sort</a:t>
            </a:r>
            <a:endParaRPr/>
          </a:p>
        </p:txBody>
      </p:sp>
      <p:sp>
        <p:nvSpPr>
          <p:cNvPr id="261" name="Google Shape;261;ge81f0f4da1_0_21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Assumption: input - n real numbers from [0, 1)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idea: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Create n linked lists (buckets) to divide interval [0,1) into subintervals of size 1/n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Add each input element to appropriate bucket and sort buckets with insertion sort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Uniform input distribution  O(1) bucket size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Therefore the expected total time is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2" name="Google Shape;262;ge81f0f4da1_0_2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81f0f4da1_0_2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Bucket Sort Example</a:t>
            </a:r>
            <a:endParaRPr/>
          </a:p>
        </p:txBody>
      </p:sp>
      <p:sp>
        <p:nvSpPr>
          <p:cNvPr id="269" name="Google Shape;269;ge81f0f4da1_0_2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0" name="Google Shape;270;ge81f0f4da1_0_2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e81f0f4da1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00" y="1371600"/>
            <a:ext cx="7471024" cy="5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81f0f4da1_0_22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Bucket Sort</a:t>
            </a:r>
            <a:endParaRPr/>
          </a:p>
        </p:txBody>
      </p:sp>
      <p:sp>
        <p:nvSpPr>
          <p:cNvPr id="278" name="Google Shape;278;ge81f0f4da1_0_22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9" name="Google Shape;279;ge81f0f4da1_0_22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ge81f0f4da1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63" y="1680638"/>
            <a:ext cx="62579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1f0f4da1_0_23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Bucket Sort-Running Time</a:t>
            </a:r>
            <a:endParaRPr/>
          </a:p>
        </p:txBody>
      </p:sp>
      <p:sp>
        <p:nvSpPr>
          <p:cNvPr id="287" name="Google Shape;287;ge81f0f4da1_0_23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80"/>
              <a:buChar char="❏"/>
            </a:pPr>
            <a:r>
              <a:rPr lang="en-US" sz="2600"/>
              <a:t>All lines except line 5 (Insertion-Sort) take O(n) in the worst case.</a:t>
            </a:r>
            <a:endParaRPr sz="2600"/>
          </a:p>
          <a:p>
            <a:pPr indent="-284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Char char="❏"/>
            </a:pPr>
            <a:r>
              <a:rPr lang="en-US" sz="2600"/>
              <a:t>In the worst case, O(n) numbers will end up in the same bucket, so in the worst case, it will take O(n2) time. </a:t>
            </a:r>
            <a:endParaRPr sz="2600"/>
          </a:p>
          <a:p>
            <a:pPr indent="-284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Char char="❏"/>
            </a:pPr>
            <a:r>
              <a:rPr lang="en-US" sz="2600"/>
              <a:t>Lemma:  Given that the input sequence is drawn uniformly at random from [0,1), the expected size of a bucket is O(1).</a:t>
            </a:r>
            <a:endParaRPr sz="2600"/>
          </a:p>
          <a:p>
            <a:pPr indent="-284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Char char="❏"/>
            </a:pPr>
            <a:r>
              <a:rPr lang="en-US" sz="2600"/>
              <a:t>So, in the average case, only a constant number of elements will fall in each bucket, so it will take O(n) (see proof in book). </a:t>
            </a:r>
            <a:endParaRPr sz="2600"/>
          </a:p>
          <a:p>
            <a:pPr indent="-284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Char char="❏"/>
            </a:pPr>
            <a:r>
              <a:rPr lang="en-US" sz="2600"/>
              <a:t>Use a different indexing scheme (hashing) to distribute the numbers uniformly.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88" name="Google Shape;288;ge81f0f4da1_0_2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81f0f4da1_0_24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Bucket Sort Review</a:t>
            </a:r>
            <a:endParaRPr/>
          </a:p>
        </p:txBody>
      </p:sp>
      <p:sp>
        <p:nvSpPr>
          <p:cNvPr id="295" name="Google Shape;295;ge81f0f4da1_0_24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Assumption: input is uniformly distributed across a range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idea: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Partition the range into a fixed number of buckets.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Toss each element into its appropriate bucket.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Sort each bucket.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Pro’s: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Fast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Asymptotically fast (i.e., O(n) when distribution is uniform)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Simple to code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Good for a rough sort.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Con’s: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Doesn’t sort in place</a:t>
            </a:r>
            <a:endParaRPr/>
          </a:p>
        </p:txBody>
      </p:sp>
      <p:sp>
        <p:nvSpPr>
          <p:cNvPr id="296" name="Google Shape;296;ge81f0f4da1_0_24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81f0f4da1_0_25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Linear Sorting</a:t>
            </a:r>
            <a:endParaRPr/>
          </a:p>
        </p:txBody>
      </p:sp>
      <p:sp>
        <p:nvSpPr>
          <p:cNvPr id="303" name="Google Shape;303;ge81f0f4da1_0_25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4" name="Google Shape;304;ge81f0f4da1_0_25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ge81f0f4da1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1247775"/>
            <a:ext cx="84105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1f0f4da1_0_1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Sorting Review</a:t>
            </a:r>
            <a:endParaRPr/>
          </a:p>
        </p:txBody>
      </p:sp>
      <p:sp>
        <p:nvSpPr>
          <p:cNvPr id="99" name="Google Shape;99;ge81f0f4da1_0_1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Merge sort: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Divide-and-conquer: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Split array in half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Recursively sort sub-arrays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Linear-time merge step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Pro’s: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 lg n) worst case - asymptotically optimal for comparison sorts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Con’s: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Doesn’t sort in place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0" name="Google Shape;100;ge81f0f4da1_0_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1f0f4da1_0_2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Sorting Review</a:t>
            </a:r>
            <a:endParaRPr/>
          </a:p>
        </p:txBody>
      </p:sp>
      <p:sp>
        <p:nvSpPr>
          <p:cNvPr id="107" name="Google Shape;107;ge81f0f4da1_0_2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Heap sort: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Uses the very useful heap data structure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Complete binary tree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Heap property: parent key &gt; children’s keys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Pro’s: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 lg n) worst case - asymptotically optimal for comparison sorts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Sorts in place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Con’s: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Fair amount of shuffling memory around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8" name="Google Shape;108;ge81f0f4da1_0_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1f0f4da1_0_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Sorting Review</a:t>
            </a:r>
            <a:endParaRPr/>
          </a:p>
        </p:txBody>
      </p:sp>
      <p:sp>
        <p:nvSpPr>
          <p:cNvPr id="115" name="Google Shape;115;ge81f0f4da1_0_3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Quick sort: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Divide-and-conquer: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Partition array into two sub-arrays, recursively sort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All of first sub-array &lt; all of second sub-array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Pro’s: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 lg n) average case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Sorts in place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Fast in practice (why?)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Con’s: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O(n</a:t>
            </a:r>
            <a:r>
              <a:rPr baseline="30000" lang="en-US"/>
              <a:t>2</a:t>
            </a:r>
            <a:r>
              <a:rPr lang="en-US"/>
              <a:t>) worst case</a:t>
            </a:r>
            <a:endParaRPr/>
          </a:p>
          <a:p>
            <a:pPr indent="-291464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Naïve implementation: worst case on sorted input</a:t>
            </a:r>
            <a:endParaRPr/>
          </a:p>
          <a:p>
            <a:pPr indent="-291464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Good partitioning makes this very unlikely.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16" name="Google Shape;116;ge81f0f4da1_0_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1f0f4da1_0_3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Non-Comparison Based Sorting</a:t>
            </a:r>
            <a:endParaRPr/>
          </a:p>
        </p:txBody>
      </p:sp>
      <p:sp>
        <p:nvSpPr>
          <p:cNvPr id="123" name="Google Shape;123;ge81f0f4da1_0_3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Many times we have restrictions on our keys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Social Security Numbers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Employee ID’s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We will examine three algorithms which under certain conditions can run in O(n) time.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Counting sort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Radix sort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Bucket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24" name="Google Shape;124;ge81f0f4da1_0_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1f0f4da1_0_4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131" name="Google Shape;131;ge81f0f4da1_0_4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Why it’s not a comparison sort: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Assumption: input - integers in the range 0..k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No comparisons made!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idea: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determine for each input element x its rank: the number of elements less than x.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once we know the rank r of x, we can place it in position r+1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Depends on assumption about the numbers being sorted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Assume numbers are in the range 1.. k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algorithm: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Input: A[1..n], where A[j]  {1, 2, 3, …, k}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Output: B[1..n], sorted (not sorted in place)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Also: Array C[1..k] for auxiliary storage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32" name="Google Shape;132;ge81f0f4da1_0_4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81f0f4da1_0_7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 Example</a:t>
            </a:r>
            <a:endParaRPr/>
          </a:p>
        </p:txBody>
      </p:sp>
      <p:sp>
        <p:nvSpPr>
          <p:cNvPr id="139" name="Google Shape;139;ge81f0f4da1_0_7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40" name="Google Shape;140;ge81f0f4da1_0_7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ge81f0f4da1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75" y="1342225"/>
            <a:ext cx="7489649" cy="5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1f0f4da1_0_7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Counting Sort Example</a:t>
            </a:r>
            <a:endParaRPr/>
          </a:p>
        </p:txBody>
      </p:sp>
      <p:sp>
        <p:nvSpPr>
          <p:cNvPr id="148" name="Google Shape;148;ge81f0f4da1_0_7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49" name="Google Shape;149;ge81f0f4da1_0_7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ge81f0f4da1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50" y="1551675"/>
            <a:ext cx="7883151" cy="53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