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jwAD3Ztust9lGwvx921dSg20j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7da536ca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e7da536ca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71437368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e871437368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e871437368_0_7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71437368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e871437368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871437368_0_8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871437368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ge871437368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e871437368_0_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71437368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e871437368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871437368_0_10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8714373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ge8714373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e871437368_0_1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871437368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e871437368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e871437368_0_1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71437368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e871437368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e871437368_0_1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871437368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ge871437368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e871437368_0_1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871437368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ge871437368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e871437368_0_16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871437368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e871437368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e871437368_0_17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1f0f4d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e81f0f4d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81f0f4da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871437368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ge871437368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e871437368_0_18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71437368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e871437368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e871437368_0_1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871437368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e871437368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e871437368_0_20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68e377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b68e377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eb68e377dd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b68e377d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b68e377d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eb68e377dd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b68e377d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b68e377d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eb68e377dd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71437368_0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ge871437368_0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e871437368_0_2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871437368_0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e871437368_0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e871437368_0_2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871437368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e871437368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e871437368_0_2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871437368_0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ge871437368_0_2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e871437368_0_2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7143736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ge871437368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871437368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71437368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ge871437368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e871437368_0_2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871437368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ge871437368_0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e871437368_0_2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871437368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ge871437368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e871437368_0_27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871437368_0_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ge871437368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e871437368_0_2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871437368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ge871437368_0_2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e871437368_0_2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871437368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ge871437368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e871437368_0_3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871437368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ge871437368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e871437368_0_3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871437368_0_3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ge871437368_0_3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e871437368_0_3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71437368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e871437368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871437368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871437368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ge871437368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e871437368_0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714373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e8714373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e871437368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71437368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ge871437368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871437368_0_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71437368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ge871437368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871437368_0_5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871437368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ge871437368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e871437368_0_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flipH="1" rot="10800000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da536ca1_0_23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Binary Search Tree and AVL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71437368_0_7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e871437368_0_7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64" name="Google Shape;164;ge871437368_0_7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e871437368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65924"/>
            <a:ext cx="6180699" cy="52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71437368_0_8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search a binary tree? </a:t>
            </a:r>
            <a:endParaRPr/>
          </a:p>
        </p:txBody>
      </p:sp>
      <p:sp>
        <p:nvSpPr>
          <p:cNvPr id="172" name="Google Shape;172;ge871437368_0_8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(1) Start at the root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(2) Search the tree level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by level, until you find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the element you are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searching for or you reach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a leaf.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Is this better than searching a linked list?</a:t>
            </a:r>
            <a:endParaRPr/>
          </a:p>
        </p:txBody>
      </p:sp>
      <p:sp>
        <p:nvSpPr>
          <p:cNvPr id="173" name="Google Shape;173;ge871437368_0_8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e871437368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200" y="1786150"/>
            <a:ext cx="2971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e871437368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5839375"/>
            <a:ext cx="2286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71437368_0_9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 Search Trees (BSTs) </a:t>
            </a:r>
            <a:endParaRPr/>
          </a:p>
        </p:txBody>
      </p:sp>
      <p:sp>
        <p:nvSpPr>
          <p:cNvPr id="182" name="Google Shape;182;ge871437368_0_9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     Binary Search  Tree Property: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The value stored at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 node is greater than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the value stored at its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left child and less than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the value stored at its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right child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83" name="Google Shape;183;ge871437368_0_9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ge871437368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288" y="2027350"/>
            <a:ext cx="31337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71437368_0_10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 Search Trees (BSTs)</a:t>
            </a:r>
            <a:endParaRPr/>
          </a:p>
        </p:txBody>
      </p:sp>
      <p:sp>
        <p:nvSpPr>
          <p:cNvPr id="191" name="Google Shape;191;ge871437368_0_104"/>
          <p:cNvSpPr txBox="1"/>
          <p:nvPr>
            <p:ph idx="1" type="body"/>
          </p:nvPr>
        </p:nvSpPr>
        <p:spPr>
          <a:xfrm>
            <a:off x="381000" y="1371600"/>
            <a:ext cx="52218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 a BST, the value stored at the root of a subtree  is </a:t>
            </a:r>
            <a:r>
              <a:rPr lang="en-US">
                <a:solidFill>
                  <a:schemeClr val="dk2"/>
                </a:solidFill>
              </a:rPr>
              <a:t>greater</a:t>
            </a:r>
            <a:r>
              <a:rPr lang="en-US"/>
              <a:t> than any value in its </a:t>
            </a:r>
            <a:r>
              <a:rPr lang="en-US">
                <a:solidFill>
                  <a:schemeClr val="dk2"/>
                </a:solidFill>
              </a:rPr>
              <a:t>left subtree</a:t>
            </a:r>
            <a:r>
              <a:rPr lang="en-US"/>
              <a:t> and less  than any value</a:t>
            </a:r>
            <a:r>
              <a:rPr lang="en-US">
                <a:solidFill>
                  <a:schemeClr val="dk2"/>
                </a:solidFill>
              </a:rPr>
              <a:t> in its right subtree!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92" name="Google Shape;192;ge871437368_0_10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e871437368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900" y="1685913"/>
            <a:ext cx="3236400" cy="409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71437368_0_11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 Search Trees (BSTs)</a:t>
            </a:r>
            <a:endParaRPr/>
          </a:p>
        </p:txBody>
      </p:sp>
      <p:sp>
        <p:nvSpPr>
          <p:cNvPr id="200" name="Google Shape;200;ge871437368_0_11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Where is the </a:t>
            </a:r>
            <a:r>
              <a:rPr lang="en-US">
                <a:highlight>
                  <a:srgbClr val="FFFF00"/>
                </a:highlight>
              </a:rPr>
              <a:t>smallest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element?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Ans: </a:t>
            </a:r>
            <a:r>
              <a:rPr b="1" lang="en-US">
                <a:solidFill>
                  <a:schemeClr val="dk2"/>
                </a:solidFill>
              </a:rPr>
              <a:t>leftmost element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Where is the </a:t>
            </a:r>
            <a:r>
              <a:rPr lang="en-US">
                <a:highlight>
                  <a:srgbClr val="FFFF00"/>
                </a:highlight>
              </a:rPr>
              <a:t>largest</a:t>
            </a:r>
            <a:r>
              <a:rPr lang="en-US"/>
              <a:t> element?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Ans: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rightmost element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01" name="Google Shape;201;ge871437368_0_11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ge871437368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850" y="1447800"/>
            <a:ext cx="33718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71437368_0_12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search a binary search tree? </a:t>
            </a:r>
            <a:endParaRPr/>
          </a:p>
        </p:txBody>
      </p:sp>
      <p:sp>
        <p:nvSpPr>
          <p:cNvPr id="209" name="Google Shape;209;ge871437368_0_125"/>
          <p:cNvSpPr txBox="1"/>
          <p:nvPr>
            <p:ph idx="1" type="body"/>
          </p:nvPr>
        </p:nvSpPr>
        <p:spPr>
          <a:xfrm>
            <a:off x="381000" y="1371600"/>
            <a:ext cx="4487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(1) Start at the root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(2) Compare the value of the item you are searching for with the value stored at the root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(3) If the values are equal, then item found; otherwise, if it is a leaf node, then not found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0" name="Google Shape;210;ge871437368_0_12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e871437368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9138" y="1485900"/>
            <a:ext cx="35528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871437368_0_13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search a binary search tree? </a:t>
            </a:r>
            <a:endParaRPr/>
          </a:p>
        </p:txBody>
      </p:sp>
      <p:sp>
        <p:nvSpPr>
          <p:cNvPr id="218" name="Google Shape;218;ge871437368_0_135"/>
          <p:cNvSpPr txBox="1"/>
          <p:nvPr>
            <p:ph idx="1" type="body"/>
          </p:nvPr>
        </p:nvSpPr>
        <p:spPr>
          <a:xfrm>
            <a:off x="381000" y="1371600"/>
            <a:ext cx="47193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(4) If it is less than the value stored at the root, then search the left subtree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(5) If it is greater than the value stored at the root, then search the right subtree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(6) Repeat steps 2-6 for the root of the subtree chosen in the previous step 4 or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9" name="Google Shape;219;ge871437368_0_1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ge871437368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7663" y="1371600"/>
            <a:ext cx="35528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71437368_0_14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search a binary search tree? </a:t>
            </a:r>
            <a:endParaRPr/>
          </a:p>
        </p:txBody>
      </p:sp>
      <p:sp>
        <p:nvSpPr>
          <p:cNvPr id="227" name="Google Shape;227;ge871437368_0_14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28" name="Google Shape;228;ge871437368_0_14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ge871437368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488" y="1485900"/>
            <a:ext cx="355282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871437368_0_145"/>
          <p:cNvSpPr txBox="1"/>
          <p:nvPr/>
        </p:nvSpPr>
        <p:spPr>
          <a:xfrm>
            <a:off x="857225" y="2951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search a binary search tree?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871437368_0_145"/>
          <p:cNvSpPr txBox="1"/>
          <p:nvPr/>
        </p:nvSpPr>
        <p:spPr>
          <a:xfrm>
            <a:off x="985225" y="434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Yes !!  ---&gt; O(logN)</a:t>
            </a:r>
            <a:endParaRPr b="0" i="0" sz="2400" u="none" cap="none" strike="noStrik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871437368_0_16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Retrieve Item</a:t>
            </a:r>
            <a:endParaRPr/>
          </a:p>
        </p:txBody>
      </p:sp>
      <p:sp>
        <p:nvSpPr>
          <p:cNvPr id="238" name="Google Shape;238;ge871437368_0_16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9" name="Google Shape;239;ge871437368_0_16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ge871437368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585913"/>
            <a:ext cx="83058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871437368_0_17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Function Insert Item </a:t>
            </a:r>
            <a:endParaRPr sz="3000"/>
          </a:p>
        </p:txBody>
      </p:sp>
      <p:sp>
        <p:nvSpPr>
          <p:cNvPr id="247" name="Google Shape;247;ge871437368_0_172"/>
          <p:cNvSpPr txBox="1"/>
          <p:nvPr>
            <p:ph idx="1" type="body"/>
          </p:nvPr>
        </p:nvSpPr>
        <p:spPr>
          <a:xfrm>
            <a:off x="381000" y="1371600"/>
            <a:ext cx="1905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Use the binary search tree property to insert the new item at the correct place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48" name="Google Shape;248;ge871437368_0_17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ge871437368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275" y="1191525"/>
            <a:ext cx="6987476" cy="557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1f0f4da1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 binary tree? </a:t>
            </a:r>
            <a:endParaRPr/>
          </a:p>
        </p:txBody>
      </p:sp>
      <p:sp>
        <p:nvSpPr>
          <p:cNvPr id="91" name="Google Shape;91;ge81f0f4da1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Property 1: each node can have up to two successor nodes.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92" name="Google Shape;92;ge81f0f4da1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e81f0f4da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700" y="2448313"/>
            <a:ext cx="40386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871437368_0_18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Does the order of inserting elements into a tree matter? </a:t>
            </a:r>
            <a:endParaRPr sz="2700"/>
          </a:p>
        </p:txBody>
      </p:sp>
      <p:sp>
        <p:nvSpPr>
          <p:cNvPr id="256" name="Google Shape;256;ge871437368_0_182"/>
          <p:cNvSpPr txBox="1"/>
          <p:nvPr>
            <p:ph idx="1" type="body"/>
          </p:nvPr>
        </p:nvSpPr>
        <p:spPr>
          <a:xfrm>
            <a:off x="381000" y="1371600"/>
            <a:ext cx="1589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Yes, certain orders might produce very unbalanced trees!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57" name="Google Shape;257;ge871437368_0_18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e871437368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600" y="1008900"/>
            <a:ext cx="456914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871437368_0_19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Does the order of inserting elements into a tree matter? (cont’d) </a:t>
            </a:r>
            <a:endParaRPr sz="3500"/>
          </a:p>
        </p:txBody>
      </p:sp>
      <p:sp>
        <p:nvSpPr>
          <p:cNvPr id="265" name="Google Shape;265;ge871437368_0_19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Unbalanced trees are not desirable because search time increases!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Advanced tree structures, such as red-black trees, guarantee balanced trees.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66" name="Google Shape;266;ge871437368_0_19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871437368_0_20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Delete Item </a:t>
            </a:r>
            <a:endParaRPr/>
          </a:p>
        </p:txBody>
      </p:sp>
      <p:sp>
        <p:nvSpPr>
          <p:cNvPr id="273" name="Google Shape;273;ge871437368_0_20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First, find the item; then, delete it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Binary search tree property must be preserved!!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We need to consider three different cases: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   (1) Deleting a leaf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   (2) Deleting a node with only one child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   (3) Deleting a node with two children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74" name="Google Shape;274;ge871437368_0_20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b68e377dd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leaf node	</a:t>
            </a:r>
            <a:endParaRPr/>
          </a:p>
        </p:txBody>
      </p:sp>
      <p:sp>
        <p:nvSpPr>
          <p:cNvPr id="281" name="Google Shape;281;geb68e377dd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Find the node in the given BST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Simply delete that Node.</a:t>
            </a:r>
            <a:endParaRPr/>
          </a:p>
        </p:txBody>
      </p:sp>
      <p:sp>
        <p:nvSpPr>
          <p:cNvPr id="282" name="Google Shape;282;geb68e377dd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b68e377dd_0_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Deleting a node with only one child</a:t>
            </a:r>
            <a:endParaRPr/>
          </a:p>
        </p:txBody>
      </p:sp>
      <p:sp>
        <p:nvSpPr>
          <p:cNvPr id="289" name="Google Shape;289;geb68e377dd_0_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Find the node in the BST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Delete this node by connecting grandfather and </a:t>
            </a:r>
            <a:r>
              <a:rPr lang="en-US"/>
              <a:t>grandchildren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eb68e377dd_0_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b68e377dd_0_1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node contains 2-children</a:t>
            </a:r>
            <a:endParaRPr/>
          </a:p>
        </p:txBody>
      </p:sp>
      <p:sp>
        <p:nvSpPr>
          <p:cNvPr id="297" name="Google Shape;297;geb68e377dd_0_1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Find the node in the given BST.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Delete that by replacing inorder successor or predecessor.</a:t>
            </a:r>
            <a:endParaRPr/>
          </a:p>
        </p:txBody>
      </p:sp>
      <p:sp>
        <p:nvSpPr>
          <p:cNvPr id="298" name="Google Shape;298;geb68e377dd_0_1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871437368_0_23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Skewed BST</a:t>
            </a:r>
            <a:endParaRPr/>
          </a:p>
        </p:txBody>
      </p:sp>
      <p:sp>
        <p:nvSpPr>
          <p:cNvPr id="305" name="Google Shape;305;ge871437368_0_234"/>
          <p:cNvSpPr txBox="1"/>
          <p:nvPr>
            <p:ph idx="1" type="body"/>
          </p:nvPr>
        </p:nvSpPr>
        <p:spPr>
          <a:xfrm>
            <a:off x="381000" y="1371600"/>
            <a:ext cx="4815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7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If a tree which is dominated by left child node or right child node, is said to be a Skewed Binary Tree.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2717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In a left skewed tree, most of the nodes have the left child without corresponding right child.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2717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80"/>
              <a:buChar char="❏"/>
            </a:pPr>
            <a:r>
              <a:rPr lang="en-US" sz="2400"/>
              <a:t>In a right skewed tree, most of the nodes have the right child without corresponding left child.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6" name="Google Shape;306;ge871437368_0_2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ge871437368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000" y="1462837"/>
            <a:ext cx="3642300" cy="393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871437368_0_21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Limitation of BST</a:t>
            </a:r>
            <a:endParaRPr/>
          </a:p>
        </p:txBody>
      </p:sp>
      <p:sp>
        <p:nvSpPr>
          <p:cNvPr id="314" name="Google Shape;314;ge871437368_0_21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average search time for a binary search tree is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directly proportional to its height: O(h). Most of the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operation average case time is O(log2n).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BST’s are not guaranteed to be balanced. It may be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skewed tree also.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For skewed BST, the average search time becomes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O(n). So, it is working like an linear array.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To improve average search time and make BST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balanced, AVL trees are used.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15" name="Google Shape;315;ge871437368_0_21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871437368_0_2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322" name="Google Shape;322;ge871437368_0_2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AVL tree is a height balanced tree.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It is a self-balancing binary search tree.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It was invented by Adelson-Velskii and Landis.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AVL trees have a faster retrieval.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It takes O(logn) time for insertion and deletion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 AVL tree, difference between heights of left and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 subtree cannot be more than one for all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23" name="Google Shape;323;ge871437368_0_2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871437368_0_24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330" name="Google Shape;330;ge871437368_0_24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Balance Factor of node is: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Height of left subtree – Height of Right subtree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Balance Factor is calculated for every node of AVL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tree.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At every node, height of left and right subtree can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differ by no more than 1.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For AVL tree, the possible values of balance factor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are -1, 0, 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Balance Factor of leaf nodes is 0 (zero).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31" name="Google Shape;331;ge871437368_0_24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71437368_0_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 binary tree? (cont.)</a:t>
            </a:r>
            <a:endParaRPr/>
          </a:p>
        </p:txBody>
      </p:sp>
      <p:sp>
        <p:nvSpPr>
          <p:cNvPr id="100" name="Google Shape;100;ge871437368_0_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Property 2: a unique path exists from the root to every other node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1" name="Google Shape;101;ge871437368_0_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ge87143736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4050" y="2633475"/>
            <a:ext cx="22479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e871437368_0_3"/>
          <p:cNvSpPr txBox="1"/>
          <p:nvPr/>
        </p:nvSpPr>
        <p:spPr>
          <a:xfrm>
            <a:off x="6213525" y="3800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 valid binary tree!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871437368_0_25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38" name="Google Shape;338;ge871437368_0_25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Every AVL Tree is a binary search tree but all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Binary Search Tree need not to be AVL trees.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39" name="Google Shape;339;ge871437368_0_25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ge871437368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050" y="2692563"/>
            <a:ext cx="66198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871437368_0_26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Balance Factor</a:t>
            </a:r>
            <a:endParaRPr/>
          </a:p>
        </p:txBody>
      </p:sp>
      <p:sp>
        <p:nvSpPr>
          <p:cNvPr id="347" name="Google Shape;347;ge871437368_0_26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48" name="Google Shape;348;ge871437368_0_26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ge871437368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25" y="1519238"/>
            <a:ext cx="77057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871437368_0_27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Height of AVL Tree</a:t>
            </a:r>
            <a:endParaRPr/>
          </a:p>
        </p:txBody>
      </p:sp>
      <p:sp>
        <p:nvSpPr>
          <p:cNvPr id="356" name="Google Shape;356;ge871437368_0_27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By the definition of complete trees, any complete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binary search tree is an AVL tree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Thus, an upper bound on the number of nodes in an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AVL tree of height h a perfect binary tree with 2</a:t>
            </a:r>
            <a:r>
              <a:rPr baseline="30000" lang="en-US"/>
              <a:t>h + 1</a:t>
            </a:r>
            <a:r>
              <a:rPr lang="en-US"/>
              <a:t> – 1 nodes.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What is a lower bound?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57" name="Google Shape;357;ge871437368_0_27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871437368_0_28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Height of AVL Tree</a:t>
            </a:r>
            <a:endParaRPr/>
          </a:p>
        </p:txBody>
      </p:sp>
      <p:sp>
        <p:nvSpPr>
          <p:cNvPr id="364" name="Google Shape;364;ge871437368_0_28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Let F(h) be the fewest number of nodes in a tree of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height h.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From a previous slide: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F(0) = 1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F(1) = 2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F(2) = 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Then what is F(h) in general?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65" name="Google Shape;365;ge871437368_0_28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ge871437368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313" y="2633663"/>
            <a:ext cx="3629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871437368_0_29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Height of AVL Tree</a:t>
            </a:r>
            <a:endParaRPr/>
          </a:p>
        </p:txBody>
      </p:sp>
      <p:sp>
        <p:nvSpPr>
          <p:cNvPr id="373" name="Google Shape;373;ge871437368_0_29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74" name="Google Shape;374;ge871437368_0_29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ge871437368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13" y="1575625"/>
            <a:ext cx="73056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871437368_0_30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Imbalance</a:t>
            </a:r>
            <a:endParaRPr/>
          </a:p>
        </p:txBody>
      </p:sp>
      <p:sp>
        <p:nvSpPr>
          <p:cNvPr id="382" name="Google Shape;382;ge871437368_0_30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an insertion, when the balance factor of node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 –2 or 2, the node A is one of the following four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imbalance types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LL: new node is in the left subtree of the left subtree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of A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LR: new node is in the right subtree of the left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subtree of A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RR: new node is in the right subtree of the right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subtree of A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RL: new node is in the left subtree of the right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subtree of 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83" name="Google Shape;383;ge871437368_0_30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871437368_0_31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 Example</a:t>
            </a:r>
            <a:endParaRPr/>
          </a:p>
        </p:txBody>
      </p:sp>
      <p:sp>
        <p:nvSpPr>
          <p:cNvPr id="390" name="Google Shape;390;ge871437368_0_31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14, 17, 11, 7, 53, 4, 13 into an empty AVL tree</a:t>
            </a:r>
            <a:endParaRPr/>
          </a:p>
        </p:txBody>
      </p:sp>
      <p:sp>
        <p:nvSpPr>
          <p:cNvPr id="391" name="Google Shape;391;ge871437368_0_3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2" name="Google Shape;392;ge871437368_0_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25" y="2340788"/>
            <a:ext cx="80867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871437368_0_32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Rotation</a:t>
            </a:r>
            <a:endParaRPr/>
          </a:p>
        </p:txBody>
      </p:sp>
      <p:sp>
        <p:nvSpPr>
          <p:cNvPr id="399" name="Google Shape;399;ge871437368_0_32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Rotation- To switch children and parents among two 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three adjacent nodes to restore balance of a tree.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00" name="Google Shape;400;ge871437368_0_32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1" name="Google Shape;401;ge871437368_0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88" y="2276463"/>
            <a:ext cx="70961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871437368_0_1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terminology </a:t>
            </a:r>
            <a:endParaRPr/>
          </a:p>
        </p:txBody>
      </p:sp>
      <p:sp>
        <p:nvSpPr>
          <p:cNvPr id="110" name="Google Shape;110;ge871437368_0_1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successor nodes of a node are called its </a:t>
            </a:r>
            <a:r>
              <a:rPr lang="en-US">
                <a:solidFill>
                  <a:schemeClr val="dk2"/>
                </a:solidFill>
              </a:rPr>
              <a:t>children</a:t>
            </a:r>
            <a:endParaRPr>
              <a:solidFill>
                <a:schemeClr val="dk2"/>
              </a:solidFill>
            </a:endParaRPr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predecessor node of a node is called its </a:t>
            </a:r>
            <a:r>
              <a:rPr lang="en-US">
                <a:solidFill>
                  <a:schemeClr val="dk2"/>
                </a:solidFill>
              </a:rPr>
              <a:t>parent</a:t>
            </a:r>
            <a:endParaRPr>
              <a:solidFill>
                <a:schemeClr val="dk2"/>
              </a:solidFill>
            </a:endParaRPr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"beginning" node is called the </a:t>
            </a:r>
            <a:r>
              <a:rPr lang="en-US">
                <a:solidFill>
                  <a:schemeClr val="dk2"/>
                </a:solidFill>
              </a:rPr>
              <a:t>root</a:t>
            </a:r>
            <a:r>
              <a:rPr lang="en-US"/>
              <a:t> (has no parent)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node without children is called a </a:t>
            </a:r>
            <a:r>
              <a:rPr lang="en-US">
                <a:solidFill>
                  <a:schemeClr val="dk2"/>
                </a:solidFill>
              </a:rPr>
              <a:t>leaf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11" name="Google Shape;111;ge871437368_0_1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ge871437368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550" y="3219450"/>
            <a:ext cx="36576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71437368_0_2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terminology (cont’d) </a:t>
            </a:r>
            <a:endParaRPr/>
          </a:p>
        </p:txBody>
      </p:sp>
      <p:sp>
        <p:nvSpPr>
          <p:cNvPr id="119" name="Google Shape;119;ge871437368_0_2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Nodes are </a:t>
            </a:r>
            <a:r>
              <a:rPr lang="en-US"/>
              <a:t>organized</a:t>
            </a:r>
            <a:r>
              <a:rPr lang="en-US"/>
              <a:t> in levels (indexed from 0).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Level (or depth) of a node: number of edges in the path from the root to that node.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Height of a tree h: #levels = 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 (Warning: some books define h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as #levels-1).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Full tree: every node has exactly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two children and all the 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leaves are on the same level.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20" name="Google Shape;120;ge871437368_0_2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ge87143736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150" y="2945000"/>
            <a:ext cx="3161850" cy="2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871437368_0_3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What is the max #nodes at some level l?</a:t>
            </a:r>
            <a:endParaRPr sz="3200"/>
          </a:p>
        </p:txBody>
      </p:sp>
      <p:sp>
        <p:nvSpPr>
          <p:cNvPr id="128" name="Google Shape;128;ge871437368_0_3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max #nodes at level  l is 2</a:t>
            </a:r>
            <a:r>
              <a:rPr baseline="30000" lang="en-US"/>
              <a:t>l </a:t>
            </a:r>
            <a:r>
              <a:rPr lang="en-US"/>
              <a:t>where l=0,1,2, L-1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29" name="Google Shape;129;ge871437368_0_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ge87143736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800" y="2683225"/>
            <a:ext cx="32004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71437368_0_4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/>
              <a:t>What is the total #nodes N of a full tree with height h?</a:t>
            </a:r>
            <a:endParaRPr sz="3300"/>
          </a:p>
        </p:txBody>
      </p:sp>
      <p:sp>
        <p:nvSpPr>
          <p:cNvPr id="137" name="Google Shape;137;ge871437368_0_4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38" name="Google Shape;138;ge871437368_0_4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e871437368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2069538"/>
            <a:ext cx="46482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71437368_0_5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What is the height h of a full tree with N nodes?</a:t>
            </a:r>
            <a:endParaRPr sz="3200"/>
          </a:p>
        </p:txBody>
      </p:sp>
      <p:sp>
        <p:nvSpPr>
          <p:cNvPr id="146" name="Google Shape;146;ge871437368_0_5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47" name="Google Shape;147;ge871437368_0_5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ge871437368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038" y="1991400"/>
            <a:ext cx="4429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71437368_0_6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is h important?</a:t>
            </a:r>
            <a:endParaRPr/>
          </a:p>
        </p:txBody>
      </p:sp>
      <p:sp>
        <p:nvSpPr>
          <p:cNvPr id="155" name="Google Shape;155;ge871437368_0_6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Tree operations (e.g., insert, delete, retrieve etc.) are typically expressed in terms of h.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So, h determines running time!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56" name="Google Shape;156;ge871437368_0_6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2002-02-16T18:21:11Z</dcterms:created>
  <dc:creator>David Matuszek</dc:creator>
</cp:coreProperties>
</file>