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N+ho6CD6rrz6lwY7hqSVotd03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82782" y="-1386168"/>
            <a:ext cx="2424873" cy="3611191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1571000" y="-338582"/>
            <a:ext cx="1635955" cy="163595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3399812" y="734932"/>
            <a:ext cx="5392376" cy="5392376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355383" y="2553510"/>
            <a:ext cx="33126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800"/>
              <a:buNone/>
            </a:pPr>
            <a:r>
              <a:rPr lang="en-US" sz="2800">
                <a:solidFill>
                  <a:srgbClr val="080808"/>
                </a:solidFill>
              </a:rPr>
              <a:t>RED BLACK TREES</a:t>
            </a:r>
            <a:endParaRPr sz="2800">
              <a:solidFill>
                <a:srgbClr val="080808"/>
              </a:solidFill>
            </a:endParaRPr>
          </a:p>
        </p:txBody>
      </p:sp>
      <p:sp>
        <p:nvSpPr>
          <p:cNvPr id="98" name="Google Shape;98;p1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Height of a red-black tree </a:t>
            </a:r>
            <a:endParaRPr sz="3600"/>
          </a:p>
        </p:txBody>
      </p: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red-black tree with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keys has height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2 lg(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+ 1).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INTUITION: </a:t>
            </a:r>
            <a:endParaRPr b="0" i="0"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Merge red nodes into their black parents.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This process produces a tree in which each node has 2, 3, or 4 children.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2-3-4 tree has uniform depth h′ of leaves.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232" name="Google Shape;232;p10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233" name="Google Shape;233;p10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icon&#10;&#10;Description automatically generated"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2721102"/>
            <a:ext cx="6253212" cy="248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0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7" name="Google Shape;237;p1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0" i="0" sz="1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 ≥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/2, since at most half the leaves on any path are red.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each tree is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⇒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≥ 2</a:t>
            </a:r>
            <a:r>
              <a:rPr b="0" i="1" lang="en-U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h'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lg(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≥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h'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 ⇒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2 lg(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queries S</a:t>
            </a:r>
            <a:r>
              <a:rPr b="0" i="0" lang="en-U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EARCH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</a:t>
            </a:r>
            <a:r>
              <a:rPr b="0" i="0" lang="en-U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</a:t>
            </a:r>
            <a:r>
              <a:rPr b="0" i="0" lang="en-U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i="0" lang="en-U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UCCESSOR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P</a:t>
            </a:r>
            <a:r>
              <a:rPr b="0" i="0" lang="en-U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REDECESSOR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run in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(lg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time on a red-black tree with </a:t>
            </a: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nodes.</a:t>
            </a:r>
            <a:endParaRPr sz="2000"/>
          </a:p>
        </p:txBody>
      </p:sp>
      <p:grpSp>
        <p:nvGrpSpPr>
          <p:cNvPr id="245" name="Google Shape;245;p11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246" name="Google Shape;246;p11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9" name="Google Shape;249;p11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indoor&#10;&#10;Description automatically generated" id="251" name="Google Shape;2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76" y="1711743"/>
            <a:ext cx="4529616" cy="2445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con&#10;&#10;Description automatically generated" id="252" name="Google Shape;2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9301" y="1587608"/>
            <a:ext cx="972710" cy="238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con&#10;&#10;Description automatically generated" id="253" name="Google Shape;25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6695" y="4902740"/>
            <a:ext cx="4955564" cy="193183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 txBox="1"/>
          <p:nvPr>
            <p:ph type="title"/>
          </p:nvPr>
        </p:nvSpPr>
        <p:spPr>
          <a:xfrm>
            <a:off x="642938" y="303213"/>
            <a:ext cx="10906125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Height of a red-black tree 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i="0" lang="en-US" sz="4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Modifying operations </a:t>
            </a:r>
            <a:endParaRPr/>
          </a:p>
        </p:txBody>
      </p:sp>
      <p:sp>
        <p:nvSpPr>
          <p:cNvPr id="260" name="Google Shape;26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operations I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NSERT </a:t>
            </a:r>
            <a:r>
              <a:rPr b="0" i="0" lang="en-US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ELETE </a:t>
            </a:r>
            <a:r>
              <a:rPr b="0" i="0" lang="en-US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 modifications to the red-black tree: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operations causes violation of the red-black properties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Colour of some nodes to be changed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restructuring the links of the tree via </a:t>
            </a:r>
            <a:r>
              <a:rPr b="1" i="1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“rotations”</a:t>
            </a:r>
            <a:r>
              <a:rPr b="0" i="0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Rotations </a:t>
            </a:r>
            <a:endParaRPr sz="3600"/>
          </a:p>
        </p:txBody>
      </p:sp>
      <p:sp>
        <p:nvSpPr>
          <p:cNvPr id="267" name="Google Shape;267;p13"/>
          <p:cNvSpPr txBox="1"/>
          <p:nvPr>
            <p:ph idx="1" type="body"/>
          </p:nvPr>
        </p:nvSpPr>
        <p:spPr>
          <a:xfrm>
            <a:off x="670705" y="1624117"/>
            <a:ext cx="10659269" cy="1612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Rotations maintain the in-order ordering of keys: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1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∈ α, </a:t>
            </a:r>
            <a:r>
              <a:rPr b="0" i="1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∈ β, </a:t>
            </a:r>
            <a:r>
              <a:rPr b="0" i="1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∈ γ ⇒ </a:t>
            </a:r>
            <a:r>
              <a:rPr b="0" i="1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rotation can be performed in </a:t>
            </a:r>
            <a:r>
              <a:rPr b="0" i="1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(1) time.</a:t>
            </a:r>
            <a:endParaRPr sz="2400"/>
          </a:p>
        </p:txBody>
      </p:sp>
      <p:grpSp>
        <p:nvGrpSpPr>
          <p:cNvPr id="268" name="Google Shape;268;p13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269" name="Google Shape;269;p1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text, clock&#10;&#10;Description automatically generated"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991" y="3514273"/>
            <a:ext cx="8202017" cy="2542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1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3" name="Google Shape;273;p1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-1394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 txBox="1"/>
          <p:nvPr>
            <p:ph type="title"/>
          </p:nvPr>
        </p:nvSpPr>
        <p:spPr>
          <a:xfrm>
            <a:off x="4640433" y="345387"/>
            <a:ext cx="3783086" cy="7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Rotations </a:t>
            </a:r>
            <a:endParaRPr sz="3600"/>
          </a:p>
        </p:txBody>
      </p:sp>
      <p:sp>
        <p:nvSpPr>
          <p:cNvPr id="281" name="Google Shape;281;p14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4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2296522" y="1267649"/>
            <a:ext cx="7982100" cy="5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i="1" lang="en-US" sz="2100"/>
              <a:t>Left Rotate (T, A) </a:t>
            </a:r>
            <a:r>
              <a:rPr b="1" i="1" lang="en-US" sz="2100"/>
              <a:t>pseudocode</a:t>
            </a:r>
            <a:endParaRPr b="1" i="1"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B=A.right</a:t>
            </a:r>
            <a:endParaRPr i="1"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A.right=B.left</a:t>
            </a:r>
            <a:endParaRPr i="1"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If B.left≠T.nil</a:t>
            </a:r>
            <a:endParaRPr i="1" sz="21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B.left.p=A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B.p=A.p</a:t>
            </a:r>
            <a:endParaRPr i="1"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If A.p==T.nil</a:t>
            </a:r>
            <a:endParaRPr i="1" sz="21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T.root=B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Elseif A==A.p.left</a:t>
            </a:r>
            <a:endParaRPr i="1" sz="21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A.p.left=A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Else A.p.right=B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B.left=A   		// A on B’s Left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2100"/>
              <a:t>A.p=B</a:t>
            </a:r>
            <a:endParaRPr sz="3200"/>
          </a:p>
        </p:txBody>
      </p:sp>
      <p:sp>
        <p:nvSpPr>
          <p:cNvPr id="286" name="Google Shape;286;p14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Insertion into a red-black tree</a:t>
            </a:r>
            <a:endParaRPr sz="3600"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643467" y="1848282"/>
            <a:ext cx="4211337" cy="251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IDEA: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Insert x in tree. Color x red. Only redblack property 3 might be violated. Move the violation up the tree by recoloring until it can be fixed with rotations and recoloring</a:t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296" name="Google Shape;296;p15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Diagram&#10;&#10;Description automatically generated" id="298" name="Google Shape;2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432" y="2763002"/>
            <a:ext cx="6253212" cy="32673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5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0" name="Google Shape;300;p1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Insertion into a red-black tree</a:t>
            </a:r>
            <a:endParaRPr sz="3600"/>
          </a:p>
        </p:txBody>
      </p:sp>
      <p:sp>
        <p:nvSpPr>
          <p:cNvPr id="308" name="Google Shape;308;p16"/>
          <p:cNvSpPr txBox="1"/>
          <p:nvPr>
            <p:ph idx="1" type="body"/>
          </p:nvPr>
        </p:nvSpPr>
        <p:spPr>
          <a:xfrm>
            <a:off x="643467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IDEA: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Insert x in tree. Color x red. Only redblack property 3 might be violated. Move the violation up the tree by recoloring until it can be fixed with rotations and recoloring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Insert x =15.</a:t>
            </a:r>
            <a:endParaRPr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310" name="Google Shape;310;p1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16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3" name="Google Shape;313;p16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2000" y="2513802"/>
            <a:ext cx="64198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7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Insertion into a red-black tree</a:t>
            </a:r>
            <a:endParaRPr sz="3600"/>
          </a:p>
        </p:txBody>
      </p:sp>
      <p:sp>
        <p:nvSpPr>
          <p:cNvPr id="322" name="Google Shape;322;p17"/>
          <p:cNvSpPr txBox="1"/>
          <p:nvPr>
            <p:ph idx="1" type="body"/>
          </p:nvPr>
        </p:nvSpPr>
        <p:spPr>
          <a:xfrm>
            <a:off x="643467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IDEA: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Insert x in tree. Color x red. Only redblack property 3 might be violated. Move the violation up the tree by recoloring until it can be fixed with rotations and recoloring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Insert x =15.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Recolor, moving the violation up the tree.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RIGHT-ROTATE(18).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323" name="Google Shape;323;p17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324" name="Google Shape;324;p1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17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7" name="Google Shape;327;p17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9" name="Google Shape;3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857" y="2517889"/>
            <a:ext cx="68865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8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Insertion into a red-black tree</a:t>
            </a:r>
            <a:endParaRPr sz="3600"/>
          </a:p>
        </p:txBody>
      </p:sp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643467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IDEA: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Insert x in tree. Color x red. Only redblack property 3 might be violated. Move the violation up the tree by recoloring until it can be fixed with rotations and recoloring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Insert x =15.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Recolor, moving the violation up the tree.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RIGHT-ROTATE(18).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LEFT-ROTATE(7) and recolor.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338" name="Google Shape;338;p18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18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1" name="Google Shape;341;p18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3" name="Google Shape;3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416" y="2390553"/>
            <a:ext cx="65722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Insertion into a red-black tree</a:t>
            </a:r>
            <a:endParaRPr sz="3600"/>
          </a:p>
        </p:txBody>
      </p:sp>
      <p:sp>
        <p:nvSpPr>
          <p:cNvPr id="350" name="Google Shape;350;p19"/>
          <p:cNvSpPr txBox="1"/>
          <p:nvPr>
            <p:ph idx="1" type="body"/>
          </p:nvPr>
        </p:nvSpPr>
        <p:spPr>
          <a:xfrm>
            <a:off x="643467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IDEA: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Insert x in tree. Color x red. Only redblack property 3 might be violated. Move the violation up the tree by recoloring until it can be fixed with rotations and recoloring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Insert x =15.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Recolor, moving the violation up the tree.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RIGHT-ROTATE(18).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LEFT-ROTATE(7) and recolor.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351" name="Google Shape;351;p19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352" name="Google Shape;352;p19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Google Shape;354;p19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55" name="Google Shape;355;p19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7" name="Google Shape;3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763" y="2200290"/>
            <a:ext cx="56483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 balanced binary search tree- Review</a:t>
            </a:r>
            <a:endParaRPr sz="3600"/>
          </a:p>
        </p:txBody>
      </p:sp>
      <p:sp>
        <p:nvSpPr>
          <p:cNvPr id="107" name="Google Shape;107;p2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5070020" y="1698170"/>
            <a:ext cx="6478513" cy="4516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Binary Search Tree (BST) is a good data structure for searching 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supports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Search, find predecessor, find successor, find minimum, find maximum, insertion, deletion</a:t>
            </a:r>
            <a:endParaRPr/>
          </a:p>
          <a:p>
            <a:pPr indent="-333375" lvl="0" marL="3333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performance of BST is related to its height h</a:t>
            </a:r>
            <a:endParaRPr sz="2000"/>
          </a:p>
          <a:p>
            <a:pPr indent="-342900" lvl="1" marL="790575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 the operations are O(h)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2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want a balanced binary search tree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Height of the tree is O(log n)</a:t>
            </a:r>
            <a:endParaRPr/>
          </a:p>
          <a:p>
            <a:pPr indent="-333375" lvl="0" marL="33337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Red-Black Tree is one of the balanced binary search tree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61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20675" lvl="0" marL="44767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6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12" name="Google Shape;112;p2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Insertion into a red-black tree- Pseudocode</a:t>
            </a:r>
            <a:endParaRPr sz="3600"/>
          </a:p>
        </p:txBody>
      </p:sp>
      <p:sp>
        <p:nvSpPr>
          <p:cNvPr id="364" name="Google Shape;364;p20"/>
          <p:cNvSpPr txBox="1"/>
          <p:nvPr>
            <p:ph idx="1" type="body"/>
          </p:nvPr>
        </p:nvSpPr>
        <p:spPr>
          <a:xfrm>
            <a:off x="643467" y="1457471"/>
            <a:ext cx="10905066" cy="471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RB-INSERT(T, 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TREE-INSERT(T, 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color[x] ← RED   			//only RB property 3 can be violated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while x ≠ root[T] and color[p[x]] = 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do if p[x] = left[p[p[x]]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	then y ← right[p[p[x]] 		// y = aunt/uncle of 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		if color[y] = 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		then 〈Case 1〉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		else if x = right[p[x]]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			then 〈Case 2〉 		// Case 2 falls into Case 3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			 〈Case 3〉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	else 〈“then” clause with “left” and “right” swapped〉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color[root[T]] ← BLACK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365" name="Google Shape;365;p20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1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Insertion into a red-black tree- Case-1</a:t>
            </a:r>
            <a:endParaRPr sz="3600"/>
          </a:p>
        </p:txBody>
      </p:sp>
      <p:grpSp>
        <p:nvGrpSpPr>
          <p:cNvPr id="375" name="Google Shape;375;p21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376" name="Google Shape;376;p21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8" name="Google Shape;3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315" y="2026572"/>
            <a:ext cx="6953089" cy="41197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21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0" name="Google Shape;380;p21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Insertion into a red-black tree- Case-2</a:t>
            </a:r>
            <a:endParaRPr sz="3600"/>
          </a:p>
        </p:txBody>
      </p:sp>
      <p:grpSp>
        <p:nvGrpSpPr>
          <p:cNvPr id="388" name="Google Shape;388;p22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389" name="Google Shape;389;p22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22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92" name="Google Shape;392;p22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4" name="Google Shape;3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394" y="1233483"/>
            <a:ext cx="8589212" cy="416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Insertion into a red-black tree- Case-3</a:t>
            </a:r>
            <a:endParaRPr sz="3600"/>
          </a:p>
        </p:txBody>
      </p:sp>
      <p:grpSp>
        <p:nvGrpSpPr>
          <p:cNvPr id="401" name="Google Shape;401;p23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402" name="Google Shape;402;p2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2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05" name="Google Shape;405;p2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7" name="Google Shape;4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826" y="1670241"/>
            <a:ext cx="8257880" cy="450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4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Analysis</a:t>
            </a:r>
            <a:br>
              <a:rPr lang="en-US" sz="3600"/>
            </a:br>
            <a:endParaRPr sz="3600"/>
          </a:p>
        </p:txBody>
      </p:sp>
      <p:sp>
        <p:nvSpPr>
          <p:cNvPr id="414" name="Google Shape;414;p24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Go up the tree performing Case 1, which only  recolors nodes.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Case 2 or Case 3 occurs, perform 1 or 2 rotations, and terminate.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Running time: O(lg n) with O(1) rotations.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RB-DELETE — same asymptotic running time and number of rotations as RB-INSERT</a:t>
            </a:r>
            <a:endParaRPr sz="2000"/>
          </a:p>
        </p:txBody>
      </p:sp>
      <p:sp>
        <p:nvSpPr>
          <p:cNvPr id="415" name="Google Shape;415;p24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Properties of Red-Black Trees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643469" y="1782981"/>
            <a:ext cx="10905064" cy="405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Every node is either red or black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root is black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a node is red, then both its children are black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each node, all path from the node to descendant leaves contain the same number of black nodes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 path from the node have the same black height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121" name="Google Shape;121;p3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122" name="Google Shape;122;p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25" name="Google Shape;125;p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1537732" y="3018953"/>
            <a:ext cx="6253215" cy="820093"/>
            <a:chOff x="0" y="0"/>
            <a:chExt cx="4648200" cy="609600"/>
          </a:xfrm>
        </p:grpSpPr>
        <p:sp>
          <p:nvSpPr>
            <p:cNvPr id="128" name="Google Shape;128;p3"/>
            <p:cNvSpPr/>
            <p:nvPr/>
          </p:nvSpPr>
          <p:spPr>
            <a:xfrm>
              <a:off x="304800" y="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14300" y="0"/>
                  </a:moveTo>
                  <a:cubicBezTo>
                    <a:pt x="176784" y="0"/>
                    <a:pt x="228600" y="50292"/>
                    <a:pt x="228600" y="114300"/>
                  </a:cubicBezTo>
                  <a:cubicBezTo>
                    <a:pt x="228600" y="176784"/>
                    <a:pt x="176784" y="228600"/>
                    <a:pt x="114300" y="228600"/>
                  </a:cubicBezTo>
                  <a:cubicBezTo>
                    <a:pt x="50292" y="228600"/>
                    <a:pt x="0" y="176784"/>
                    <a:pt x="0" y="114300"/>
                  </a:cubicBezTo>
                  <a:cubicBezTo>
                    <a:pt x="0" y="50292"/>
                    <a:pt x="50292" y="0"/>
                    <a:pt x="114300" y="0"/>
                  </a:cubicBez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000000"/>
              </a:solidFill>
              <a:prstDash val="solid"/>
              <a:miter lim="127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381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14300" y="0"/>
                  </a:moveTo>
                  <a:cubicBezTo>
                    <a:pt x="176784" y="0"/>
                    <a:pt x="228600" y="50292"/>
                    <a:pt x="228600" y="114300"/>
                  </a:cubicBezTo>
                  <a:cubicBezTo>
                    <a:pt x="228600" y="176784"/>
                    <a:pt x="176784" y="228600"/>
                    <a:pt x="114300" y="228600"/>
                  </a:cubicBezTo>
                  <a:cubicBezTo>
                    <a:pt x="50292" y="228600"/>
                    <a:pt x="0" y="176784"/>
                    <a:pt x="0" y="114300"/>
                  </a:cubicBezTo>
                  <a:cubicBezTo>
                    <a:pt x="0" y="50292"/>
                    <a:pt x="50292" y="0"/>
                    <a:pt x="114300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miter lim="127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09600" y="381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14300" y="0"/>
                  </a:moveTo>
                  <a:cubicBezTo>
                    <a:pt x="176784" y="0"/>
                    <a:pt x="228600" y="50292"/>
                    <a:pt x="228600" y="114300"/>
                  </a:cubicBezTo>
                  <a:cubicBezTo>
                    <a:pt x="228600" y="176784"/>
                    <a:pt x="176784" y="228600"/>
                    <a:pt x="114300" y="228600"/>
                  </a:cubicBezTo>
                  <a:cubicBezTo>
                    <a:pt x="50292" y="228600"/>
                    <a:pt x="0" y="176784"/>
                    <a:pt x="0" y="114300"/>
                  </a:cubicBezTo>
                  <a:cubicBezTo>
                    <a:pt x="0" y="50292"/>
                    <a:pt x="50292" y="0"/>
                    <a:pt x="114300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miter lim="127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514600" y="381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14300" y="0"/>
                  </a:moveTo>
                  <a:cubicBezTo>
                    <a:pt x="176784" y="0"/>
                    <a:pt x="228600" y="50292"/>
                    <a:pt x="228600" y="114300"/>
                  </a:cubicBezTo>
                  <a:cubicBezTo>
                    <a:pt x="228600" y="176784"/>
                    <a:pt x="176784" y="228600"/>
                    <a:pt x="114300" y="228600"/>
                  </a:cubicBezTo>
                  <a:cubicBezTo>
                    <a:pt x="50292" y="228600"/>
                    <a:pt x="0" y="176784"/>
                    <a:pt x="0" y="114300"/>
                  </a:cubicBezTo>
                  <a:cubicBezTo>
                    <a:pt x="0" y="50292"/>
                    <a:pt x="50292" y="0"/>
                    <a:pt x="114300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miter lim="127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209800" y="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14300" y="0"/>
                  </a:moveTo>
                  <a:cubicBezTo>
                    <a:pt x="176784" y="0"/>
                    <a:pt x="228600" y="50292"/>
                    <a:pt x="228600" y="114300"/>
                  </a:cubicBezTo>
                  <a:cubicBezTo>
                    <a:pt x="228600" y="176784"/>
                    <a:pt x="176784" y="228600"/>
                    <a:pt x="114300" y="228600"/>
                  </a:cubicBezTo>
                  <a:cubicBezTo>
                    <a:pt x="50292" y="228600"/>
                    <a:pt x="0" y="176784"/>
                    <a:pt x="0" y="114300"/>
                  </a:cubicBezTo>
                  <a:cubicBezTo>
                    <a:pt x="0" y="50292"/>
                    <a:pt x="50292" y="0"/>
                    <a:pt x="114300" y="0"/>
                  </a:cubicBez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000000"/>
              </a:solidFill>
              <a:prstDash val="solid"/>
              <a:miter lim="127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05000" y="381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14300" y="0"/>
                  </a:moveTo>
                  <a:cubicBezTo>
                    <a:pt x="176784" y="0"/>
                    <a:pt x="228600" y="50292"/>
                    <a:pt x="228600" y="114300"/>
                  </a:cubicBezTo>
                  <a:cubicBezTo>
                    <a:pt x="228600" y="176784"/>
                    <a:pt x="176784" y="228600"/>
                    <a:pt x="114300" y="228600"/>
                  </a:cubicBezTo>
                  <a:cubicBezTo>
                    <a:pt x="50292" y="228600"/>
                    <a:pt x="0" y="176784"/>
                    <a:pt x="0" y="114300"/>
                  </a:cubicBezTo>
                  <a:cubicBezTo>
                    <a:pt x="0" y="50292"/>
                    <a:pt x="50292" y="0"/>
                    <a:pt x="114300" y="0"/>
                  </a:cubicBez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000000"/>
              </a:solidFill>
              <a:prstDash val="solid"/>
              <a:miter lim="127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5072" y="195072"/>
              <a:ext cx="143256" cy="219456"/>
            </a:xfrm>
            <a:custGeom>
              <a:rect b="b" l="l" r="r" t="t"/>
              <a:pathLst>
                <a:path extrusionOk="0" h="219456" w="143256">
                  <a:moveTo>
                    <a:pt x="143256" y="0"/>
                  </a:moveTo>
                  <a:lnTo>
                    <a:pt x="0" y="2194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99872" y="195072"/>
              <a:ext cx="143256" cy="219456"/>
            </a:xfrm>
            <a:custGeom>
              <a:rect b="b" l="l" r="r" t="t"/>
              <a:pathLst>
                <a:path extrusionOk="0" h="219456" w="143256">
                  <a:moveTo>
                    <a:pt x="0" y="0"/>
                  </a:moveTo>
                  <a:lnTo>
                    <a:pt x="143256" y="2194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100072" y="195072"/>
              <a:ext cx="143256" cy="219456"/>
            </a:xfrm>
            <a:custGeom>
              <a:rect b="b" l="l" r="r" t="t"/>
              <a:pathLst>
                <a:path extrusionOk="0" h="219456" w="143256">
                  <a:moveTo>
                    <a:pt x="143256" y="0"/>
                  </a:moveTo>
                  <a:lnTo>
                    <a:pt x="0" y="219456"/>
                  </a:lnTo>
                </a:path>
              </a:pathLst>
            </a:custGeom>
            <a:noFill/>
            <a:ln cap="rnd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404872" y="195072"/>
              <a:ext cx="143256" cy="219456"/>
            </a:xfrm>
            <a:custGeom>
              <a:rect b="b" l="l" r="r" t="t"/>
              <a:pathLst>
                <a:path extrusionOk="0" h="219456" w="143256">
                  <a:moveTo>
                    <a:pt x="0" y="0"/>
                  </a:moveTo>
                  <a:lnTo>
                    <a:pt x="143256" y="2194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19600" y="381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14300" y="0"/>
                  </a:moveTo>
                  <a:cubicBezTo>
                    <a:pt x="176784" y="0"/>
                    <a:pt x="228600" y="50292"/>
                    <a:pt x="228600" y="114300"/>
                  </a:cubicBezTo>
                  <a:cubicBezTo>
                    <a:pt x="228600" y="176784"/>
                    <a:pt x="176784" y="228600"/>
                    <a:pt x="114300" y="228600"/>
                  </a:cubicBezTo>
                  <a:cubicBezTo>
                    <a:pt x="50292" y="228600"/>
                    <a:pt x="0" y="176784"/>
                    <a:pt x="0" y="114300"/>
                  </a:cubicBezTo>
                  <a:cubicBezTo>
                    <a:pt x="0" y="50292"/>
                    <a:pt x="50292" y="0"/>
                    <a:pt x="114300" y="0"/>
                  </a:cubicBez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000000"/>
              </a:solidFill>
              <a:prstDash val="solid"/>
              <a:miter lim="127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14800" y="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14300" y="0"/>
                  </a:moveTo>
                  <a:cubicBezTo>
                    <a:pt x="176784" y="0"/>
                    <a:pt x="228600" y="50292"/>
                    <a:pt x="228600" y="114300"/>
                  </a:cubicBezTo>
                  <a:cubicBezTo>
                    <a:pt x="228600" y="176784"/>
                    <a:pt x="176784" y="228600"/>
                    <a:pt x="114300" y="228600"/>
                  </a:cubicBezTo>
                  <a:cubicBezTo>
                    <a:pt x="50292" y="228600"/>
                    <a:pt x="0" y="176784"/>
                    <a:pt x="0" y="114300"/>
                  </a:cubicBezTo>
                  <a:cubicBezTo>
                    <a:pt x="0" y="50292"/>
                    <a:pt x="50292" y="0"/>
                    <a:pt x="114300" y="0"/>
                  </a:cubicBez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000000"/>
              </a:solidFill>
              <a:prstDash val="solid"/>
              <a:miter lim="127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810000" y="381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14300" y="0"/>
                  </a:moveTo>
                  <a:cubicBezTo>
                    <a:pt x="176784" y="0"/>
                    <a:pt x="228600" y="50292"/>
                    <a:pt x="228600" y="114300"/>
                  </a:cubicBezTo>
                  <a:cubicBezTo>
                    <a:pt x="228600" y="176784"/>
                    <a:pt x="176784" y="228600"/>
                    <a:pt x="114300" y="228600"/>
                  </a:cubicBezTo>
                  <a:cubicBezTo>
                    <a:pt x="50292" y="228600"/>
                    <a:pt x="0" y="176784"/>
                    <a:pt x="0" y="114300"/>
                  </a:cubicBezTo>
                  <a:cubicBezTo>
                    <a:pt x="0" y="50292"/>
                    <a:pt x="50292" y="0"/>
                    <a:pt x="114300" y="0"/>
                  </a:cubicBez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000000"/>
              </a:solidFill>
              <a:prstDash val="solid"/>
              <a:miter lim="127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005072" y="195072"/>
              <a:ext cx="143256" cy="219456"/>
            </a:xfrm>
            <a:custGeom>
              <a:rect b="b" l="l" r="r" t="t"/>
              <a:pathLst>
                <a:path extrusionOk="0" h="219456" w="143256">
                  <a:moveTo>
                    <a:pt x="143256" y="0"/>
                  </a:moveTo>
                  <a:lnTo>
                    <a:pt x="0" y="219456"/>
                  </a:lnTo>
                </a:path>
              </a:pathLst>
            </a:custGeom>
            <a:noFill/>
            <a:ln cap="rnd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309872" y="195072"/>
              <a:ext cx="143256" cy="219456"/>
            </a:xfrm>
            <a:custGeom>
              <a:rect b="b" l="l" r="r" t="t"/>
              <a:pathLst>
                <a:path extrusionOk="0" h="219456" w="143256">
                  <a:moveTo>
                    <a:pt x="0" y="0"/>
                  </a:moveTo>
                  <a:lnTo>
                    <a:pt x="143256" y="219456"/>
                  </a:lnTo>
                </a:path>
              </a:pathLst>
            </a:custGeom>
            <a:noFill/>
            <a:ln cap="rnd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sword&#10;&#10;Description automatically generated" id="153" name="Google Shape;15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670" y="1201174"/>
            <a:ext cx="8970979" cy="5001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Height of a red-black tree </a:t>
            </a:r>
            <a:endParaRPr sz="3600"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red-black tree with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keys has height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2 lg(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+ 1).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INTUITION: </a:t>
            </a:r>
            <a:endParaRPr b="0" i="0"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Merge red nodes into their black parents.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162" name="Google Shape;162;p5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163" name="Google Shape;163;p5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indoor&#10;&#10;Description automatically generated"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2275560"/>
            <a:ext cx="6253212" cy="33767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5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7" name="Google Shape;167;p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Height of a red-black tree </a:t>
            </a:r>
            <a:endParaRPr sz="3600"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red-black tree with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keys has height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2 lg(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+ 1).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INTUITION: </a:t>
            </a:r>
            <a:endParaRPr b="0" i="0"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Merge red nodes into their black parents.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176" name="Google Shape;176;p6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177" name="Google Shape;177;p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square&#10;&#10;Description automatically generated"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2384991"/>
            <a:ext cx="6253212" cy="31578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6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1" name="Google Shape;181;p6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Height of a red-black tree </a:t>
            </a:r>
            <a:endParaRPr sz="3600"/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red-black tree with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keys has height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2 lg(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+ 1).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INTUITION: </a:t>
            </a:r>
            <a:endParaRPr b="0" i="0"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Merge red nodes into their black parents.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190" name="Google Shape;190;p7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191" name="Google Shape;191;p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con&#10;&#10;Description automatically generated with low confidence"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2424074"/>
            <a:ext cx="6253212" cy="3079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7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5" name="Google Shape;195;p7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Height of a red-black tree </a:t>
            </a:r>
            <a:endParaRPr sz="3600"/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red-black tree with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keys has height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2 lg(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+ 1).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INTUITION: </a:t>
            </a:r>
            <a:endParaRPr b="0" i="0"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Merge red nodes into their black parents.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204" name="Google Shape;204;p8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205" name="Google Shape;205;p8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clipart&#10;&#10;Description automatically generated"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2588220"/>
            <a:ext cx="6253212" cy="2751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8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9" name="Google Shape;209;p8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Height of a red-black tree </a:t>
            </a:r>
            <a:endParaRPr sz="3600"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red-black tree with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keys has height 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≤ 2 lg(</a:t>
            </a:r>
            <a:r>
              <a:rPr b="0" i="1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+ 1).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INTUITION: </a:t>
            </a:r>
            <a:endParaRPr b="0" i="0"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Merge red nodes into their black parents.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218" name="Google Shape;218;p9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219" name="Google Shape;219;p9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icon&#10;&#10;Description automatically generated"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2478789"/>
            <a:ext cx="6253212" cy="297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9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3" name="Google Shape;223;p9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2021-08-16T05:00:02Z</dcterms:created>
  <dc:creator>annushree bablani</dc:creator>
</cp:coreProperties>
</file>