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2" roundtripDataSignature="AMtx7mjQhh+sAdrYFESA5Yq0TrJJ4/wC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2700000">
            <a:off x="82782" y="-1386168"/>
            <a:ext cx="2424873" cy="3611191"/>
          </a:xfrm>
          <a:custGeom>
            <a:rect b="b" l="l" r="r" t="t"/>
            <a:pathLst>
              <a:path extrusionOk="0" h="3611191" w="2424873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2700000">
            <a:off x="1571000" y="-338582"/>
            <a:ext cx="1635955" cy="1635955"/>
          </a:xfrm>
          <a:custGeom>
            <a:rect b="b" l="l" r="r" t="t"/>
            <a:pathLst>
              <a:path extrusionOk="0" h="1635955" w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2700000">
            <a:off x="9627985" y="-6588"/>
            <a:ext cx="4059393" cy="2548110"/>
          </a:xfrm>
          <a:custGeom>
            <a:rect b="b" l="l" r="r" t="t"/>
            <a:pathLst>
              <a:path extrusionOk="0" h="2548110" w="4059393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2700000">
            <a:off x="-29557" y="5198743"/>
            <a:ext cx="2444907" cy="2366116"/>
          </a:xfrm>
          <a:custGeom>
            <a:rect b="b" l="l" r="r" t="t"/>
            <a:pathLst>
              <a:path extrusionOk="0" h="2132734" w="2203753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2700000">
            <a:off x="3401311" y="734311"/>
            <a:ext cx="5389379" cy="5389379"/>
          </a:xfrm>
          <a:custGeom>
            <a:rect b="b" l="l" r="r" t="t"/>
            <a:pathLst>
              <a:path extrusionOk="0" h="5389379" w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2700000">
            <a:off x="2700283" y="33283"/>
            <a:ext cx="6791435" cy="6791435"/>
          </a:xfrm>
          <a:custGeom>
            <a:rect b="b" l="l" r="r" t="t"/>
            <a:pathLst>
              <a:path extrusionOk="0" h="6791435" w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>
            <p:ph type="ctrTitle"/>
          </p:nvPr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080808"/>
                </a:solidFill>
              </a:rPr>
              <a:t>Red-Black Tree- Deletion</a:t>
            </a:r>
            <a:endParaRPr sz="3600">
              <a:solidFill>
                <a:srgbClr val="080808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 rot="2700000">
            <a:off x="9629823" y="5457591"/>
            <a:ext cx="2231794" cy="2568811"/>
          </a:xfrm>
          <a:custGeom>
            <a:rect b="b" l="l" r="r" t="t"/>
            <a:pathLst>
              <a:path extrusionOk="0" h="3384061" w="2940086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643467" y="1698171"/>
            <a:ext cx="3962061" cy="451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Red-Black Tree Deletion - Pseudocode</a:t>
            </a:r>
            <a:endParaRPr sz="3600"/>
          </a:p>
        </p:txBody>
      </p:sp>
      <p:sp>
        <p:nvSpPr>
          <p:cNvPr id="202" name="Google Shape;202;p10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0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0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0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0"/>
          <p:cNvSpPr txBox="1"/>
          <p:nvPr>
            <p:ph idx="1" type="body"/>
          </p:nvPr>
        </p:nvSpPr>
        <p:spPr>
          <a:xfrm>
            <a:off x="4503906" y="369651"/>
            <a:ext cx="7044627" cy="6083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 sz="2400"/>
              <a:t>RB-Delete(T, z)</a:t>
            </a:r>
            <a:endParaRPr sz="24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if z-&gt;left = null or z-&gt;right = null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y ← z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else y ← TREE-SUCCESSOR(z)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if y-&gt;left ≠ null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x ← y-&gt;left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else x ← y-&gt;right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x-&gt;p ← y-&gt;p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if y-&gt;p = null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T-&gt;root ← x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else if y = y-&gt;p-&gt;left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y-&gt;p-&gt;left ← x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else y-&gt;p-&gt;right ← x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if y ≠ z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z-&gt;key ← y-&gt;key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copy y's data into z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if y-&gt;color = BLACK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    then </a:t>
            </a:r>
            <a:r>
              <a:rPr b="1" lang="en-IN"/>
              <a:t>RB-DELETE-FIXUP(T, x)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IN"/>
              <a:t>     return y</a:t>
            </a:r>
            <a:endParaRPr/>
          </a:p>
        </p:txBody>
      </p:sp>
      <p:sp>
        <p:nvSpPr>
          <p:cNvPr id="207" name="Google Shape;207;p10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0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Red-Black Tree Deletion - Pseudocode</a:t>
            </a:r>
            <a:endParaRPr/>
          </a:p>
        </p:txBody>
      </p:sp>
      <p:sp>
        <p:nvSpPr>
          <p:cNvPr id="214" name="Google Shape;214;p11"/>
          <p:cNvSpPr txBox="1"/>
          <p:nvPr>
            <p:ph idx="1" type="body"/>
          </p:nvPr>
        </p:nvSpPr>
        <p:spPr>
          <a:xfrm>
            <a:off x="0" y="1605846"/>
            <a:ext cx="5175315" cy="5030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-IN" sz="2000">
                <a:solidFill>
                  <a:srgbClr val="FF0000"/>
                </a:solidFill>
              </a:rPr>
              <a:t> RB-DELETE-FIXUP(T, x)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while x ≠ T-&gt;root and x-&gt;color = BLACK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do if x = x-&gt;p-&gt;left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    then w ← x-&gt;p-&gt;right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if w-&gt;color = RED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    then w-&gt;color ← BLACK Case 1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x-&gt;p-&gt;color ← RED Case 1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LEFT-ROTATE(T, x-&gt;p) Case 1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w ← x-&gt;p-&gt;right Case 1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if w-&gt;left-&gt;color = BLACK and w-&gt;right-&gt;color = BLACK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IN" sz="2000"/>
              <a:t>             then w-&gt;color ← RED Case 2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6096000" y="1908755"/>
            <a:ext cx="5451835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x ← x-&gt;p Case 2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else if w-&gt;right-&gt;color = BLACK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then w-&gt;left-&gt;color ← BLACK Case 3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w-&gt;color ← RED Case 3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RIGHT-ROTATE(T, w) Case 3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 ← x-&gt;p-&gt;right Case 3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w-&gt;color ← x-&gt;p-&gt;color Case 4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x-&gt;p-&gt;color ← BLACK Case 4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w-&gt;right-&gt;color ← BLACK Case 4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LEFT-ROTATE(T, x-&gt;p) Case 4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x ← T-&gt;root Case 4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else (same as then clause with "right" and "left" exchanged)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 startAt="11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x-&gt;color ← BLACK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 – Deletion Summary</a:t>
            </a:r>
            <a:endParaRPr sz="3600"/>
          </a:p>
        </p:txBody>
      </p:sp>
      <p:grpSp>
        <p:nvGrpSpPr>
          <p:cNvPr id="222" name="Google Shape;222;p12"/>
          <p:cNvGrpSpPr/>
          <p:nvPr/>
        </p:nvGrpSpPr>
        <p:grpSpPr>
          <a:xfrm>
            <a:off x="646874" y="2776252"/>
            <a:ext cx="10898250" cy="2407438"/>
            <a:chOff x="3407" y="993271"/>
            <a:chExt cx="10898250" cy="2407438"/>
          </a:xfrm>
        </p:grpSpPr>
        <p:sp>
          <p:nvSpPr>
            <p:cNvPr id="223" name="Google Shape;223;p12"/>
            <p:cNvSpPr/>
            <p:nvPr/>
          </p:nvSpPr>
          <p:spPr>
            <a:xfrm>
              <a:off x="3407" y="993271"/>
              <a:ext cx="3322637" cy="12819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2"/>
            <p:cNvSpPr txBox="1"/>
            <p:nvPr/>
          </p:nvSpPr>
          <p:spPr>
            <a:xfrm>
              <a:off x="3407" y="993271"/>
              <a:ext cx="3322637" cy="1281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all cases, except 2, deletion can be completed by a simple rotation/ recoloring. </a:t>
              </a:r>
              <a:endParaRPr/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3407" y="2275260"/>
              <a:ext cx="3322637" cy="112544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3791214" y="993271"/>
              <a:ext cx="3322637" cy="12819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3791214" y="993271"/>
              <a:ext cx="3322637" cy="1281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 case 2, the height of the subtree reduces and so we need to proceed up the tree </a:t>
              </a:r>
              <a:endParaRPr/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3791214" y="2275260"/>
              <a:ext cx="3322637" cy="112544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 txBox="1"/>
            <p:nvPr/>
          </p:nvSpPr>
          <p:spPr>
            <a:xfrm>
              <a:off x="3791214" y="2275260"/>
              <a:ext cx="3322637" cy="11254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60000" lIns="106675" spcFirstLastPara="1" rIns="142225" wrap="square" tIns="106675">
              <a:noAutofit/>
            </a:bodyPr>
            <a:lstStyle/>
            <a:p>
              <a:pPr indent="-228600" lvl="1" marL="2286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Char char="•"/>
              </a:pPr>
              <a:r>
                <a:rPr b="0" i="0" lang="en-IN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 we proceed up the tree, we only need to recolor/rotate. </a:t>
              </a:r>
              <a:endParaRPr/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7579020" y="993271"/>
              <a:ext cx="3322637" cy="1281988"/>
            </a:xfrm>
            <a:prstGeom prst="rect">
              <a:avLst/>
            </a:prstGeom>
            <a:solidFill>
              <a:srgbClr val="4372C3"/>
            </a:solidFill>
            <a:ln cap="flat" cmpd="sng" w="12700">
              <a:solidFill>
                <a:srgbClr val="4372C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7579020" y="993271"/>
              <a:ext cx="3322637" cy="12819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1275" lIns="142225" spcFirstLastPara="1" rIns="142225" wrap="square" tIns="8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None/>
              </a:pPr>
              <a:r>
                <a:rPr b="0" i="0" lang="en-IN" sz="20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Complexity- O(log n) </a:t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7579020" y="2275260"/>
              <a:ext cx="3322637" cy="1125449"/>
            </a:xfrm>
            <a:prstGeom prst="rect">
              <a:avLst/>
            </a:prstGeom>
            <a:solidFill>
              <a:srgbClr val="CCD3EA">
                <a:alpha val="89803"/>
              </a:srgbClr>
            </a:solidFill>
            <a:ln cap="flat" cmpd="sng" w="12700">
              <a:solidFill>
                <a:srgbClr val="CCD3EA">
                  <a:alpha val="8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1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Red-Black Trees to 2-4 Trees</a:t>
            </a:r>
            <a:endParaRPr/>
          </a:p>
        </p:txBody>
      </p:sp>
      <p:grpSp>
        <p:nvGrpSpPr>
          <p:cNvPr id="242" name="Google Shape;242;p13"/>
          <p:cNvGrpSpPr/>
          <p:nvPr/>
        </p:nvGrpSpPr>
        <p:grpSpPr>
          <a:xfrm>
            <a:off x="838200" y="1907036"/>
            <a:ext cx="10515600" cy="4188514"/>
            <a:chOff x="0" y="81411"/>
            <a:chExt cx="10515600" cy="4188514"/>
          </a:xfrm>
        </p:grpSpPr>
        <p:sp>
          <p:nvSpPr>
            <p:cNvPr id="243" name="Google Shape;243;p13"/>
            <p:cNvSpPr/>
            <p:nvPr/>
          </p:nvSpPr>
          <p:spPr>
            <a:xfrm>
              <a:off x="0" y="81411"/>
              <a:ext cx="10515600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 txBox="1"/>
            <p:nvPr/>
          </p:nvSpPr>
          <p:spPr>
            <a:xfrm>
              <a:off x="48481" y="129892"/>
              <a:ext cx="1041863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 red-black tree can be converted into a 2-4 tree </a:t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0" y="1146540"/>
              <a:ext cx="10515600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48481" y="1195021"/>
              <a:ext cx="1041863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Take a black node and its red children (at most 2) and combine them into one node of a 2-4 tree. </a:t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0" y="2211669"/>
              <a:ext cx="10515600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 txBox="1"/>
            <p:nvPr/>
          </p:nvSpPr>
          <p:spPr>
            <a:xfrm>
              <a:off x="48481" y="2260150"/>
              <a:ext cx="1041863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Each node thus formed has at least 1 and at most 3 keys </a:t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0" y="3276797"/>
              <a:ext cx="10515600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48481" y="3325278"/>
              <a:ext cx="10418638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Since black depth of all external nodes is the same, in the resulting 2-4 tree all the external nodes will be at the same level. 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type="title"/>
          </p:nvPr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IN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Red-Black Tree to 2-4 Tree - Example</a:t>
            </a:r>
            <a:endParaRPr/>
          </a:p>
        </p:txBody>
      </p:sp>
      <p:sp>
        <p:nvSpPr>
          <p:cNvPr id="256" name="Google Shape;256;p14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735" y="892020"/>
            <a:ext cx="5934456" cy="5073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5"/>
          <p:cNvSpPr txBox="1"/>
          <p:nvPr>
            <p:ph type="title"/>
          </p:nvPr>
        </p:nvSpPr>
        <p:spPr>
          <a:xfrm>
            <a:off x="2409684" y="677997"/>
            <a:ext cx="8402861" cy="10463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2-4 Trees to Red-Black Trees</a:t>
            </a:r>
            <a:endParaRPr sz="3600"/>
          </a:p>
        </p:txBody>
      </p:sp>
      <p:sp>
        <p:nvSpPr>
          <p:cNvPr id="265" name="Google Shape;265;p15"/>
          <p:cNvSpPr/>
          <p:nvPr/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5"/>
          <p:cNvSpPr/>
          <p:nvPr/>
        </p:nvSpPr>
        <p:spPr>
          <a:xfrm rot="10800000">
            <a:off x="0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5"/>
          <p:cNvSpPr/>
          <p:nvPr/>
        </p:nvSpPr>
        <p:spPr>
          <a:xfrm rot="2700000">
            <a:off x="10739327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5"/>
          <p:cNvSpPr/>
          <p:nvPr/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9" name="Google Shape;269;p15"/>
          <p:cNvGrpSpPr/>
          <p:nvPr/>
        </p:nvGrpSpPr>
        <p:grpSpPr>
          <a:xfrm>
            <a:off x="2294102" y="1747408"/>
            <a:ext cx="8706978" cy="4188515"/>
            <a:chOff x="0" y="23056"/>
            <a:chExt cx="8706978" cy="4188515"/>
          </a:xfrm>
        </p:grpSpPr>
        <p:sp>
          <p:nvSpPr>
            <p:cNvPr id="270" name="Google Shape;270;p15"/>
            <p:cNvSpPr/>
            <p:nvPr/>
          </p:nvSpPr>
          <p:spPr>
            <a:xfrm>
              <a:off x="0" y="23056"/>
              <a:ext cx="8706978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5"/>
            <p:cNvSpPr txBox="1"/>
            <p:nvPr/>
          </p:nvSpPr>
          <p:spPr>
            <a:xfrm>
              <a:off x="48481" y="71537"/>
              <a:ext cx="8610016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Any 2-4 tree can be converted into a red-black tree</a:t>
              </a:r>
              <a:endParaRPr/>
            </a:p>
          </p:txBody>
        </p:sp>
        <p:sp>
          <p:nvSpPr>
            <p:cNvPr id="272" name="Google Shape;272;p15"/>
            <p:cNvSpPr/>
            <p:nvPr/>
          </p:nvSpPr>
          <p:spPr>
            <a:xfrm>
              <a:off x="0" y="1088185"/>
              <a:ext cx="8706978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5"/>
            <p:cNvSpPr txBox="1"/>
            <p:nvPr/>
          </p:nvSpPr>
          <p:spPr>
            <a:xfrm>
              <a:off x="48481" y="1136666"/>
              <a:ext cx="8610016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We replace a node of the 2-4 tree with one black node and 0/1/2 red nodes which are children of the black node. </a:t>
              </a:r>
              <a:endParaRPr/>
            </a:p>
          </p:txBody>
        </p:sp>
        <p:sp>
          <p:nvSpPr>
            <p:cNvPr id="274" name="Google Shape;274;p15"/>
            <p:cNvSpPr/>
            <p:nvPr/>
          </p:nvSpPr>
          <p:spPr>
            <a:xfrm>
              <a:off x="0" y="2153314"/>
              <a:ext cx="8706978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48481" y="2201795"/>
              <a:ext cx="8610016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The height of 2-4 tree is the black depth of the red-black tree created.</a:t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0" y="3218443"/>
              <a:ext cx="8706978" cy="993128"/>
            </a:xfrm>
            <a:prstGeom prst="roundRect">
              <a:avLst>
                <a:gd fmla="val 16667" name="adj"/>
              </a:avLst>
            </a:prstGeom>
            <a:solidFill>
              <a:srgbClr val="4372C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 txBox="1"/>
            <p:nvPr/>
          </p:nvSpPr>
          <p:spPr>
            <a:xfrm>
              <a:off x="48481" y="3266924"/>
              <a:ext cx="8610016" cy="8961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5250" lIns="95250" spcFirstLastPara="1" rIns="95250" wrap="square" tIns="9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alibri"/>
                <a:buNone/>
              </a:pPr>
              <a:r>
                <a:rPr b="0" i="0" lang="en-IN" sz="25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Every red node has a black child.</a:t>
              </a:r>
              <a:endParaRPr/>
            </a:p>
          </p:txBody>
        </p:sp>
      </p:grpSp>
      <p:sp>
        <p:nvSpPr>
          <p:cNvPr id="278" name="Google Shape;278;p15"/>
          <p:cNvSpPr/>
          <p:nvPr/>
        </p:nvSpPr>
        <p:spPr>
          <a:xfrm>
            <a:off x="8115423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5"/>
          <p:cNvSpPr/>
          <p:nvPr/>
        </p:nvSpPr>
        <p:spPr>
          <a:xfrm>
            <a:off x="9167297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>
            <p:ph type="title"/>
          </p:nvPr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IN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2-4 Tree to Red-Black Trees</a:t>
            </a:r>
            <a:endParaRPr/>
          </a:p>
        </p:txBody>
      </p:sp>
      <p:sp>
        <p:nvSpPr>
          <p:cNvPr id="285" name="Google Shape;285;p16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6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87" name="Google Shape;2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1735" y="2190182"/>
            <a:ext cx="5934456" cy="247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645859" y="640081"/>
            <a:ext cx="3494341" cy="37934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None/>
            </a:pPr>
            <a:r>
              <a:rPr lang="en-IN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2-4 Trees to Red-Black Trees - Example</a:t>
            </a:r>
            <a:endParaRPr/>
          </a:p>
        </p:txBody>
      </p:sp>
      <p:sp>
        <p:nvSpPr>
          <p:cNvPr id="293" name="Google Shape;293;p17"/>
          <p:cNvSpPr/>
          <p:nvPr/>
        </p:nvSpPr>
        <p:spPr>
          <a:xfrm>
            <a:off x="4625926" y="0"/>
            <a:ext cx="756607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5275903" y="640091"/>
            <a:ext cx="6266120" cy="5577818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 cap="flat" cmpd="sng" w="9525">
            <a:solidFill>
              <a:srgbClr val="C8CACA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7150" rotWithShape="0" algn="t" dir="5400000" dist="19050">
              <a:srgbClr val="000000">
                <a:alpha val="6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295" name="Google Shape;29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25086" y="804672"/>
            <a:ext cx="5767754" cy="5248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Tree- Deletion</a:t>
            </a:r>
            <a:endParaRPr sz="3600"/>
          </a:p>
        </p:txBody>
      </p:sp>
      <p:sp>
        <p:nvSpPr>
          <p:cNvPr id="102" name="Google Shape;102;p2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To perform the operation, we first execute the deletion algorithm for binary search trees</a:t>
            </a:r>
            <a:endParaRPr sz="3600"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Thus, the node which is deleted is the parent of an external node.</a:t>
            </a:r>
            <a:endParaRPr sz="3600"/>
          </a:p>
          <a:p>
            <a:pPr indent="-279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If node is red, it won't violate any property</a:t>
            </a:r>
            <a:endParaRPr sz="3200"/>
          </a:p>
          <a:p>
            <a:pPr indent="-279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If node is a leaf, it won't violate any property</a:t>
            </a:r>
            <a:endParaRPr sz="3200"/>
          </a:p>
          <a:p>
            <a:pPr indent="-2794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IN"/>
              <a:t>Otherwise, if node is black and has a child, it will violate property 2, 3, and 4</a:t>
            </a:r>
            <a:endParaRPr sz="3200"/>
          </a:p>
          <a:p>
            <a:pPr indent="-279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/>
              <a:t>For property 2, set the color of root to black after deletion</a:t>
            </a:r>
            <a:endParaRPr/>
          </a:p>
        </p:txBody>
      </p:sp>
      <p:sp>
        <p:nvSpPr>
          <p:cNvPr id="103" name="Google Shape;103;p2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Tree- Deletion</a:t>
            </a:r>
            <a:endParaRPr sz="3600"/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To fix property 3 and 4:</a:t>
            </a:r>
            <a:endParaRPr sz="38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From now on, </a:t>
            </a:r>
            <a:r>
              <a:rPr lang="en-IN" sz="3000"/>
              <a:t>let's</a:t>
            </a:r>
            <a:r>
              <a:rPr lang="en-IN" sz="3000"/>
              <a:t> call the deleted node to be z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If z's child x (which is the replacing node) is red, set x to black. Done!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If x is black, add another black to x, so that x will be a doubly black node, and property 3 and 4 are fixed. But property 1 is violated</a:t>
            </a:r>
            <a:endParaRPr sz="34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3000"/>
          </a:p>
        </p:txBody>
      </p:sp>
      <p:sp>
        <p:nvSpPr>
          <p:cNvPr id="114" name="Google Shape;114;p3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3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Tree- Deletion</a:t>
            </a:r>
            <a:endParaRPr sz="3600"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To fix property 1, we will consider if</a:t>
            </a:r>
            <a:endParaRPr sz="38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x is a left child or right child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The color of x's sibling w is red or black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The colors of w's children</a:t>
            </a:r>
            <a:endParaRPr sz="3400"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We consider x is a left child first, the other case can be done by symmetric operation</a:t>
            </a:r>
            <a:endParaRPr sz="38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3000"/>
          </a:p>
        </p:txBody>
      </p:sp>
      <p:sp>
        <p:nvSpPr>
          <p:cNvPr id="125" name="Google Shape;125;p4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Tree- Deletion</a:t>
            </a:r>
            <a:endParaRPr sz="3600"/>
          </a:p>
        </p:txBody>
      </p:sp>
      <p:sp>
        <p:nvSpPr>
          <p:cNvPr id="135" name="Google Shape;135;p5"/>
          <p:cNvSpPr txBox="1"/>
          <p:nvPr>
            <p:ph idx="1" type="body"/>
          </p:nvPr>
        </p:nvSpPr>
        <p:spPr>
          <a:xfrm>
            <a:off x="643467" y="1782981"/>
            <a:ext cx="10905066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21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There are 4 cases:</a:t>
            </a:r>
            <a:endParaRPr sz="38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Case 1: w is red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Case 2: w is black, both w's children are black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Case 3: w is black, w's left child is red, w's right child is black</a:t>
            </a:r>
            <a:endParaRPr sz="34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IN" sz="3000"/>
              <a:t>Case 4: w is black, w's right child is red</a:t>
            </a:r>
            <a:endParaRPr sz="3000"/>
          </a:p>
        </p:txBody>
      </p:sp>
      <p:sp>
        <p:nvSpPr>
          <p:cNvPr id="136" name="Google Shape;136;p5"/>
          <p:cNvSpPr/>
          <p:nvPr/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 rot="-5400000">
            <a:off x="10289068" y="1343027"/>
            <a:ext cx="2532832" cy="1273032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rot="5400000">
            <a:off x="-501760" y="5103257"/>
            <a:ext cx="2017580" cy="1014060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 - Deletion</a:t>
            </a:r>
            <a:endParaRPr sz="3600"/>
          </a:p>
        </p:txBody>
      </p:sp>
      <p:sp>
        <p:nvSpPr>
          <p:cNvPr id="146" name="Google Shape;146;p6"/>
          <p:cNvSpPr txBox="1"/>
          <p:nvPr>
            <p:ph idx="1" type="body"/>
          </p:nvPr>
        </p:nvSpPr>
        <p:spPr>
          <a:xfrm>
            <a:off x="643469" y="1631306"/>
            <a:ext cx="4008300" cy="43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•"/>
            </a:pPr>
            <a:r>
              <a:rPr lang="en-IN" sz="3100"/>
              <a:t>Case 1: w is red</a:t>
            </a:r>
            <a:endParaRPr sz="39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31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3100"/>
          </a:p>
        </p:txBody>
      </p:sp>
      <p:grpSp>
        <p:nvGrpSpPr>
          <p:cNvPr id="147" name="Google Shape;147;p6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48" name="Google Shape;148;p6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548" y="2121398"/>
            <a:ext cx="10831975" cy="4197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6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52" name="Google Shape;152;p6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 - Deletion</a:t>
            </a:r>
            <a:endParaRPr sz="3600"/>
          </a:p>
        </p:txBody>
      </p:sp>
      <p:sp>
        <p:nvSpPr>
          <p:cNvPr id="160" name="Google Shape;160;p7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30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IN" sz="2700"/>
              <a:t>Case 2: w is black, both w’s children are black</a:t>
            </a:r>
            <a:endParaRPr sz="2700"/>
          </a:p>
        </p:txBody>
      </p:sp>
      <p:grpSp>
        <p:nvGrpSpPr>
          <p:cNvPr id="161" name="Google Shape;161;p7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62" name="Google Shape;162;p7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7019" y="2814900"/>
            <a:ext cx="10351504" cy="38041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7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66" name="Google Shape;166;p7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 - Deletion</a:t>
            </a:r>
            <a:endParaRPr sz="3600"/>
          </a:p>
        </p:txBody>
      </p:sp>
      <p:sp>
        <p:nvSpPr>
          <p:cNvPr id="174" name="Google Shape;174;p8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Case 3: w is black, w’s left child is red, w’s right child is black</a:t>
            </a:r>
            <a:endParaRPr sz="34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</p:txBody>
      </p:sp>
      <p:grpSp>
        <p:nvGrpSpPr>
          <p:cNvPr id="175" name="Google Shape;175;p8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76" name="Google Shape;176;p8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8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8" name="Google Shape;17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048" y="2846178"/>
            <a:ext cx="10534476" cy="37660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8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80" name="Google Shape;180;p8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643467" y="321734"/>
            <a:ext cx="10905066" cy="1135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Red Black Tree - Deletion</a:t>
            </a:r>
            <a:endParaRPr sz="3600"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643469" y="1782981"/>
            <a:ext cx="4008384" cy="4393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IN" sz="2600"/>
              <a:t>Case 4: w is black, w’s right child is red</a:t>
            </a:r>
            <a:endParaRPr sz="34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</p:txBody>
      </p:sp>
      <p:grpSp>
        <p:nvGrpSpPr>
          <p:cNvPr id="189" name="Google Shape;189;p9"/>
          <p:cNvGrpSpPr/>
          <p:nvPr/>
        </p:nvGrpSpPr>
        <p:grpSpPr>
          <a:xfrm>
            <a:off x="0" y="4601497"/>
            <a:ext cx="1014061" cy="2017580"/>
            <a:chOff x="0" y="4601497"/>
            <a:chExt cx="1014061" cy="2017580"/>
          </a:xfrm>
        </p:grpSpPr>
        <p:sp>
          <p:nvSpPr>
            <p:cNvPr id="190" name="Google Shape;190;p9"/>
            <p:cNvSpPr/>
            <p:nvPr/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fmla="val 50000" name="adj"/>
              </a:avLst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272" y="2721099"/>
            <a:ext cx="10407250" cy="4136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" name="Google Shape;193;p9"/>
          <p:cNvGrpSpPr/>
          <p:nvPr/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94" name="Google Shape;194;p9"/>
            <p:cNvSpPr/>
            <p:nvPr/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 rot="-5400000">
              <a:off x="10289068" y="1343027"/>
              <a:ext cx="2532832" cy="1273032"/>
            </a:xfrm>
            <a:prstGeom prst="triangle">
              <a:avLst>
                <a:gd fmla="val 50000" name="adj"/>
              </a:avLst>
            </a:prstGeom>
            <a:solidFill>
              <a:schemeClr val="accent4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2021-09-04T03:47:10Z</dcterms:created>
  <dc:creator>annushree bablani</dc:creator>
</cp:coreProperties>
</file>