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sldIdLst>
    <p:sldId id="326" r:id="rId2"/>
    <p:sldId id="269" r:id="rId3"/>
    <p:sldId id="270" r:id="rId4"/>
    <p:sldId id="271" r:id="rId5"/>
    <p:sldId id="283" r:id="rId6"/>
    <p:sldId id="284" r:id="rId7"/>
    <p:sldId id="286" r:id="rId8"/>
    <p:sldId id="333" r:id="rId9"/>
    <p:sldId id="334" r:id="rId10"/>
    <p:sldId id="267" r:id="rId11"/>
    <p:sldId id="335" r:id="rId12"/>
    <p:sldId id="268" r:id="rId13"/>
    <p:sldId id="327" r:id="rId14"/>
    <p:sldId id="328" r:id="rId15"/>
    <p:sldId id="330" r:id="rId16"/>
    <p:sldId id="331" r:id="rId17"/>
    <p:sldId id="287" r:id="rId18"/>
    <p:sldId id="322" r:id="rId19"/>
    <p:sldId id="323" r:id="rId20"/>
    <p:sldId id="324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25" r:id="rId32"/>
    <p:sldId id="336" r:id="rId33"/>
    <p:sldId id="337" r:id="rId34"/>
    <p:sldId id="261" r:id="rId35"/>
    <p:sldId id="332" r:id="rId36"/>
    <p:sldId id="338" r:id="rId37"/>
    <p:sldId id="263" r:id="rId38"/>
    <p:sldId id="264" r:id="rId39"/>
    <p:sldId id="26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2"/>
  </p:normalViewPr>
  <p:slideViewPr>
    <p:cSldViewPr>
      <p:cViewPr varScale="1">
        <p:scale>
          <a:sx n="96" d="100"/>
          <a:sy n="96" d="100"/>
        </p:scale>
        <p:origin x="9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9E533-2D07-493B-8486-6E8E7495044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235F305-9069-4937-98D5-DF5E27C83CD5}">
      <dgm:prSet/>
      <dgm:spPr/>
      <dgm:t>
        <a:bodyPr/>
        <a:lstStyle/>
        <a:p>
          <a:r>
            <a:rPr lang="en-US" dirty="0"/>
            <a:t>Numbers as key values: are data items of constant size, and can be compared in constant time.</a:t>
          </a:r>
        </a:p>
      </dgm:t>
    </dgm:pt>
    <dgm:pt modelId="{B610C4D1-AFE5-423E-A616-80ACEFFC3129}" type="parTrans" cxnId="{FECFD946-C2BA-4163-B14D-4A442B5124A0}">
      <dgm:prSet/>
      <dgm:spPr/>
      <dgm:t>
        <a:bodyPr/>
        <a:lstStyle/>
        <a:p>
          <a:endParaRPr lang="en-US"/>
        </a:p>
      </dgm:t>
    </dgm:pt>
    <dgm:pt modelId="{F0FAE8E6-ABBA-4B6D-ADCB-C4354C152D7E}" type="sibTrans" cxnId="{FECFD946-C2BA-4163-B14D-4A442B5124A0}">
      <dgm:prSet/>
      <dgm:spPr/>
      <dgm:t>
        <a:bodyPr/>
        <a:lstStyle/>
        <a:p>
          <a:endParaRPr lang="en-US"/>
        </a:p>
      </dgm:t>
    </dgm:pt>
    <dgm:pt modelId="{E33D02DE-54CA-49DF-83B3-A7EF2EF0F664}">
      <dgm:prSet/>
      <dgm:spPr/>
      <dgm:t>
        <a:bodyPr/>
        <a:lstStyle/>
        <a:p>
          <a:r>
            <a:rPr lang="en-US"/>
            <a:t>In real applications, text processing is more important than the processing of numbers</a:t>
          </a:r>
        </a:p>
      </dgm:t>
    </dgm:pt>
    <dgm:pt modelId="{7649C3D6-C2F6-47E7-85B3-126044C82F1A}" type="parTrans" cxnId="{F5112356-FC31-43AC-B5CE-174004F16E7C}">
      <dgm:prSet/>
      <dgm:spPr/>
      <dgm:t>
        <a:bodyPr/>
        <a:lstStyle/>
        <a:p>
          <a:endParaRPr lang="en-US"/>
        </a:p>
      </dgm:t>
    </dgm:pt>
    <dgm:pt modelId="{BA3D288B-A6D6-4099-AD4D-DE15BCE1A508}" type="sibTrans" cxnId="{F5112356-FC31-43AC-B5CE-174004F16E7C}">
      <dgm:prSet/>
      <dgm:spPr/>
      <dgm:t>
        <a:bodyPr/>
        <a:lstStyle/>
        <a:p>
          <a:endParaRPr lang="en-US"/>
        </a:p>
      </dgm:t>
    </dgm:pt>
    <dgm:pt modelId="{AF282C38-F78D-4AE4-A6DA-9F47BAC6DD4B}">
      <dgm:prSet/>
      <dgm:spPr/>
      <dgm:t>
        <a:bodyPr/>
        <a:lstStyle/>
        <a:p>
          <a:r>
            <a:rPr lang="en-US"/>
            <a:t>We need different structures for strings than for numeric keys.</a:t>
          </a:r>
        </a:p>
      </dgm:t>
    </dgm:pt>
    <dgm:pt modelId="{CC4C21A5-E35C-488D-A12E-D7552E6CBFAE}" type="parTrans" cxnId="{F9F09D41-FEF4-46D9-994D-DCCA33A83B03}">
      <dgm:prSet/>
      <dgm:spPr/>
      <dgm:t>
        <a:bodyPr/>
        <a:lstStyle/>
        <a:p>
          <a:endParaRPr lang="en-US"/>
        </a:p>
      </dgm:t>
    </dgm:pt>
    <dgm:pt modelId="{9276CED4-F872-4DCC-AFBF-EAC86079E10F}" type="sibTrans" cxnId="{F9F09D41-FEF4-46D9-994D-DCCA33A83B03}">
      <dgm:prSet/>
      <dgm:spPr/>
      <dgm:t>
        <a:bodyPr/>
        <a:lstStyle/>
        <a:p>
          <a:endParaRPr lang="en-US"/>
        </a:p>
      </dgm:t>
    </dgm:pt>
    <dgm:pt modelId="{2F32CBED-B3DF-442A-BB54-98A7556764F3}" type="pres">
      <dgm:prSet presAssocID="{B049E533-2D07-493B-8486-6E8E7495044D}" presName="root" presStyleCnt="0">
        <dgm:presLayoutVars>
          <dgm:dir/>
          <dgm:resizeHandles val="exact"/>
        </dgm:presLayoutVars>
      </dgm:prSet>
      <dgm:spPr/>
    </dgm:pt>
    <dgm:pt modelId="{4D2C369B-7C19-487D-A605-B322E40B5B4C}" type="pres">
      <dgm:prSet presAssocID="{C235F305-9069-4937-98D5-DF5E27C83CD5}" presName="compNode" presStyleCnt="0"/>
      <dgm:spPr/>
    </dgm:pt>
    <dgm:pt modelId="{5C44AA57-078C-45CB-98FC-99AC46ADF909}" type="pres">
      <dgm:prSet presAssocID="{C235F305-9069-4937-98D5-DF5E27C83C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E461818-01DC-4237-9B20-48450E04CD40}" type="pres">
      <dgm:prSet presAssocID="{C235F305-9069-4937-98D5-DF5E27C83CD5}" presName="spaceRect" presStyleCnt="0"/>
      <dgm:spPr/>
    </dgm:pt>
    <dgm:pt modelId="{224F0A3F-63F0-431B-B468-34F2CBB7E639}" type="pres">
      <dgm:prSet presAssocID="{C235F305-9069-4937-98D5-DF5E27C83CD5}" presName="textRect" presStyleLbl="revTx" presStyleIdx="0" presStyleCnt="3">
        <dgm:presLayoutVars>
          <dgm:chMax val="1"/>
          <dgm:chPref val="1"/>
        </dgm:presLayoutVars>
      </dgm:prSet>
      <dgm:spPr/>
    </dgm:pt>
    <dgm:pt modelId="{3D5FB4CE-D1B2-4B28-9A54-25BD9C0FA39B}" type="pres">
      <dgm:prSet presAssocID="{F0FAE8E6-ABBA-4B6D-ADCB-C4354C152D7E}" presName="sibTrans" presStyleCnt="0"/>
      <dgm:spPr/>
    </dgm:pt>
    <dgm:pt modelId="{3E6A6CE0-BEE9-41F1-AB2A-36EB41973A57}" type="pres">
      <dgm:prSet presAssocID="{E33D02DE-54CA-49DF-83B3-A7EF2EF0F664}" presName="compNode" presStyleCnt="0"/>
      <dgm:spPr/>
    </dgm:pt>
    <dgm:pt modelId="{87F959DD-E091-40D4-BA9D-32BD5BA4DDCF}" type="pres">
      <dgm:prSet presAssocID="{E33D02DE-54CA-49DF-83B3-A7EF2EF0F6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B98F14-D972-42D8-9F6D-67AF819DDFE7}" type="pres">
      <dgm:prSet presAssocID="{E33D02DE-54CA-49DF-83B3-A7EF2EF0F664}" presName="spaceRect" presStyleCnt="0"/>
      <dgm:spPr/>
    </dgm:pt>
    <dgm:pt modelId="{ED1ED693-37DD-46F1-BC4B-FE0FD4ACF2B0}" type="pres">
      <dgm:prSet presAssocID="{E33D02DE-54CA-49DF-83B3-A7EF2EF0F664}" presName="textRect" presStyleLbl="revTx" presStyleIdx="1" presStyleCnt="3">
        <dgm:presLayoutVars>
          <dgm:chMax val="1"/>
          <dgm:chPref val="1"/>
        </dgm:presLayoutVars>
      </dgm:prSet>
      <dgm:spPr/>
    </dgm:pt>
    <dgm:pt modelId="{5DE1F833-7EE5-462E-9823-26CCF68F359D}" type="pres">
      <dgm:prSet presAssocID="{BA3D288B-A6D6-4099-AD4D-DE15BCE1A508}" presName="sibTrans" presStyleCnt="0"/>
      <dgm:spPr/>
    </dgm:pt>
    <dgm:pt modelId="{2703295B-CBD0-49B2-9318-C0B034AA5C58}" type="pres">
      <dgm:prSet presAssocID="{AF282C38-F78D-4AE4-A6DA-9F47BAC6DD4B}" presName="compNode" presStyleCnt="0"/>
      <dgm:spPr/>
    </dgm:pt>
    <dgm:pt modelId="{309F72F3-EC0A-4BC5-9FC5-C49E90D7BCA7}" type="pres">
      <dgm:prSet presAssocID="{AF282C38-F78D-4AE4-A6DA-9F47BAC6DD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0968B36-CF46-4F25-87B2-DE6366A6534D}" type="pres">
      <dgm:prSet presAssocID="{AF282C38-F78D-4AE4-A6DA-9F47BAC6DD4B}" presName="spaceRect" presStyleCnt="0"/>
      <dgm:spPr/>
    </dgm:pt>
    <dgm:pt modelId="{33D28BAE-8E9F-43F8-9662-9482D4DC8DB9}" type="pres">
      <dgm:prSet presAssocID="{AF282C38-F78D-4AE4-A6DA-9F47BAC6D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7EA733-B422-4CC4-8E16-B00E87BB68DE}" type="presOf" srcId="{C235F305-9069-4937-98D5-DF5E27C83CD5}" destId="{224F0A3F-63F0-431B-B468-34F2CBB7E639}" srcOrd="0" destOrd="0" presId="urn:microsoft.com/office/officeart/2018/2/layout/IconLabelList"/>
    <dgm:cxn modelId="{F9F09D41-FEF4-46D9-994D-DCCA33A83B03}" srcId="{B049E533-2D07-493B-8486-6E8E7495044D}" destId="{AF282C38-F78D-4AE4-A6DA-9F47BAC6DD4B}" srcOrd="2" destOrd="0" parTransId="{CC4C21A5-E35C-488D-A12E-D7552E6CBFAE}" sibTransId="{9276CED4-F872-4DCC-AFBF-EAC86079E10F}"/>
    <dgm:cxn modelId="{FECFD946-C2BA-4163-B14D-4A442B5124A0}" srcId="{B049E533-2D07-493B-8486-6E8E7495044D}" destId="{C235F305-9069-4937-98D5-DF5E27C83CD5}" srcOrd="0" destOrd="0" parTransId="{B610C4D1-AFE5-423E-A616-80ACEFFC3129}" sibTransId="{F0FAE8E6-ABBA-4B6D-ADCB-C4354C152D7E}"/>
    <dgm:cxn modelId="{F5112356-FC31-43AC-B5CE-174004F16E7C}" srcId="{B049E533-2D07-493B-8486-6E8E7495044D}" destId="{E33D02DE-54CA-49DF-83B3-A7EF2EF0F664}" srcOrd="1" destOrd="0" parTransId="{7649C3D6-C2F6-47E7-85B3-126044C82F1A}" sibTransId="{BA3D288B-A6D6-4099-AD4D-DE15BCE1A508}"/>
    <dgm:cxn modelId="{FE19BB7D-2BE8-4012-A2F2-971E3760BA7C}" type="presOf" srcId="{E33D02DE-54CA-49DF-83B3-A7EF2EF0F664}" destId="{ED1ED693-37DD-46F1-BC4B-FE0FD4ACF2B0}" srcOrd="0" destOrd="0" presId="urn:microsoft.com/office/officeart/2018/2/layout/IconLabelList"/>
    <dgm:cxn modelId="{E58291B0-9F0A-49B5-942B-636612067700}" type="presOf" srcId="{AF282C38-F78D-4AE4-A6DA-9F47BAC6DD4B}" destId="{33D28BAE-8E9F-43F8-9662-9482D4DC8DB9}" srcOrd="0" destOrd="0" presId="urn:microsoft.com/office/officeart/2018/2/layout/IconLabelList"/>
    <dgm:cxn modelId="{33414AD5-2F16-4F90-9D4F-4C2025673E79}" type="presOf" srcId="{B049E533-2D07-493B-8486-6E8E7495044D}" destId="{2F32CBED-B3DF-442A-BB54-98A7556764F3}" srcOrd="0" destOrd="0" presId="urn:microsoft.com/office/officeart/2018/2/layout/IconLabelList"/>
    <dgm:cxn modelId="{84F789E6-D75F-411C-A515-10CC05FEB730}" type="presParOf" srcId="{2F32CBED-B3DF-442A-BB54-98A7556764F3}" destId="{4D2C369B-7C19-487D-A605-B322E40B5B4C}" srcOrd="0" destOrd="0" presId="urn:microsoft.com/office/officeart/2018/2/layout/IconLabelList"/>
    <dgm:cxn modelId="{1469B365-8377-43CC-994A-2F81567149E2}" type="presParOf" srcId="{4D2C369B-7C19-487D-A605-B322E40B5B4C}" destId="{5C44AA57-078C-45CB-98FC-99AC46ADF909}" srcOrd="0" destOrd="0" presId="urn:microsoft.com/office/officeart/2018/2/layout/IconLabelList"/>
    <dgm:cxn modelId="{33F7C932-129F-43CF-A57F-E8571C8061EE}" type="presParOf" srcId="{4D2C369B-7C19-487D-A605-B322E40B5B4C}" destId="{4E461818-01DC-4237-9B20-48450E04CD40}" srcOrd="1" destOrd="0" presId="urn:microsoft.com/office/officeart/2018/2/layout/IconLabelList"/>
    <dgm:cxn modelId="{361F733C-2248-4132-906B-0DA46B77AE4F}" type="presParOf" srcId="{4D2C369B-7C19-487D-A605-B322E40B5B4C}" destId="{224F0A3F-63F0-431B-B468-34F2CBB7E639}" srcOrd="2" destOrd="0" presId="urn:microsoft.com/office/officeart/2018/2/layout/IconLabelList"/>
    <dgm:cxn modelId="{853A500B-3D3B-4BAA-8130-B69378F8A688}" type="presParOf" srcId="{2F32CBED-B3DF-442A-BB54-98A7556764F3}" destId="{3D5FB4CE-D1B2-4B28-9A54-25BD9C0FA39B}" srcOrd="1" destOrd="0" presId="urn:microsoft.com/office/officeart/2018/2/layout/IconLabelList"/>
    <dgm:cxn modelId="{1003BD66-B167-4C4C-8F2E-A07C8B639D21}" type="presParOf" srcId="{2F32CBED-B3DF-442A-BB54-98A7556764F3}" destId="{3E6A6CE0-BEE9-41F1-AB2A-36EB41973A57}" srcOrd="2" destOrd="0" presId="urn:microsoft.com/office/officeart/2018/2/layout/IconLabelList"/>
    <dgm:cxn modelId="{65C6B7F2-CC7B-4CE9-AEEB-BAF326F9E0A2}" type="presParOf" srcId="{3E6A6CE0-BEE9-41F1-AB2A-36EB41973A57}" destId="{87F959DD-E091-40D4-BA9D-32BD5BA4DDCF}" srcOrd="0" destOrd="0" presId="urn:microsoft.com/office/officeart/2018/2/layout/IconLabelList"/>
    <dgm:cxn modelId="{4F3A43C5-CD22-42EF-A117-3B9245E4A30E}" type="presParOf" srcId="{3E6A6CE0-BEE9-41F1-AB2A-36EB41973A57}" destId="{2AB98F14-D972-42D8-9F6D-67AF819DDFE7}" srcOrd="1" destOrd="0" presId="urn:microsoft.com/office/officeart/2018/2/layout/IconLabelList"/>
    <dgm:cxn modelId="{7C128AF7-FB08-489E-9828-2A4B8A51A340}" type="presParOf" srcId="{3E6A6CE0-BEE9-41F1-AB2A-36EB41973A57}" destId="{ED1ED693-37DD-46F1-BC4B-FE0FD4ACF2B0}" srcOrd="2" destOrd="0" presId="urn:microsoft.com/office/officeart/2018/2/layout/IconLabelList"/>
    <dgm:cxn modelId="{738B23A0-F413-4D6F-85BC-F3FBB641CF70}" type="presParOf" srcId="{2F32CBED-B3DF-442A-BB54-98A7556764F3}" destId="{5DE1F833-7EE5-462E-9823-26CCF68F359D}" srcOrd="3" destOrd="0" presId="urn:microsoft.com/office/officeart/2018/2/layout/IconLabelList"/>
    <dgm:cxn modelId="{AC8DEF5E-CCFC-443A-A4EC-DF0EB01A4262}" type="presParOf" srcId="{2F32CBED-B3DF-442A-BB54-98A7556764F3}" destId="{2703295B-CBD0-49B2-9318-C0B034AA5C58}" srcOrd="4" destOrd="0" presId="urn:microsoft.com/office/officeart/2018/2/layout/IconLabelList"/>
    <dgm:cxn modelId="{29393068-EB00-47F5-8E00-604AA5F48500}" type="presParOf" srcId="{2703295B-CBD0-49B2-9318-C0B034AA5C58}" destId="{309F72F3-EC0A-4BC5-9FC5-C49E90D7BCA7}" srcOrd="0" destOrd="0" presId="urn:microsoft.com/office/officeart/2018/2/layout/IconLabelList"/>
    <dgm:cxn modelId="{0C685D07-4D0C-426E-A68E-420BA56D2905}" type="presParOf" srcId="{2703295B-CBD0-49B2-9318-C0B034AA5C58}" destId="{90968B36-CF46-4F25-87B2-DE6366A6534D}" srcOrd="1" destOrd="0" presId="urn:microsoft.com/office/officeart/2018/2/layout/IconLabelList"/>
    <dgm:cxn modelId="{F10D9014-5BCA-4633-B089-D6A1FBEB1F94}" type="presParOf" srcId="{2703295B-CBD0-49B2-9318-C0B034AA5C58}" destId="{33D28BAE-8E9F-43F8-9662-9482D4DC8D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C7B4F4-5227-402F-8142-FA55E61BA1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43A9EB-94E5-4E63-800F-0AA0388700E5}">
      <dgm:prSet/>
      <dgm:spPr/>
      <dgm:t>
        <a:bodyPr/>
        <a:lstStyle/>
        <a:p>
          <a:r>
            <a:rPr lang="en-US"/>
            <a:t>Bioinformatics </a:t>
          </a:r>
        </a:p>
      </dgm:t>
    </dgm:pt>
    <dgm:pt modelId="{14F01CEC-6454-48F4-A504-47818C9ADD7B}" type="parTrans" cxnId="{E17E0213-F97B-4B35-8882-967DB6F0588B}">
      <dgm:prSet/>
      <dgm:spPr/>
      <dgm:t>
        <a:bodyPr/>
        <a:lstStyle/>
        <a:p>
          <a:endParaRPr lang="en-US"/>
        </a:p>
      </dgm:t>
    </dgm:pt>
    <dgm:pt modelId="{77460042-9D53-4C18-8395-F70F046C4D54}" type="sibTrans" cxnId="{E17E0213-F97B-4B35-8882-967DB6F0588B}">
      <dgm:prSet/>
      <dgm:spPr/>
      <dgm:t>
        <a:bodyPr/>
        <a:lstStyle/>
        <a:p>
          <a:endParaRPr lang="en-US"/>
        </a:p>
      </dgm:t>
    </dgm:pt>
    <dgm:pt modelId="{601515A4-3F6F-44E3-AFF0-FE38A93A3790}">
      <dgm:prSet/>
      <dgm:spPr/>
      <dgm:t>
        <a:bodyPr/>
        <a:lstStyle/>
        <a:p>
          <a:endParaRPr lang="en-IN"/>
        </a:p>
      </dgm:t>
    </dgm:pt>
    <dgm:pt modelId="{8261CF02-641D-4A3F-9EAB-DB819F600EFF}" type="parTrans" cxnId="{4DFB461A-D848-409C-9ACD-CAE5797CFFA1}">
      <dgm:prSet/>
      <dgm:spPr/>
      <dgm:t>
        <a:bodyPr/>
        <a:lstStyle/>
        <a:p>
          <a:endParaRPr lang="en-US"/>
        </a:p>
      </dgm:t>
    </dgm:pt>
    <dgm:pt modelId="{43D017AA-5E03-43D3-88A4-E29B806F1E38}" type="sibTrans" cxnId="{4DFB461A-D848-409C-9ACD-CAE5797CFFA1}">
      <dgm:prSet/>
      <dgm:spPr/>
      <dgm:t>
        <a:bodyPr/>
        <a:lstStyle/>
        <a:p>
          <a:endParaRPr lang="en-US"/>
        </a:p>
      </dgm:t>
    </dgm:pt>
    <dgm:pt modelId="{BAF67507-0E87-40D6-B79C-4BA506ECDB79}">
      <dgm:prSet/>
      <dgm:spPr/>
      <dgm:t>
        <a:bodyPr/>
        <a:lstStyle/>
        <a:p>
          <a:r>
            <a:rPr lang="en-US"/>
            <a:t>Search Engines. </a:t>
          </a:r>
        </a:p>
      </dgm:t>
    </dgm:pt>
    <dgm:pt modelId="{727C69E1-6317-490D-9661-C5209B220783}" type="parTrans" cxnId="{55D50B31-06D7-47F1-B6AE-0D88A580FAC8}">
      <dgm:prSet/>
      <dgm:spPr/>
      <dgm:t>
        <a:bodyPr/>
        <a:lstStyle/>
        <a:p>
          <a:endParaRPr lang="en-US"/>
        </a:p>
      </dgm:t>
    </dgm:pt>
    <dgm:pt modelId="{322ED6FD-EDD9-4E7A-AB37-8BD8EBA5798E}" type="sibTrans" cxnId="{55D50B31-06D7-47F1-B6AE-0D88A580FAC8}">
      <dgm:prSet/>
      <dgm:spPr/>
      <dgm:t>
        <a:bodyPr/>
        <a:lstStyle/>
        <a:p>
          <a:endParaRPr lang="en-US"/>
        </a:p>
      </dgm:t>
    </dgm:pt>
    <dgm:pt modelId="{AD24F621-B21C-4D0C-8D10-17CD35534F9D}">
      <dgm:prSet/>
      <dgm:spPr/>
      <dgm:t>
        <a:bodyPr/>
        <a:lstStyle/>
        <a:p>
          <a:r>
            <a:rPr lang="en-US"/>
            <a:t>Spell checker. </a:t>
          </a:r>
        </a:p>
      </dgm:t>
    </dgm:pt>
    <dgm:pt modelId="{68C4A76F-99FD-40CD-ABA8-FA2663A4C5C4}" type="parTrans" cxnId="{24CFC6E0-ECE1-4AAE-BC0F-7E6099EE6AC7}">
      <dgm:prSet/>
      <dgm:spPr/>
      <dgm:t>
        <a:bodyPr/>
        <a:lstStyle/>
        <a:p>
          <a:endParaRPr lang="en-US"/>
        </a:p>
      </dgm:t>
    </dgm:pt>
    <dgm:pt modelId="{DFE0A694-ED36-4A94-BAC6-4D1F0EB67A45}" type="sibTrans" cxnId="{24CFC6E0-ECE1-4AAE-BC0F-7E6099EE6AC7}">
      <dgm:prSet/>
      <dgm:spPr/>
      <dgm:t>
        <a:bodyPr/>
        <a:lstStyle/>
        <a:p>
          <a:endParaRPr lang="en-US"/>
        </a:p>
      </dgm:t>
    </dgm:pt>
    <dgm:pt modelId="{B8374192-1204-4D05-B6DA-42D5B0884692}" type="pres">
      <dgm:prSet presAssocID="{E9C7B4F4-5227-402F-8142-FA55E61BA116}" presName="root" presStyleCnt="0">
        <dgm:presLayoutVars>
          <dgm:dir/>
          <dgm:resizeHandles val="exact"/>
        </dgm:presLayoutVars>
      </dgm:prSet>
      <dgm:spPr/>
    </dgm:pt>
    <dgm:pt modelId="{F541355B-9E0E-44B6-B49D-5640E77D2CD7}" type="pres">
      <dgm:prSet presAssocID="{0343A9EB-94E5-4E63-800F-0AA0388700E5}" presName="compNode" presStyleCnt="0"/>
      <dgm:spPr/>
    </dgm:pt>
    <dgm:pt modelId="{9D22783E-C988-404F-94C5-09F3248555AC}" type="pres">
      <dgm:prSet presAssocID="{0343A9EB-94E5-4E63-800F-0AA0388700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FCC9E69-3155-4352-925F-630CD1A3F8F7}" type="pres">
      <dgm:prSet presAssocID="{0343A9EB-94E5-4E63-800F-0AA0388700E5}" presName="spaceRect" presStyleCnt="0"/>
      <dgm:spPr/>
    </dgm:pt>
    <dgm:pt modelId="{A1AF3138-7993-4E86-98A6-DFF224F868D6}" type="pres">
      <dgm:prSet presAssocID="{0343A9EB-94E5-4E63-800F-0AA0388700E5}" presName="textRect" presStyleLbl="revTx" presStyleIdx="0" presStyleCnt="3">
        <dgm:presLayoutVars>
          <dgm:chMax val="1"/>
          <dgm:chPref val="1"/>
        </dgm:presLayoutVars>
      </dgm:prSet>
      <dgm:spPr/>
    </dgm:pt>
    <dgm:pt modelId="{2AF4C990-A0F4-4D11-9014-3BF8379A6AE2}" type="pres">
      <dgm:prSet presAssocID="{77460042-9D53-4C18-8395-F70F046C4D54}" presName="sibTrans" presStyleCnt="0"/>
      <dgm:spPr/>
    </dgm:pt>
    <dgm:pt modelId="{93FDE7DB-834E-43DA-93FE-72C751EACF24}" type="pres">
      <dgm:prSet presAssocID="{BAF67507-0E87-40D6-B79C-4BA506ECDB79}" presName="compNode" presStyleCnt="0"/>
      <dgm:spPr/>
    </dgm:pt>
    <dgm:pt modelId="{649D19E9-4D3F-448B-99F0-186A37D1F341}" type="pres">
      <dgm:prSet presAssocID="{BAF67507-0E87-40D6-B79C-4BA506ECDB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E661C92A-6FDD-49BF-B2B7-A4FA19A508AD}" type="pres">
      <dgm:prSet presAssocID="{BAF67507-0E87-40D6-B79C-4BA506ECDB79}" presName="spaceRect" presStyleCnt="0"/>
      <dgm:spPr/>
    </dgm:pt>
    <dgm:pt modelId="{D7D75E4F-1E9D-4305-8269-F9869615BD9D}" type="pres">
      <dgm:prSet presAssocID="{BAF67507-0E87-40D6-B79C-4BA506ECDB79}" presName="textRect" presStyleLbl="revTx" presStyleIdx="1" presStyleCnt="3">
        <dgm:presLayoutVars>
          <dgm:chMax val="1"/>
          <dgm:chPref val="1"/>
        </dgm:presLayoutVars>
      </dgm:prSet>
      <dgm:spPr/>
    </dgm:pt>
    <dgm:pt modelId="{6F0FCE66-DC4C-4095-99BE-8D5B26D8EEBD}" type="pres">
      <dgm:prSet presAssocID="{322ED6FD-EDD9-4E7A-AB37-8BD8EBA5798E}" presName="sibTrans" presStyleCnt="0"/>
      <dgm:spPr/>
    </dgm:pt>
    <dgm:pt modelId="{A3790761-3492-48C7-A7C6-81EE787311C0}" type="pres">
      <dgm:prSet presAssocID="{AD24F621-B21C-4D0C-8D10-17CD35534F9D}" presName="compNode" presStyleCnt="0"/>
      <dgm:spPr/>
    </dgm:pt>
    <dgm:pt modelId="{FC803ECD-3F77-4EED-8E66-8098EAC39F31}" type="pres">
      <dgm:prSet presAssocID="{AD24F621-B21C-4D0C-8D10-17CD35534F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D003AA8-0CE0-4405-A809-D97FD3A52DB7}" type="pres">
      <dgm:prSet presAssocID="{AD24F621-B21C-4D0C-8D10-17CD35534F9D}" presName="spaceRect" presStyleCnt="0"/>
      <dgm:spPr/>
    </dgm:pt>
    <dgm:pt modelId="{6A92BD77-2196-4A55-B906-B4DD86E120D7}" type="pres">
      <dgm:prSet presAssocID="{AD24F621-B21C-4D0C-8D10-17CD35534F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7E0213-F97B-4B35-8882-967DB6F0588B}" srcId="{E9C7B4F4-5227-402F-8142-FA55E61BA116}" destId="{0343A9EB-94E5-4E63-800F-0AA0388700E5}" srcOrd="0" destOrd="0" parTransId="{14F01CEC-6454-48F4-A504-47818C9ADD7B}" sibTransId="{77460042-9D53-4C18-8395-F70F046C4D54}"/>
    <dgm:cxn modelId="{5515A214-B790-4A89-86F1-3793E90CF535}" type="presOf" srcId="{0343A9EB-94E5-4E63-800F-0AA0388700E5}" destId="{A1AF3138-7993-4E86-98A6-DFF224F868D6}" srcOrd="0" destOrd="0" presId="urn:microsoft.com/office/officeart/2018/2/layout/IconLabelList"/>
    <dgm:cxn modelId="{4DFB461A-D848-409C-9ACD-CAE5797CFFA1}" srcId="{0343A9EB-94E5-4E63-800F-0AA0388700E5}" destId="{601515A4-3F6F-44E3-AFF0-FE38A93A3790}" srcOrd="0" destOrd="0" parTransId="{8261CF02-641D-4A3F-9EAB-DB819F600EFF}" sibTransId="{43D017AA-5E03-43D3-88A4-E29B806F1E38}"/>
    <dgm:cxn modelId="{55D50B31-06D7-47F1-B6AE-0D88A580FAC8}" srcId="{E9C7B4F4-5227-402F-8142-FA55E61BA116}" destId="{BAF67507-0E87-40D6-B79C-4BA506ECDB79}" srcOrd="1" destOrd="0" parTransId="{727C69E1-6317-490D-9661-C5209B220783}" sibTransId="{322ED6FD-EDD9-4E7A-AB37-8BD8EBA5798E}"/>
    <dgm:cxn modelId="{F4ED645D-EAC5-49E4-BFB2-38954A3D8273}" type="presOf" srcId="{BAF67507-0E87-40D6-B79C-4BA506ECDB79}" destId="{D7D75E4F-1E9D-4305-8269-F9869615BD9D}" srcOrd="0" destOrd="0" presId="urn:microsoft.com/office/officeart/2018/2/layout/IconLabelList"/>
    <dgm:cxn modelId="{313B62C3-9DFA-4679-BC73-C8DDD8BA65EA}" type="presOf" srcId="{AD24F621-B21C-4D0C-8D10-17CD35534F9D}" destId="{6A92BD77-2196-4A55-B906-B4DD86E120D7}" srcOrd="0" destOrd="0" presId="urn:microsoft.com/office/officeart/2018/2/layout/IconLabelList"/>
    <dgm:cxn modelId="{24CFC6E0-ECE1-4AAE-BC0F-7E6099EE6AC7}" srcId="{E9C7B4F4-5227-402F-8142-FA55E61BA116}" destId="{AD24F621-B21C-4D0C-8D10-17CD35534F9D}" srcOrd="2" destOrd="0" parTransId="{68C4A76F-99FD-40CD-ABA8-FA2663A4C5C4}" sibTransId="{DFE0A694-ED36-4A94-BAC6-4D1F0EB67A45}"/>
    <dgm:cxn modelId="{290153E9-3A9B-49BA-81D9-04D2BB0CD1AA}" type="presOf" srcId="{E9C7B4F4-5227-402F-8142-FA55E61BA116}" destId="{B8374192-1204-4D05-B6DA-42D5B0884692}" srcOrd="0" destOrd="0" presId="urn:microsoft.com/office/officeart/2018/2/layout/IconLabelList"/>
    <dgm:cxn modelId="{447DAE5D-5D5A-4542-B43B-6E3038C3554E}" type="presParOf" srcId="{B8374192-1204-4D05-B6DA-42D5B0884692}" destId="{F541355B-9E0E-44B6-B49D-5640E77D2CD7}" srcOrd="0" destOrd="0" presId="urn:microsoft.com/office/officeart/2018/2/layout/IconLabelList"/>
    <dgm:cxn modelId="{B1ADF8F9-FF80-4E4F-9E80-785F301B6D61}" type="presParOf" srcId="{F541355B-9E0E-44B6-B49D-5640E77D2CD7}" destId="{9D22783E-C988-404F-94C5-09F3248555AC}" srcOrd="0" destOrd="0" presId="urn:microsoft.com/office/officeart/2018/2/layout/IconLabelList"/>
    <dgm:cxn modelId="{0710A699-82A7-4EE3-901E-BB6398F08ABA}" type="presParOf" srcId="{F541355B-9E0E-44B6-B49D-5640E77D2CD7}" destId="{1FCC9E69-3155-4352-925F-630CD1A3F8F7}" srcOrd="1" destOrd="0" presId="urn:microsoft.com/office/officeart/2018/2/layout/IconLabelList"/>
    <dgm:cxn modelId="{2F6DF0EB-7926-4C6C-93F7-C319A441DC5F}" type="presParOf" srcId="{F541355B-9E0E-44B6-B49D-5640E77D2CD7}" destId="{A1AF3138-7993-4E86-98A6-DFF224F868D6}" srcOrd="2" destOrd="0" presId="urn:microsoft.com/office/officeart/2018/2/layout/IconLabelList"/>
    <dgm:cxn modelId="{7FDCBD51-6230-4052-AC1B-537D5B64D11E}" type="presParOf" srcId="{B8374192-1204-4D05-B6DA-42D5B0884692}" destId="{2AF4C990-A0F4-4D11-9014-3BF8379A6AE2}" srcOrd="1" destOrd="0" presId="urn:microsoft.com/office/officeart/2018/2/layout/IconLabelList"/>
    <dgm:cxn modelId="{3801AD79-0BC4-4511-9078-F22481BCE2F7}" type="presParOf" srcId="{B8374192-1204-4D05-B6DA-42D5B0884692}" destId="{93FDE7DB-834E-43DA-93FE-72C751EACF24}" srcOrd="2" destOrd="0" presId="urn:microsoft.com/office/officeart/2018/2/layout/IconLabelList"/>
    <dgm:cxn modelId="{935D2297-020A-4CB4-B25C-42946A81E047}" type="presParOf" srcId="{93FDE7DB-834E-43DA-93FE-72C751EACF24}" destId="{649D19E9-4D3F-448B-99F0-186A37D1F341}" srcOrd="0" destOrd="0" presId="urn:microsoft.com/office/officeart/2018/2/layout/IconLabelList"/>
    <dgm:cxn modelId="{33530DA0-80E2-430D-AF69-3B9F653FC0E5}" type="presParOf" srcId="{93FDE7DB-834E-43DA-93FE-72C751EACF24}" destId="{E661C92A-6FDD-49BF-B2B7-A4FA19A508AD}" srcOrd="1" destOrd="0" presId="urn:microsoft.com/office/officeart/2018/2/layout/IconLabelList"/>
    <dgm:cxn modelId="{95A96E21-7A18-4C55-AD95-CE25F4E7A5FE}" type="presParOf" srcId="{93FDE7DB-834E-43DA-93FE-72C751EACF24}" destId="{D7D75E4F-1E9D-4305-8269-F9869615BD9D}" srcOrd="2" destOrd="0" presId="urn:microsoft.com/office/officeart/2018/2/layout/IconLabelList"/>
    <dgm:cxn modelId="{D0112913-1406-4545-AD56-01FD1B7A55CB}" type="presParOf" srcId="{B8374192-1204-4D05-B6DA-42D5B0884692}" destId="{6F0FCE66-DC4C-4095-99BE-8D5B26D8EEBD}" srcOrd="3" destOrd="0" presId="urn:microsoft.com/office/officeart/2018/2/layout/IconLabelList"/>
    <dgm:cxn modelId="{19064C18-3632-4FCD-BE05-2B8B04D7BC2D}" type="presParOf" srcId="{B8374192-1204-4D05-B6DA-42D5B0884692}" destId="{A3790761-3492-48C7-A7C6-81EE787311C0}" srcOrd="4" destOrd="0" presId="urn:microsoft.com/office/officeart/2018/2/layout/IconLabelList"/>
    <dgm:cxn modelId="{ED7A6CB1-3310-4D51-A816-FE4A5FE38B00}" type="presParOf" srcId="{A3790761-3492-48C7-A7C6-81EE787311C0}" destId="{FC803ECD-3F77-4EED-8E66-8098EAC39F31}" srcOrd="0" destOrd="0" presId="urn:microsoft.com/office/officeart/2018/2/layout/IconLabelList"/>
    <dgm:cxn modelId="{E6C0FD1C-FD03-40B3-9302-11C2C4BA4C25}" type="presParOf" srcId="{A3790761-3492-48C7-A7C6-81EE787311C0}" destId="{FD003AA8-0CE0-4405-A809-D97FD3A52DB7}" srcOrd="1" destOrd="0" presId="urn:microsoft.com/office/officeart/2018/2/layout/IconLabelList"/>
    <dgm:cxn modelId="{95F1B7CD-2847-48D5-831F-E4C55661DDA1}" type="presParOf" srcId="{A3790761-3492-48C7-A7C6-81EE787311C0}" destId="{6A92BD77-2196-4A55-B906-B4DD86E120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4AA57-078C-45CB-98FC-99AC46ADF909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F0A3F-63F0-431B-B468-34F2CBB7E639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Numbers as key values: are data items of constant size, and can be compared in constant time.</a:t>
          </a:r>
        </a:p>
      </dsp:txBody>
      <dsp:txXfrm>
        <a:off x="78583" y="2435142"/>
        <a:ext cx="2399612" cy="720000"/>
      </dsp:txXfrm>
    </dsp:sp>
    <dsp:sp modelId="{87F959DD-E091-40D4-BA9D-32BD5BA4DDCF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ED693-37DD-46F1-BC4B-FE0FD4ACF2B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 real applications, text processing is more important than the processing of numbers</a:t>
          </a:r>
        </a:p>
      </dsp:txBody>
      <dsp:txXfrm>
        <a:off x="2898129" y="2435142"/>
        <a:ext cx="2399612" cy="720000"/>
      </dsp:txXfrm>
    </dsp:sp>
    <dsp:sp modelId="{309F72F3-EC0A-4BC5-9FC5-C49E90D7BCA7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28BAE-8E9F-43F8-9662-9482D4DC8DB9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need different structures for strings than for numeric keys.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2783E-C988-404F-94C5-09F3248555AC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F3138-7993-4E86-98A6-DFF224F868D6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Bioinformatics </a:t>
          </a:r>
        </a:p>
      </dsp:txBody>
      <dsp:txXfrm>
        <a:off x="78583" y="2435142"/>
        <a:ext cx="2399612" cy="720000"/>
      </dsp:txXfrm>
    </dsp:sp>
    <dsp:sp modelId="{649D19E9-4D3F-448B-99F0-186A37D1F341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75E4F-1E9D-4305-8269-F9869615BD9D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Search Engines. </a:t>
          </a:r>
        </a:p>
      </dsp:txBody>
      <dsp:txXfrm>
        <a:off x="2898129" y="2435142"/>
        <a:ext cx="2399612" cy="720000"/>
      </dsp:txXfrm>
    </dsp:sp>
    <dsp:sp modelId="{FC803ECD-3F77-4EED-8E66-8098EAC39F31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2BD77-2196-4A55-B906-B4DD86E120D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Spell checker. 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>
            <a:extLst>
              <a:ext uri="{FF2B5EF4-FFF2-40B4-BE49-F238E27FC236}">
                <a16:creationId xmlns:a16="http://schemas.microsoft.com/office/drawing/2014/main" id="{6AE3C711-E551-4DBD-8812-1A59054E61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7F146F31-2952-4882-8100-A5982F62971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316" name="Rectangle 1028">
            <a:extLst>
              <a:ext uri="{FF2B5EF4-FFF2-40B4-BE49-F238E27FC236}">
                <a16:creationId xmlns:a16="http://schemas.microsoft.com/office/drawing/2014/main" id="{53C47253-9478-4077-A89A-B5C790F35C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1029">
            <a:extLst>
              <a:ext uri="{FF2B5EF4-FFF2-40B4-BE49-F238E27FC236}">
                <a16:creationId xmlns:a16="http://schemas.microsoft.com/office/drawing/2014/main" id="{8E857C1D-3316-4E33-807D-BF971962F5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8" name="Rectangle 1030">
            <a:extLst>
              <a:ext uri="{FF2B5EF4-FFF2-40B4-BE49-F238E27FC236}">
                <a16:creationId xmlns:a16="http://schemas.microsoft.com/office/drawing/2014/main" id="{A172D09A-FFFA-4233-8F96-668FC9964A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319" name="Rectangle 1031">
            <a:extLst>
              <a:ext uri="{FF2B5EF4-FFF2-40B4-BE49-F238E27FC236}">
                <a16:creationId xmlns:a16="http://schemas.microsoft.com/office/drawing/2014/main" id="{5D180D22-34BC-4105-A23F-37AB7CC865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567221-3958-40DD-B5F8-6520BC227B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12B3-235E-45A7-8E24-AEA0A6E52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F2CF2-9895-41CC-9762-90C31C59D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0461-058A-43A6-9117-92BF6240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E29A-659F-46A5-A15D-F11AE429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97A4-2F5A-4A05-A312-B6C0240E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1EC5F-FA69-4C18-9199-B3522589B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2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889F-4148-4E4A-BCFD-3470FF62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3862A-096E-414C-BB89-7011F0885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B392-636D-401A-9B48-3D4677EC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07C4-2AEE-47FD-AB47-396F2E85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A2F5-24D1-4616-82A9-914424B2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7735A-8F5A-45CD-9401-0D70E87355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98A33-C8C2-4DA8-BD88-74A042633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DEAEA-1909-43F2-899E-78CA14EC0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88472-66D9-4CE0-8122-C8DF9D3B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3E60-E648-4182-8FE7-1CF506A7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790A-9481-4693-A310-BE311FFF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CB358-0E6E-4257-96AF-0F8890F3F4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8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9411-A6D1-4118-9310-4D58F1BB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94C6B-11BB-4481-B7FB-AA04E11F4F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25EBC-F594-4EBA-8DA4-7B7194632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BD3D3-212E-4B92-AEBA-FB16C82B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BB853-D81C-412D-91D0-855C6D5F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3BD2-14D7-400A-8096-EA4C56E5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C763CF7-F1F1-4ED9-B528-9E160C917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91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5FD6-074D-4F1D-9AD9-D46D2AFF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363-5B70-4D13-8B52-0D110446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723B3-C13B-4875-88C8-E9FF46E2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64D5-CEA6-4861-8833-6BDBD62F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B319-DA54-4582-9CA8-5B63C5BD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EEBCE-AF20-476D-BE12-3163E54ED4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78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A5DE-E6D8-4A28-B0A5-5BCB66A5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7319-D6E1-4F7F-B624-E90655275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13DB-6213-41E2-8FFC-FDAB389C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A807-A007-48CE-95CF-8023C93D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F0-CBFA-47CC-8D0F-1B7C7EF4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BBAEE-38EA-404D-A618-247822E6A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66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EC9E-CC09-49CC-A8DB-88306464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BBAA-472B-49F9-8A49-6655F9550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57039-98DD-4D71-B507-734725440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0920-4FDA-4029-998E-FC4B85F4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C4D61-0DBF-476B-ADC0-75E338EE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1B510-1E1E-4FB4-87C0-F1D2016A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87D2A-DF4C-4D62-B9EA-CEE11FF6B9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44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AE8C-8F9A-4FAD-B0DA-5AB9DDBD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107CF-74A4-4DB1-895F-38D60EB9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FF126-F76D-4C5A-99D7-6BCF948B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9F89B-97D7-4EBD-89D6-F973FA1E2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6163-6C38-40F6-AE0B-F8CC91949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1A990-DE2D-4A1E-AB82-9630B2BD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57837-2F5A-4A4B-81CD-91E4A289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F08D8-53DA-4564-A6D3-46BB87A3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1A71B-7EAD-473D-AE38-B637ACCA2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01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2F47-4D7A-4187-910A-41480323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E3180-E798-4387-A099-6513B494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A35F6-BFE2-4C07-A887-E0B6827D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119EF-5DBB-48BC-B5BF-56A49435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4A36F-EA86-4B3C-8A72-B6C1EF6127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57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71EB9-7148-4B80-A846-980BAF56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59FA0-97E2-49C1-A4EA-66F00D17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F19E7-5469-4A9F-9976-8EF3B2C7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3F6D9-3642-42CF-AC5C-AC3F7E361D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9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AE2D-A620-474D-B330-8FBDE1F0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EC37-2115-4F46-9DD6-8049B0DC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1DDCA-2BE5-4095-93BC-63AD3187E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73CBA-CC68-4049-B000-CAE4EEB9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76C47-A0F6-4651-B2B6-4AB45783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1935B-BCA5-48B0-9C56-BBC49DCB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6056A-ECDB-4CED-A0CA-43D77E6F34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2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18A2-FBEA-44FE-A753-0239F21D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F8DB6-5C26-4BC6-82BC-A6F6CA37E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AF50D-577D-4E84-A287-AEE95E85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089C4-6C79-486C-9E99-F8FF1584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2A277-C920-47DB-9C17-9F6C4A72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B34C1-656A-4C6C-A202-611EEDC9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CA348-10C6-4479-B06E-CD86CBA2B8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97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617A86-306C-45F7-8542-8170D9699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7F2C5BA-3E12-4792-925A-38263EEDB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8396990-6139-46E5-8A24-7446DA3FA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F72462A-7960-4F86-8B5D-A38E84F0FB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24C673-2FF5-4CB9-B17C-CEFF3F3BFE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916821-E594-44AF-82C6-F1333BB445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78B55-4E3F-47D7-930D-68CED6D86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324" y="1146412"/>
            <a:ext cx="6760761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Tries</a:t>
            </a:r>
            <a:endParaRPr lang="en-IN" sz="4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5103B-562A-4FFF-A8CD-3D48CCFCB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323" y="4892722"/>
            <a:ext cx="4790367" cy="1078173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Prepared by: 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Dr Annushree Bablani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485DF-2CBF-412E-9016-F2D4C8AA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46837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C1EC5F-FA69-4C18-9199-B3522589BF89}" type="slidenum">
              <a:rPr lang="en-US" alt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3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8A816-FD1E-4DAD-A14D-B2BECF776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85813"/>
            <a:ext cx="8458200" cy="52863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DC1B6-29DC-46B1-A5DD-969598A3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D3F6D9-3642-42CF-AC5C-AC3F7E361D0E}" type="slidenum">
              <a:rPr lang="en-US" alt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5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705A0-E69C-4EDE-855F-776FB2B4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altLang="en-US" sz="3500" b="1">
                <a:solidFill>
                  <a:srgbClr val="FFFFFF"/>
                </a:solidFill>
              </a:rPr>
              <a:t>Applications of Tries</a:t>
            </a:r>
            <a:endParaRPr lang="en-IN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4735-5DEB-4D8A-B99E-AAA2519E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85278"/>
            <a:ext cx="8424936" cy="4300927"/>
          </a:xfrm>
        </p:spPr>
        <p:txBody>
          <a:bodyPr anchor="ctr">
            <a:normAutofit/>
          </a:bodyPr>
          <a:lstStyle/>
          <a:p>
            <a:pPr marL="342900" marR="0" lvl="0" indent="-342900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/>
                <a:ea typeface="+mn-ea"/>
                <a:cs typeface="+mn-cs"/>
              </a:rPr>
              <a:t>A standard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"/>
                <a:ea typeface="+mn-ea"/>
                <a:cs typeface="+mn-cs"/>
              </a:rPr>
              <a:t>trie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/>
                <a:ea typeface="+mn-ea"/>
                <a:cs typeface="+mn-cs"/>
              </a:rPr>
              <a:t> supports the following operations on a preprocessed text in time O(m), where m = |X|</a:t>
            </a:r>
          </a:p>
          <a:p>
            <a:pPr marL="342900" marR="0" lvl="0" indent="-342900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/>
                <a:ea typeface="+mn-ea"/>
                <a:cs typeface="+mn-cs"/>
              </a:rPr>
              <a:t>	-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/>
                <a:ea typeface="+mn-ea"/>
                <a:cs typeface="+mn-cs"/>
              </a:rPr>
              <a:t>word matching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/>
                <a:ea typeface="+mn-ea"/>
                <a:cs typeface="+mn-cs"/>
              </a:rPr>
              <a:t>: find the first occurrence of word X in the text</a:t>
            </a:r>
          </a:p>
          <a:p>
            <a:pPr marL="342900" marR="0" lvl="0" indent="-342900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/>
                <a:ea typeface="+mn-ea"/>
                <a:cs typeface="+mn-cs"/>
              </a:rPr>
              <a:t>	-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/>
                <a:ea typeface="+mn-ea"/>
                <a:cs typeface="+mn-cs"/>
              </a:rPr>
              <a:t>prefix matching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/>
                <a:ea typeface="+mn-ea"/>
                <a:cs typeface="+mn-cs"/>
              </a:rPr>
              <a:t>: find the first occurrence of the longest prefix of word X in the text</a:t>
            </a:r>
          </a:p>
          <a:p>
            <a:pPr marL="342900" marR="0" lvl="0" indent="-342900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/>
                <a:ea typeface="+mn-ea"/>
                <a:cs typeface="+mn-cs"/>
              </a:rPr>
              <a:t>Each operation is performed by tracing a path in the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"/>
                <a:ea typeface="+mn-ea"/>
                <a:cs typeface="+mn-cs"/>
              </a:rPr>
              <a:t>trie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/>
                <a:ea typeface="+mn-ea"/>
                <a:cs typeface="+mn-cs"/>
              </a:rPr>
              <a:t> starting at the root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91C41-089F-4874-966F-7DA6C24E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4EEBCE-AF20-476D-BE12-3163E54ED4A0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3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2FEAD-73C2-403A-8380-E3AFE29EA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3" b="671"/>
          <a:stretch/>
        </p:blipFill>
        <p:spPr>
          <a:xfrm>
            <a:off x="518029" y="457200"/>
            <a:ext cx="8107941" cy="5943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CFCCBA-1C85-4C83-BFAE-216B0F56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D3F6D9-3642-42CF-AC5C-AC3F7E361D0E}" type="slidenum">
              <a:rPr lang="en-US" alt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7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E9331-D940-4832-9440-9CA54751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457200"/>
            <a:ext cx="8312728" cy="5943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80D27E-6447-41A9-8868-29436372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D3F6D9-3642-42CF-AC5C-AC3F7E361D0E}" type="slidenum">
              <a:rPr lang="en-US" alt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4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7E1C8-CAC8-44C3-AE55-B636BA11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36" y="457200"/>
            <a:ext cx="8114128" cy="5943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CCC3D5-0D59-4E99-A017-BA3E2346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D3F6D9-3642-42CF-AC5C-AC3F7E361D0E}" type="slidenum">
              <a:rPr lang="en-US" alt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03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7CC85-7373-4459-81CB-E901C6E0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63785"/>
            <a:ext cx="8458200" cy="57304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866F2-8F76-445E-ABF6-B22FE655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D3F6D9-3642-42CF-AC5C-AC3F7E361D0E}" type="slidenum">
              <a:rPr lang="en-US" alt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6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E1690-C203-45AF-A7D6-D2147492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48" y="457200"/>
            <a:ext cx="7644503" cy="5943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0BA10B-4218-428E-B833-B2B36B7F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D3F6D9-3642-42CF-AC5C-AC3F7E361D0E}" type="slidenum">
              <a:rPr lang="en-US" alt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8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Find, Insert and Delete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817" y="1869524"/>
            <a:ext cx="8300639" cy="443979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latin typeface="Times New Roman"/>
                <a:cs typeface="Times New Roman"/>
              </a:rPr>
              <a:t>To perform a </a:t>
            </a:r>
            <a:r>
              <a:rPr lang="en-US" sz="2400" i="1" dirty="0">
                <a:latin typeface="Times New Roman"/>
                <a:cs typeface="Times New Roman"/>
              </a:rPr>
              <a:t>find</a:t>
            </a:r>
            <a:r>
              <a:rPr lang="en-US" sz="2400" dirty="0">
                <a:latin typeface="Times New Roman"/>
                <a:cs typeface="Times New Roman"/>
              </a:rPr>
              <a:t> operation in this structure: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Start in the node corresponding to the empty prefix.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Read the query string, following for each read character the outgoing pointer corresponding to that character to the next node.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After we read the query string, we arrived at a node corresponding to that string as prefix.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If the query string is contained in the set of strings stored in the </a:t>
            </a:r>
            <a:r>
              <a:rPr lang="en-US" sz="2400" dirty="0" err="1">
                <a:latin typeface="Times New Roman"/>
                <a:cs typeface="Times New Roman"/>
              </a:rPr>
              <a:t>trie</a:t>
            </a:r>
            <a:r>
              <a:rPr lang="en-US" sz="2400" dirty="0">
                <a:latin typeface="Times New Roman"/>
                <a:cs typeface="Times New Roman"/>
              </a:rPr>
              <a:t>, and that set is prefix-free, then this node belongs to that unique string.</a:t>
            </a:r>
          </a:p>
        </p:txBody>
      </p:sp>
    </p:spTree>
    <p:extLst>
      <p:ext uri="{BB962C8B-B14F-4D97-AF65-F5344CB8AC3E}">
        <p14:creationId xmlns:p14="http://schemas.microsoft.com/office/powerpoint/2010/main" val="39536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Find, Insert and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30" y="1788256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To perform an </a:t>
            </a:r>
            <a:r>
              <a:rPr lang="en-US" sz="2400" i="1" dirty="0">
                <a:latin typeface="Times New Roman"/>
                <a:cs typeface="Times New Roman"/>
              </a:rPr>
              <a:t>insert</a:t>
            </a:r>
            <a:r>
              <a:rPr lang="en-US" sz="2400" dirty="0">
                <a:latin typeface="Times New Roman"/>
                <a:cs typeface="Times New Roman"/>
              </a:rPr>
              <a:t> operation in this structure: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Perform </a:t>
            </a:r>
            <a:r>
              <a:rPr lang="en-US" sz="2400" i="1" dirty="0">
                <a:latin typeface="Times New Roman"/>
                <a:cs typeface="Times New Roman"/>
              </a:rPr>
              <a:t>find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Any time we encounter a nil pointer we create a new node. </a:t>
            </a:r>
          </a:p>
          <a:p>
            <a:pPr marL="868680" lvl="1" indent="-457200">
              <a:buFont typeface="+mj-lt"/>
              <a:buAutoNum type="arabicPeriod"/>
            </a:pP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/>
              <a:t> </a:t>
            </a:r>
            <a:r>
              <a:rPr lang="en-US" sz="2400" dirty="0">
                <a:latin typeface="Times New Roman"/>
                <a:cs typeface="Times New Roman"/>
              </a:rPr>
              <a:t>Example: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Insert “extra”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EED4ED-86B1-46A2-BE51-63A7E1E79C9B}"/>
              </a:ext>
            </a:extLst>
          </p:cNvPr>
          <p:cNvGrpSpPr/>
          <p:nvPr/>
        </p:nvGrpSpPr>
        <p:grpSpPr>
          <a:xfrm>
            <a:off x="7233684" y="2028988"/>
            <a:ext cx="843516" cy="3516897"/>
            <a:chOff x="3700847" y="2846952"/>
            <a:chExt cx="843516" cy="351689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C85977-21C1-4A0E-8110-BF668BEF745D}"/>
                </a:ext>
              </a:extLst>
            </p:cNvPr>
            <p:cNvCxnSpPr>
              <a:endCxn id="30" idx="0"/>
            </p:cNvCxnSpPr>
            <p:nvPr/>
          </p:nvCxnSpPr>
          <p:spPr>
            <a:xfrm>
              <a:off x="3700847" y="2846952"/>
              <a:ext cx="493877" cy="1996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9DA8E7A-1100-4C4E-A6E7-2D8642D60091}"/>
                </a:ext>
              </a:extLst>
            </p:cNvPr>
            <p:cNvSpPr/>
            <p:nvPr/>
          </p:nvSpPr>
          <p:spPr>
            <a:xfrm>
              <a:off x="3883456" y="3046615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282219E-D8F2-4FA9-95F0-FEA1622E06B6}"/>
                </a:ext>
              </a:extLst>
            </p:cNvPr>
            <p:cNvCxnSpPr>
              <a:stCxn id="30" idx="4"/>
              <a:endCxn id="34" idx="0"/>
            </p:cNvCxnSpPr>
            <p:nvPr/>
          </p:nvCxnSpPr>
          <p:spPr>
            <a:xfrm>
              <a:off x="4194724" y="3519723"/>
              <a:ext cx="1160" cy="2197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9B5A424-9BE8-4079-98B5-FAA0BD53CCE0}"/>
                </a:ext>
              </a:extLst>
            </p:cNvPr>
            <p:cNvSpPr/>
            <p:nvPr/>
          </p:nvSpPr>
          <p:spPr>
            <a:xfrm>
              <a:off x="3884616" y="3739504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CD8ACF-2456-46C2-AC70-C7698CC31A66}"/>
                </a:ext>
              </a:extLst>
            </p:cNvPr>
            <p:cNvSpPr/>
            <p:nvPr/>
          </p:nvSpPr>
          <p:spPr>
            <a:xfrm>
              <a:off x="3921828" y="5890741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E4123D-64F2-4846-84CD-8D678B94A3E2}"/>
                </a:ext>
              </a:extLst>
            </p:cNvPr>
            <p:cNvSpPr/>
            <p:nvPr/>
          </p:nvSpPr>
          <p:spPr>
            <a:xfrm>
              <a:off x="3909516" y="4447899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A047009-10F0-4862-B964-866B7C442787}"/>
                </a:ext>
              </a:extLst>
            </p:cNvPr>
            <p:cNvCxnSpPr>
              <a:stCxn id="36" idx="4"/>
            </p:cNvCxnSpPr>
            <p:nvPr/>
          </p:nvCxnSpPr>
          <p:spPr>
            <a:xfrm>
              <a:off x="4220784" y="4921007"/>
              <a:ext cx="0" cy="265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5749AA-2830-4376-9B18-0E5659532103}"/>
                </a:ext>
              </a:extLst>
            </p:cNvPr>
            <p:cNvSpPr/>
            <p:nvPr/>
          </p:nvSpPr>
          <p:spPr>
            <a:xfrm>
              <a:off x="3921828" y="5186613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9AA1971-91D4-4D17-8642-7D6C8C50EB09}"/>
                </a:ext>
              </a:extLst>
            </p:cNvPr>
            <p:cNvCxnSpPr>
              <a:stCxn id="38" idx="4"/>
            </p:cNvCxnSpPr>
            <p:nvPr/>
          </p:nvCxnSpPr>
          <p:spPr>
            <a:xfrm>
              <a:off x="4233096" y="5659721"/>
              <a:ext cx="0" cy="2310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8C29CC9-FE07-48C7-B1EC-D0C09A0ABEB8}"/>
                </a:ext>
              </a:extLst>
            </p:cNvPr>
            <p:cNvCxnSpPr/>
            <p:nvPr/>
          </p:nvCxnSpPr>
          <p:spPr>
            <a:xfrm>
              <a:off x="4194724" y="4228118"/>
              <a:ext cx="0" cy="2197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561731-B4A7-4C0A-8789-B8E25D28A604}"/>
              </a:ext>
            </a:extLst>
          </p:cNvPr>
          <p:cNvCxnSpPr>
            <a:stCxn id="34" idx="3"/>
            <a:endCxn id="42" idx="0"/>
          </p:cNvCxnSpPr>
          <p:nvPr/>
        </p:nvCxnSpPr>
        <p:spPr>
          <a:xfrm flipH="1">
            <a:off x="6922417" y="3325363"/>
            <a:ext cx="586204" cy="304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D44A665-7B3D-4F52-9662-2CAC16226864}"/>
              </a:ext>
            </a:extLst>
          </p:cNvPr>
          <p:cNvSpPr/>
          <p:nvPr/>
        </p:nvSpPr>
        <p:spPr>
          <a:xfrm>
            <a:off x="6611149" y="3629935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CC569A-A168-4134-BD9B-1A9AD902EAE8}"/>
              </a:ext>
            </a:extLst>
          </p:cNvPr>
          <p:cNvCxnSpPr>
            <a:stCxn id="42" idx="4"/>
            <a:endCxn id="44" idx="0"/>
          </p:cNvCxnSpPr>
          <p:nvPr/>
        </p:nvCxnSpPr>
        <p:spPr>
          <a:xfrm>
            <a:off x="6922417" y="4103043"/>
            <a:ext cx="0" cy="265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F36DCCE-03EC-4C1D-80A2-70614F6A8234}"/>
              </a:ext>
            </a:extLst>
          </p:cNvPr>
          <p:cNvSpPr/>
          <p:nvPr/>
        </p:nvSpPr>
        <p:spPr>
          <a:xfrm>
            <a:off x="6611149" y="4368649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D7CDF2-01B4-418A-B251-B5153942F8E4}"/>
              </a:ext>
            </a:extLst>
          </p:cNvPr>
          <p:cNvCxnSpPr>
            <a:stCxn id="44" idx="4"/>
            <a:endCxn id="46" idx="0"/>
          </p:cNvCxnSpPr>
          <p:nvPr/>
        </p:nvCxnSpPr>
        <p:spPr>
          <a:xfrm>
            <a:off x="6922417" y="4841757"/>
            <a:ext cx="0" cy="231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395A7E5-23F9-4217-BF1A-FFBA9F716AFB}"/>
              </a:ext>
            </a:extLst>
          </p:cNvPr>
          <p:cNvSpPr/>
          <p:nvPr/>
        </p:nvSpPr>
        <p:spPr>
          <a:xfrm>
            <a:off x="6611149" y="5072777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780FF7-243D-4B64-9560-C8AD0C9EF597}"/>
              </a:ext>
            </a:extLst>
          </p:cNvPr>
          <p:cNvCxnSpPr>
            <a:stCxn id="46" idx="4"/>
            <a:endCxn id="50" idx="0"/>
          </p:cNvCxnSpPr>
          <p:nvPr/>
        </p:nvCxnSpPr>
        <p:spPr>
          <a:xfrm>
            <a:off x="6922417" y="5545885"/>
            <a:ext cx="0" cy="264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14A05B1-DAA7-4758-8F72-0389CE201E8D}"/>
              </a:ext>
            </a:extLst>
          </p:cNvPr>
          <p:cNvSpPr/>
          <p:nvPr/>
        </p:nvSpPr>
        <p:spPr>
          <a:xfrm>
            <a:off x="6611149" y="5810338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249484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6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Find, Insert and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70" y="177804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To perform a </a:t>
            </a:r>
            <a:r>
              <a:rPr lang="en-US" sz="2000" i="1" dirty="0">
                <a:latin typeface="Times New Roman"/>
                <a:cs typeface="Times New Roman"/>
              </a:rPr>
              <a:t>delete</a:t>
            </a:r>
            <a:r>
              <a:rPr lang="en-US" sz="2000" dirty="0">
                <a:latin typeface="Times New Roman"/>
                <a:cs typeface="Times New Roman"/>
              </a:rPr>
              <a:t> operation in this structure: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Perform </a:t>
            </a:r>
            <a:r>
              <a:rPr lang="en-US" sz="2000" i="1" dirty="0">
                <a:latin typeface="Times New Roman"/>
                <a:cs typeface="Times New Roman"/>
              </a:rPr>
              <a:t>find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Delete all nodes on the path from ‘\0’ to the root of the</a:t>
            </a:r>
          </a:p>
          <a:p>
            <a:pPr marL="411480" lvl="1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     tree unless we reach a node with more than 1 child </a:t>
            </a:r>
          </a:p>
          <a:p>
            <a:pPr marL="868680" lvl="1" indent="-457200">
              <a:buFont typeface="+mj-lt"/>
              <a:buAutoNum type="arabicPeriod"/>
            </a:pPr>
            <a:endParaRPr lang="en-US" sz="2000" i="1" dirty="0">
              <a:latin typeface="Times New Roman"/>
              <a:cs typeface="Times New Roman"/>
            </a:endParaRPr>
          </a:p>
          <a:p>
            <a:r>
              <a:rPr lang="en-US" sz="2000" dirty="0"/>
              <a:t>Example:</a:t>
            </a:r>
          </a:p>
          <a:p>
            <a:pPr lvl="1"/>
            <a:r>
              <a:rPr lang="en-US" sz="2000" dirty="0"/>
              <a:t>Delete “extra”</a:t>
            </a:r>
          </a:p>
          <a:p>
            <a:endParaRPr 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59EDD9-A702-4880-BA4D-AF3F95A1374F}"/>
              </a:ext>
            </a:extLst>
          </p:cNvPr>
          <p:cNvGrpSpPr/>
          <p:nvPr/>
        </p:nvGrpSpPr>
        <p:grpSpPr>
          <a:xfrm>
            <a:off x="7233684" y="2028988"/>
            <a:ext cx="843516" cy="3516897"/>
            <a:chOff x="3700847" y="2846952"/>
            <a:chExt cx="843516" cy="351689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6744EB-F29C-48BA-B39E-41AA7A5A2593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3700847" y="2846952"/>
              <a:ext cx="493877" cy="1996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606054B-CF36-4C86-AE93-DE179EC1626B}"/>
                </a:ext>
              </a:extLst>
            </p:cNvPr>
            <p:cNvSpPr/>
            <p:nvPr/>
          </p:nvSpPr>
          <p:spPr>
            <a:xfrm>
              <a:off x="3883456" y="3046615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60A16BA-AC20-4E90-BF40-19C22E2AEBCA}"/>
                </a:ext>
              </a:extLst>
            </p:cNvPr>
            <p:cNvCxnSpPr>
              <a:stCxn id="29" idx="4"/>
              <a:endCxn id="31" idx="0"/>
            </p:cNvCxnSpPr>
            <p:nvPr/>
          </p:nvCxnSpPr>
          <p:spPr>
            <a:xfrm>
              <a:off x="4194724" y="3519723"/>
              <a:ext cx="1160" cy="2197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95487C7-33C3-431B-B479-BEDE9B157003}"/>
                </a:ext>
              </a:extLst>
            </p:cNvPr>
            <p:cNvSpPr/>
            <p:nvPr/>
          </p:nvSpPr>
          <p:spPr>
            <a:xfrm>
              <a:off x="3884616" y="3739504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9474E2-75D1-471B-8DA9-275B0FEFBCDD}"/>
                </a:ext>
              </a:extLst>
            </p:cNvPr>
            <p:cNvSpPr/>
            <p:nvPr/>
          </p:nvSpPr>
          <p:spPr>
            <a:xfrm>
              <a:off x="3921828" y="5890741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ADDEE3-8128-4295-BE30-AEDA548F69FD}"/>
                </a:ext>
              </a:extLst>
            </p:cNvPr>
            <p:cNvSpPr/>
            <p:nvPr/>
          </p:nvSpPr>
          <p:spPr>
            <a:xfrm>
              <a:off x="3909516" y="4447899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2EDBB89-6FC7-4A62-8952-0231840C6EE6}"/>
                </a:ext>
              </a:extLst>
            </p:cNvPr>
            <p:cNvCxnSpPr>
              <a:stCxn id="33" idx="4"/>
            </p:cNvCxnSpPr>
            <p:nvPr/>
          </p:nvCxnSpPr>
          <p:spPr>
            <a:xfrm>
              <a:off x="4220784" y="4921007"/>
              <a:ext cx="0" cy="265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8713217-9442-4A01-B15E-9E2F9B674045}"/>
                </a:ext>
              </a:extLst>
            </p:cNvPr>
            <p:cNvSpPr/>
            <p:nvPr/>
          </p:nvSpPr>
          <p:spPr>
            <a:xfrm>
              <a:off x="3921828" y="5186613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3EFAD61-BFF1-471C-BB36-D5CFC9F99423}"/>
                </a:ext>
              </a:extLst>
            </p:cNvPr>
            <p:cNvCxnSpPr>
              <a:stCxn id="35" idx="4"/>
            </p:cNvCxnSpPr>
            <p:nvPr/>
          </p:nvCxnSpPr>
          <p:spPr>
            <a:xfrm>
              <a:off x="4233096" y="5659721"/>
              <a:ext cx="0" cy="2310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EEC877-EA5D-4B68-8FCD-DEC492A07015}"/>
                </a:ext>
              </a:extLst>
            </p:cNvPr>
            <p:cNvCxnSpPr/>
            <p:nvPr/>
          </p:nvCxnSpPr>
          <p:spPr>
            <a:xfrm>
              <a:off x="4194724" y="4228118"/>
              <a:ext cx="0" cy="2197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BE4177-5C03-4905-81AE-E97232FF7CEF}"/>
              </a:ext>
            </a:extLst>
          </p:cNvPr>
          <p:cNvCxnSpPr>
            <a:stCxn id="31" idx="3"/>
            <a:endCxn id="39" idx="0"/>
          </p:cNvCxnSpPr>
          <p:nvPr/>
        </p:nvCxnSpPr>
        <p:spPr>
          <a:xfrm flipH="1">
            <a:off x="6922417" y="3325363"/>
            <a:ext cx="586204" cy="304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4086AF8-41F9-4C78-B0B0-ACA312E94CAE}"/>
              </a:ext>
            </a:extLst>
          </p:cNvPr>
          <p:cNvSpPr/>
          <p:nvPr/>
        </p:nvSpPr>
        <p:spPr>
          <a:xfrm>
            <a:off x="6611149" y="3629935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918945-B2D4-4DD8-80D8-0EEB73BE9FD9}"/>
              </a:ext>
            </a:extLst>
          </p:cNvPr>
          <p:cNvCxnSpPr>
            <a:stCxn id="39" idx="4"/>
            <a:endCxn id="41" idx="0"/>
          </p:cNvCxnSpPr>
          <p:nvPr/>
        </p:nvCxnSpPr>
        <p:spPr>
          <a:xfrm>
            <a:off x="6922417" y="4103043"/>
            <a:ext cx="0" cy="265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BDB2891-1212-468A-8700-E792389CB78A}"/>
              </a:ext>
            </a:extLst>
          </p:cNvPr>
          <p:cNvSpPr/>
          <p:nvPr/>
        </p:nvSpPr>
        <p:spPr>
          <a:xfrm>
            <a:off x="6611149" y="4368649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0B6577-81A0-42A0-847A-755563CF649B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6922417" y="4841757"/>
            <a:ext cx="0" cy="231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7BB4A13-98FE-417E-ABA8-D7DCE38EEC3F}"/>
              </a:ext>
            </a:extLst>
          </p:cNvPr>
          <p:cNvSpPr/>
          <p:nvPr/>
        </p:nvSpPr>
        <p:spPr>
          <a:xfrm>
            <a:off x="6611149" y="5072777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8839E-6411-488A-8C9D-38A3DC6D2A71}"/>
              </a:ext>
            </a:extLst>
          </p:cNvPr>
          <p:cNvCxnSpPr>
            <a:stCxn id="43" idx="4"/>
            <a:endCxn id="45" idx="0"/>
          </p:cNvCxnSpPr>
          <p:nvPr/>
        </p:nvCxnSpPr>
        <p:spPr>
          <a:xfrm>
            <a:off x="6922417" y="5545885"/>
            <a:ext cx="0" cy="264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080805A-F38A-42F6-B1E3-71B3234C5DDA}"/>
              </a:ext>
            </a:extLst>
          </p:cNvPr>
          <p:cNvSpPr/>
          <p:nvPr/>
        </p:nvSpPr>
        <p:spPr>
          <a:xfrm>
            <a:off x="6611149" y="5810338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339507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3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 </a:t>
            </a:r>
          </a:p>
        </p:txBody>
      </p:sp>
      <p:graphicFrame>
        <p:nvGraphicFramePr>
          <p:cNvPr id="62" name="Content Placeholder 1">
            <a:extLst>
              <a:ext uri="{FF2B5EF4-FFF2-40B4-BE49-F238E27FC236}">
                <a16:creationId xmlns:a16="http://schemas.microsoft.com/office/drawing/2014/main" id="{C8415888-A154-437B-BA2F-28DFD861F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12228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475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Performance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BDDC20-53FE-463B-B5B5-B9B6118A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86" y="3068960"/>
            <a:ext cx="7293023" cy="3683358"/>
          </a:xfrm>
        </p:spPr>
        <p:txBody>
          <a:bodyPr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 i="1" dirty="0">
                <a:latin typeface="Times New Roman"/>
                <a:cs typeface="Times New Roman"/>
              </a:rPr>
              <a:t>Find</a:t>
            </a:r>
            <a:r>
              <a:rPr lang="en-US" sz="1700" dirty="0">
                <a:latin typeface="Times New Roman"/>
                <a:cs typeface="Times New Roman"/>
              </a:rPr>
              <a:t>: All the characters in the word = O(|q|)   where q</a:t>
            </a:r>
            <a:r>
              <a:rPr lang="en-US" sz="1700" i="1" dirty="0">
                <a:latin typeface="Times New Roman"/>
                <a:cs typeface="Times New Roman"/>
              </a:rPr>
              <a:t>: query string</a:t>
            </a:r>
          </a:p>
          <a:p>
            <a:pPr marL="285750" indent="-285750">
              <a:buFont typeface="Arial"/>
              <a:buChar char="•"/>
            </a:pPr>
            <a:r>
              <a:rPr lang="en-US" sz="1700" i="1" dirty="0">
                <a:latin typeface="Times New Roman"/>
                <a:cs typeface="Times New Roman"/>
              </a:rPr>
              <a:t>Insert</a:t>
            </a:r>
            <a:r>
              <a:rPr lang="en-US" sz="1700" dirty="0">
                <a:latin typeface="Times New Roman"/>
                <a:cs typeface="Times New Roman"/>
              </a:rPr>
              <a:t>: first </a:t>
            </a:r>
            <a:r>
              <a:rPr lang="en-US" sz="1700" i="1" dirty="0">
                <a:latin typeface="Times New Roman"/>
                <a:cs typeface="Times New Roman"/>
              </a:rPr>
              <a:t>find</a:t>
            </a:r>
            <a:r>
              <a:rPr lang="en-US" sz="1700" dirty="0">
                <a:latin typeface="Times New Roman"/>
                <a:cs typeface="Times New Roman"/>
              </a:rPr>
              <a:t> then </a:t>
            </a:r>
            <a:r>
              <a:rPr lang="en-US" sz="1700" i="1" dirty="0">
                <a:latin typeface="Times New Roman"/>
                <a:cs typeface="Times New Roman"/>
              </a:rPr>
              <a:t>insert</a:t>
            </a:r>
            <a:r>
              <a:rPr lang="en-US" sz="1700" dirty="0">
                <a:latin typeface="Times New Roman"/>
                <a:cs typeface="Times New Roman"/>
              </a:rPr>
              <a:t> an array of length |A| as a node = O(|q|.|A|)</a:t>
            </a:r>
          </a:p>
          <a:p>
            <a:pPr marL="285750" indent="-285750">
              <a:buFont typeface="Arial"/>
              <a:buChar char="•"/>
            </a:pPr>
            <a:r>
              <a:rPr lang="en-US" sz="1700" i="1" dirty="0">
                <a:latin typeface="Times New Roman"/>
                <a:cs typeface="Times New Roman"/>
              </a:rPr>
              <a:t>Delete</a:t>
            </a:r>
            <a:r>
              <a:rPr lang="en-US" sz="1700" dirty="0">
                <a:latin typeface="Times New Roman"/>
                <a:cs typeface="Times New Roman"/>
              </a:rPr>
              <a:t>: first </a:t>
            </a:r>
            <a:r>
              <a:rPr lang="en-US" sz="1700" i="1" dirty="0">
                <a:latin typeface="Times New Roman"/>
                <a:cs typeface="Times New Roman"/>
              </a:rPr>
              <a:t>find</a:t>
            </a:r>
            <a:r>
              <a:rPr lang="en-US" sz="1700" dirty="0">
                <a:latin typeface="Times New Roman"/>
                <a:cs typeface="Times New Roman"/>
              </a:rPr>
              <a:t> then </a:t>
            </a:r>
            <a:r>
              <a:rPr lang="en-US" sz="1700" i="1" dirty="0">
                <a:latin typeface="Times New Roman"/>
                <a:cs typeface="Times New Roman"/>
              </a:rPr>
              <a:t>delete</a:t>
            </a:r>
            <a:r>
              <a:rPr lang="en-US" sz="1700" dirty="0">
                <a:latin typeface="Times New Roman"/>
                <a:cs typeface="Times New Roman"/>
              </a:rPr>
              <a:t> an array of length |A| as a node = O(|q|.|A|)</a:t>
            </a:r>
          </a:p>
          <a:p>
            <a:pPr marL="285750" indent="-285750">
              <a:buFont typeface="Arial"/>
              <a:buChar char="•"/>
            </a:pPr>
            <a:endParaRPr lang="en-US" sz="17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latin typeface="Times New Roman"/>
                <a:cs typeface="Times New Roman"/>
              </a:rPr>
              <a:t>We can get rid of the |A| dependence in the</a:t>
            </a:r>
            <a:r>
              <a:rPr lang="en-US" sz="1700" i="1" dirty="0">
                <a:latin typeface="Times New Roman"/>
                <a:cs typeface="Times New Roman"/>
              </a:rPr>
              <a:t> delete </a:t>
            </a:r>
            <a:r>
              <a:rPr lang="en-US" sz="1700" dirty="0">
                <a:latin typeface="Times New Roman"/>
                <a:cs typeface="Times New Roman"/>
              </a:rPr>
              <a:t>operation by using reference counts.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latin typeface="Times New Roman"/>
                <a:cs typeface="Times New Roman"/>
              </a:rPr>
              <a:t>All new nodes must be initialized with NULL  pointers,  so the |A| dependence in the insert operation does not disappear.</a:t>
            </a:r>
          </a:p>
          <a:p>
            <a:endParaRPr lang="en-IN" sz="1700" dirty="0"/>
          </a:p>
        </p:txBody>
      </p:sp>
      <p:pic>
        <p:nvPicPr>
          <p:cNvPr id="21" name="Content Placeholder 3" descr="theo1.JPG">
            <a:extLst>
              <a:ext uri="{FF2B5EF4-FFF2-40B4-BE49-F238E27FC236}">
                <a16:creationId xmlns:a16="http://schemas.microsoft.com/office/drawing/2014/main" id="{A4C2B699-0709-4C5A-BC0D-300C916B1C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3333" y="1885279"/>
            <a:ext cx="7597327" cy="132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 Alphabet Size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Times New Roman"/>
              </a:rPr>
              <a:t>The problem here is the dependence on the size of the alphabet which determines the size of the nodes.</a:t>
            </a:r>
          </a:p>
          <a:p>
            <a:endParaRPr lang="en-US" sz="2000" dirty="0">
              <a:cs typeface="Times New Roman"/>
            </a:endParaRPr>
          </a:p>
          <a:p>
            <a:r>
              <a:rPr lang="en-US" sz="2000" dirty="0">
                <a:cs typeface="Times New Roman"/>
              </a:rPr>
              <a:t>There are several ways to reduce or avoid the problem of the alphabet size.</a:t>
            </a:r>
          </a:p>
          <a:p>
            <a:endParaRPr lang="en-US" sz="2000" dirty="0">
              <a:cs typeface="Times New Roman"/>
            </a:endParaRPr>
          </a:p>
          <a:p>
            <a:r>
              <a:rPr lang="en-US" sz="2000" dirty="0">
                <a:cs typeface="Times New Roman"/>
              </a:rPr>
              <a:t>A simple method, is to replace the big nodes by linked lists of all the entries that are really used.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2923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 Example</a:t>
            </a:r>
          </a:p>
        </p:txBody>
      </p:sp>
      <p:pic>
        <p:nvPicPr>
          <p:cNvPr id="5" name="Content Placeholder 3" descr="Screen Shot 2015-04-05 at 10.41.22 PM.png">
            <a:extLst>
              <a:ext uri="{FF2B5EF4-FFF2-40B4-BE49-F238E27FC236}">
                <a16:creationId xmlns:a16="http://schemas.microsoft.com/office/drawing/2014/main" id="{FAF65167-A96C-41A3-8190-4A30E1237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02" b="-4202"/>
          <a:stretch>
            <a:fillRect/>
          </a:stretch>
        </p:blipFill>
        <p:spPr>
          <a:xfrm>
            <a:off x="3376821" y="1762040"/>
            <a:ext cx="5419311" cy="33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4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Lists Performance</a:t>
            </a:r>
          </a:p>
        </p:txBody>
      </p:sp>
      <p:pic>
        <p:nvPicPr>
          <p:cNvPr id="6" name="Picture 5" descr="Screen Shot 2015-04-05 at 11.18.1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69" y="2333128"/>
            <a:ext cx="6051531" cy="1872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83DE00-1C20-4AB2-919C-551D74A693E3}"/>
              </a:ext>
            </a:extLst>
          </p:cNvPr>
          <p:cNvSpPr txBox="1"/>
          <p:nvPr/>
        </p:nvSpPr>
        <p:spPr>
          <a:xfrm>
            <a:off x="3571954" y="4679774"/>
            <a:ext cx="471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Find, Insert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i="1" dirty="0">
                <a:latin typeface="Times New Roman"/>
                <a:cs typeface="Times New Roman"/>
              </a:rPr>
              <a:t>delete: </a:t>
            </a:r>
            <a:r>
              <a:rPr lang="en-US" dirty="0">
                <a:latin typeface="Times New Roman"/>
                <a:cs typeface="Times New Roman"/>
              </a:rPr>
              <a:t>O(|q|.|A|) </a:t>
            </a:r>
          </a:p>
        </p:txBody>
      </p:sp>
    </p:spTree>
    <p:extLst>
      <p:ext uri="{BB962C8B-B14F-4D97-AF65-F5344CB8AC3E}">
        <p14:creationId xmlns:p14="http://schemas.microsoft.com/office/powerpoint/2010/main" val="55594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Alphabet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13" y="2318197"/>
            <a:ext cx="7977210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Another way to avoid the problem with the alphabet size |A|  is alphabet reduction. 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We can represent the alphabet A  as set of k -tuples from some direct product  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By this each string gets longer by a factor of k , but the alphabet size can be reduced to </a:t>
            </a:r>
          </a:p>
        </p:txBody>
      </p:sp>
      <p:pic>
        <p:nvPicPr>
          <p:cNvPr id="15" name="Picture 14" descr="Screen Shot 2015-04-05 at 11.28.53 PM.png">
            <a:extLst>
              <a:ext uri="{FF2B5EF4-FFF2-40B4-BE49-F238E27FC236}">
                <a16:creationId xmlns:a16="http://schemas.microsoft.com/office/drawing/2014/main" id="{E9241B59-C05C-471B-8651-F5713AFF10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445224"/>
            <a:ext cx="597958" cy="405283"/>
          </a:xfrm>
          <a:prstGeom prst="rect">
            <a:avLst/>
          </a:prstGeom>
        </p:spPr>
      </p:pic>
      <p:pic>
        <p:nvPicPr>
          <p:cNvPr id="17" name="Picture 16" descr="Screen Shot 2015-04-05 at 11.29.34 PM.png">
            <a:extLst>
              <a:ext uri="{FF2B5EF4-FFF2-40B4-BE49-F238E27FC236}">
                <a16:creationId xmlns:a16="http://schemas.microsoft.com/office/drawing/2014/main" id="{6F380C30-15AA-4025-B481-EC5D35EB54A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365104"/>
            <a:ext cx="1464374" cy="25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7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Alphabet Reduction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67519"/>
            <a:ext cx="7421963" cy="111080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</a:t>
            </a:r>
            <a:r>
              <a:rPr lang="en-US" sz="1700" dirty="0">
                <a:latin typeface="Times New Roman"/>
                <a:cs typeface="Times New Roman"/>
              </a:rPr>
              <a:t>For the standard ASCII codes, we can break each 8-bit character by two 4-bit characters, which reduces the node size from 256 pointers to 16 pointers</a:t>
            </a:r>
          </a:p>
          <a:p>
            <a:endParaRPr lang="en-US" sz="1700" dirty="0"/>
          </a:p>
        </p:txBody>
      </p:sp>
      <p:pic>
        <p:nvPicPr>
          <p:cNvPr id="11" name="Picture 10" descr="Screen Shot 2015-04-05 at 11.54.11 PM.png">
            <a:extLst>
              <a:ext uri="{FF2B5EF4-FFF2-40B4-BE49-F238E27FC236}">
                <a16:creationId xmlns:a16="http://schemas.microsoft.com/office/drawing/2014/main" id="{0DD4C2C8-2A7E-4E0F-B25A-BA843886F0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31214"/>
            <a:ext cx="6212160" cy="40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81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Reduction Performance</a:t>
            </a:r>
          </a:p>
        </p:txBody>
      </p:sp>
      <p:pic>
        <p:nvPicPr>
          <p:cNvPr id="6" name="Picture 5" descr="Screen Shot 2015-04-11 at 10.32.0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8" y="3332187"/>
            <a:ext cx="8495662" cy="17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82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Other Reduction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</a:t>
            </a:r>
            <a:r>
              <a:rPr lang="en-US" sz="1700" dirty="0">
                <a:latin typeface="Times New Roman"/>
                <a:cs typeface="Times New Roman"/>
              </a:rPr>
              <a:t>The </a:t>
            </a:r>
            <a:r>
              <a:rPr lang="en-US" sz="1700" dirty="0" err="1">
                <a:latin typeface="Times New Roman"/>
                <a:cs typeface="Times New Roman"/>
              </a:rPr>
              <a:t>trie</a:t>
            </a:r>
            <a:r>
              <a:rPr lang="en-US" sz="1700" dirty="0">
                <a:latin typeface="Times New Roman"/>
                <a:cs typeface="Times New Roman"/>
              </a:rPr>
              <a:t> structure with balanced search trees as nodes:</a:t>
            </a:r>
          </a:p>
          <a:p>
            <a:pPr lvl="2"/>
            <a:r>
              <a:rPr lang="en-US" sz="1700" i="1" dirty="0">
                <a:latin typeface="Times New Roman"/>
                <a:cs typeface="Times New Roman"/>
              </a:rPr>
              <a:t>Find, insert </a:t>
            </a:r>
            <a:r>
              <a:rPr lang="en-US" sz="1700" dirty="0">
                <a:latin typeface="Times New Roman"/>
                <a:cs typeface="Times New Roman"/>
              </a:rPr>
              <a:t>and </a:t>
            </a:r>
            <a:r>
              <a:rPr lang="en-US" sz="1700" i="1" dirty="0">
                <a:latin typeface="Times New Roman"/>
                <a:cs typeface="Times New Roman"/>
              </a:rPr>
              <a:t>delete</a:t>
            </a:r>
            <a:r>
              <a:rPr lang="en-US" sz="1700" dirty="0">
                <a:latin typeface="Times New Roman"/>
                <a:cs typeface="Times New Roman"/>
              </a:rPr>
              <a:t> Time: </a:t>
            </a:r>
          </a:p>
          <a:p>
            <a:pPr lvl="2"/>
            <a:r>
              <a:rPr lang="en-US" sz="1700" dirty="0">
                <a:latin typeface="Times New Roman"/>
                <a:cs typeface="Times New Roman"/>
              </a:rPr>
              <a:t>Space:</a:t>
            </a:r>
          </a:p>
          <a:p>
            <a:pPr lvl="2"/>
            <a:endParaRPr lang="en-US" sz="1700" dirty="0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cs typeface="Times New Roman"/>
              </a:rPr>
              <a:t> The ternary </a:t>
            </a:r>
            <a:r>
              <a:rPr lang="en-US" sz="1700" dirty="0" err="1">
                <a:latin typeface="Times New Roman"/>
                <a:cs typeface="Times New Roman"/>
              </a:rPr>
              <a:t>trie</a:t>
            </a:r>
            <a:r>
              <a:rPr lang="en-US" sz="1700" dirty="0">
                <a:latin typeface="Times New Roman"/>
                <a:cs typeface="Times New Roman"/>
              </a:rPr>
              <a:t> structure: nodes are arranged in a manner similar to a binary search tree, but with up to three children. each node contains one character as key and one pointer each for query characters that are smaller, larger, or equal</a:t>
            </a:r>
          </a:p>
          <a:p>
            <a:pPr lvl="2"/>
            <a:r>
              <a:rPr lang="en-US" sz="1700" i="1" dirty="0">
                <a:latin typeface="Times New Roman"/>
                <a:cs typeface="Times New Roman"/>
              </a:rPr>
              <a:t>Find</a:t>
            </a:r>
            <a:r>
              <a:rPr lang="en-US" sz="1700" dirty="0">
                <a:latin typeface="Times New Roman"/>
                <a:cs typeface="Times New Roman"/>
              </a:rPr>
              <a:t> time: </a:t>
            </a:r>
          </a:p>
          <a:p>
            <a:pPr lvl="2"/>
            <a:r>
              <a:rPr lang="en-US" sz="1700" dirty="0">
                <a:latin typeface="Times New Roman"/>
                <a:cs typeface="Times New Roman"/>
              </a:rPr>
              <a:t>Space: </a:t>
            </a:r>
          </a:p>
          <a:p>
            <a:pPr lvl="2"/>
            <a:endParaRPr lang="en-US" sz="1700" dirty="0"/>
          </a:p>
        </p:txBody>
      </p:sp>
      <p:pic>
        <p:nvPicPr>
          <p:cNvPr id="15" name="Picture 14" descr="Screen Shot 2015-04-11 at 10.42.07 PM.png">
            <a:extLst>
              <a:ext uri="{FF2B5EF4-FFF2-40B4-BE49-F238E27FC236}">
                <a16:creationId xmlns:a16="http://schemas.microsoft.com/office/drawing/2014/main" id="{33025ABC-5A0C-481B-8FE7-4FE688C0A6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204864"/>
            <a:ext cx="1502001" cy="193535"/>
          </a:xfrm>
          <a:prstGeom prst="rect">
            <a:avLst/>
          </a:prstGeom>
        </p:spPr>
      </p:pic>
      <p:pic>
        <p:nvPicPr>
          <p:cNvPr id="17" name="Picture 16" descr="Screen Shot 2015-04-11 at 10.42.20 PM.png">
            <a:extLst>
              <a:ext uri="{FF2B5EF4-FFF2-40B4-BE49-F238E27FC236}">
                <a16:creationId xmlns:a16="http://schemas.microsoft.com/office/drawing/2014/main" id="{69155EF6-EEE5-4D2B-9500-F9DA1CF13A7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492897"/>
            <a:ext cx="1347503" cy="216024"/>
          </a:xfrm>
          <a:prstGeom prst="rect">
            <a:avLst/>
          </a:prstGeom>
        </p:spPr>
      </p:pic>
      <p:pic>
        <p:nvPicPr>
          <p:cNvPr id="19" name="Picture 18" descr="Screen Shot 2015-04-11 at 10.47.38 PM.png">
            <a:extLst>
              <a:ext uri="{FF2B5EF4-FFF2-40B4-BE49-F238E27FC236}">
                <a16:creationId xmlns:a16="http://schemas.microsoft.com/office/drawing/2014/main" id="{FF278F4B-F9EC-45C2-8A1F-D8F4B9E2B0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42" y="4421823"/>
            <a:ext cx="2088232" cy="261029"/>
          </a:xfrm>
          <a:prstGeom prst="rect">
            <a:avLst/>
          </a:prstGeom>
        </p:spPr>
      </p:pic>
      <p:pic>
        <p:nvPicPr>
          <p:cNvPr id="21" name="Picture 20" descr="Screen Shot 2015-04-11 at 10.48.27 PM.png">
            <a:extLst>
              <a:ext uri="{FF2B5EF4-FFF2-40B4-BE49-F238E27FC236}">
                <a16:creationId xmlns:a16="http://schemas.microsoft.com/office/drawing/2014/main" id="{CFF75123-C314-43D6-9F95-DAD456CB551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743294"/>
            <a:ext cx="1760136" cy="32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2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Patricia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5029"/>
            <a:ext cx="8280920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“Practical Algorithm To Retrieve information Coded in Alphanumeric.”</a:t>
            </a:r>
          </a:p>
          <a:p>
            <a:r>
              <a:rPr lang="en-US" sz="2000" dirty="0">
                <a:latin typeface="Times New Roman"/>
                <a:cs typeface="Times New Roman"/>
              </a:rPr>
              <a:t>A  path compression </a:t>
            </a:r>
            <a:r>
              <a:rPr lang="en-US" sz="2000" dirty="0" err="1">
                <a:latin typeface="Times New Roman"/>
                <a:cs typeface="Times New Roman"/>
              </a:rPr>
              <a:t>trie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Instead of explicitly storing nodes with just one outgoing edge, we skip these nodes and keep track of the number of skipped characters.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The path compressed </a:t>
            </a:r>
            <a:r>
              <a:rPr lang="en-US" sz="2000" dirty="0" err="1">
                <a:latin typeface="Times New Roman"/>
                <a:cs typeface="Times New Roman"/>
              </a:rPr>
              <a:t>trie</a:t>
            </a:r>
            <a:r>
              <a:rPr lang="en-US" sz="2000" dirty="0">
                <a:latin typeface="Times New Roman"/>
                <a:cs typeface="Times New Roman"/>
              </a:rPr>
              <a:t> contains only nodes with at least two outgoing edges.</a:t>
            </a:r>
          </a:p>
        </p:txBody>
      </p:sp>
    </p:spTree>
    <p:extLst>
      <p:ext uri="{BB962C8B-B14F-4D97-AF65-F5344CB8AC3E}">
        <p14:creationId xmlns:p14="http://schemas.microsoft.com/office/powerpoint/2010/main" val="1737160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Patricia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>
                <a:latin typeface="Times New Roman"/>
                <a:cs typeface="Times New Roman"/>
              </a:rPr>
              <a:t>It contains a number, which is the number of characters that should be skipped before the next relevant character is looked at.</a:t>
            </a:r>
          </a:p>
          <a:p>
            <a:r>
              <a:rPr lang="en-US" sz="1700">
                <a:latin typeface="Times New Roman"/>
                <a:cs typeface="Times New Roman"/>
              </a:rPr>
              <a:t>This reduces the required number of nodes from the total length of all strings to the number of words in our structure.</a:t>
            </a:r>
          </a:p>
          <a:p>
            <a:r>
              <a:rPr lang="en-US" sz="1700">
                <a:latin typeface="Times New Roman"/>
                <a:cs typeface="Times New Roman"/>
              </a:rPr>
              <a:t> We need in each access a second pass over the string to check all those skipped characters of the found string against the query string.</a:t>
            </a:r>
          </a:p>
          <a:p>
            <a:r>
              <a:rPr lang="en-US" sz="1700">
                <a:latin typeface="Times New Roman"/>
                <a:cs typeface="Times New Roman"/>
              </a:rPr>
              <a:t> this technique to reduce the number of nodes is justified only if the alphabet is large.</a:t>
            </a:r>
          </a:p>
        </p:txBody>
      </p:sp>
    </p:spTree>
    <p:extLst>
      <p:ext uri="{BB962C8B-B14F-4D97-AF65-F5344CB8AC3E}">
        <p14:creationId xmlns:p14="http://schemas.microsoft.com/office/powerpoint/2010/main" val="242393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Motivating Example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962465B-9181-477C-983E-4031CC76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37" y="1885279"/>
            <a:ext cx="8799485" cy="368458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Example: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112 </a:t>
            </a:r>
            <a:r>
              <a:rPr lang="en-US" sz="2400" dirty="0">
                <a:solidFill>
                  <a:srgbClr val="2F2B20"/>
                </a:solidFill>
                <a:latin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467 </a:t>
            </a:r>
            <a:r>
              <a:rPr lang="en-US" sz="2400" dirty="0">
                <a:latin typeface="Times New Roman"/>
                <a:cs typeface="Times New Roman"/>
              </a:rPr>
              <a:t>, Numerical comparison in O(1).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 Compare Strings lexicographically does not reflect the similarity of strings.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Western </a:t>
            </a:r>
            <a:r>
              <a:rPr lang="en-US" sz="2400" dirty="0">
                <a:solidFill>
                  <a:srgbClr val="2F2B20"/>
                </a:solidFill>
                <a:latin typeface="Times New Roman"/>
                <a:cs typeface="Times New Roman"/>
              </a:rPr>
              <a:t>&gt;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Eastern </a:t>
            </a:r>
            <a:r>
              <a:rPr lang="en-US" sz="2400" dirty="0">
                <a:latin typeface="Times New Roman"/>
                <a:cs typeface="Times New Roman"/>
              </a:rPr>
              <a:t>, Strings comparison in O(min(|s1|,|s2|)). where |s| denotes the length of the string s 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Text fragments have a length; they are not elementary objects that the computer can process in a single step.</a:t>
            </a:r>
          </a:p>
          <a:p>
            <a:pPr marL="11430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lvl="1"/>
            <a:r>
              <a:rPr lang="en-US" sz="2400" dirty="0" err="1">
                <a:latin typeface="Times New Roman"/>
                <a:cs typeface="Times New Roman"/>
              </a:rPr>
              <a:t>Pneumonoultramicroscopicsilicovolcanoconiosis</a:t>
            </a:r>
            <a:r>
              <a:rPr lang="en-US" sz="2400" dirty="0">
                <a:latin typeface="Times New Roman"/>
                <a:cs typeface="Times New Roman"/>
              </a:rPr>
              <a:t> !!!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70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Patricia Tree: Example</a:t>
            </a:r>
          </a:p>
        </p:txBody>
      </p:sp>
      <p:pic>
        <p:nvPicPr>
          <p:cNvPr id="4" name="Content Placeholder 3" descr="Screen Shot 2015-04-11 at 11.53.00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78" r="-6978"/>
          <a:stretch>
            <a:fillRect/>
          </a:stretch>
        </p:blipFill>
        <p:spPr>
          <a:xfrm>
            <a:off x="3376821" y="1722921"/>
            <a:ext cx="5419311" cy="34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14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Patricia Tree: </a:t>
            </a:r>
            <a:r>
              <a:rPr lang="en-US" sz="3500" i="1">
                <a:solidFill>
                  <a:srgbClr val="FFFFFF"/>
                </a:solidFill>
              </a:rPr>
              <a:t>Insert</a:t>
            </a:r>
            <a:r>
              <a:rPr lang="en-US" sz="3500">
                <a:solidFill>
                  <a:srgbClr val="FFFFFF"/>
                </a:solidFill>
              </a:rPr>
              <a:t> &amp; </a:t>
            </a:r>
            <a:r>
              <a:rPr lang="en-US" sz="3500" i="1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622745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</a:t>
            </a:r>
            <a:r>
              <a:rPr lang="en-US" sz="1700" dirty="0">
                <a:latin typeface="Times New Roman"/>
                <a:cs typeface="Times New Roman"/>
              </a:rPr>
              <a:t>The insertion and deletion operations create significant difficulties.</a:t>
            </a:r>
          </a:p>
          <a:p>
            <a:r>
              <a:rPr lang="en-US" sz="1700" dirty="0">
                <a:latin typeface="Times New Roman"/>
                <a:cs typeface="Times New Roman"/>
              </a:rPr>
              <a:t> We need to find where to insert a new branching node, but this requires that we know the skipped characters.</a:t>
            </a:r>
          </a:p>
          <a:p>
            <a:endParaRPr lang="en-US" sz="1700" dirty="0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cs typeface="Times New Roman"/>
              </a:rPr>
              <a:t>One (clumsy) solution would be a pointer to one of the strings in the </a:t>
            </a:r>
            <a:r>
              <a:rPr lang="en-US" sz="1700" dirty="0" err="1">
                <a:latin typeface="Times New Roman"/>
                <a:cs typeface="Times New Roman"/>
              </a:rPr>
              <a:t>subtrie</a:t>
            </a:r>
            <a:r>
              <a:rPr lang="en-US" sz="1700" dirty="0">
                <a:latin typeface="Times New Roman"/>
                <a:cs typeface="Times New Roman"/>
              </a:rPr>
              <a:t> reached through that node, for there we have that skipped substring already available.</a:t>
            </a:r>
          </a:p>
        </p:txBody>
      </p:sp>
      <p:pic>
        <p:nvPicPr>
          <p:cNvPr id="11" name="Picture 10" descr="Screen Shot 2015-04-12 at 1.22.36 AM.png">
            <a:extLst>
              <a:ext uri="{FF2B5EF4-FFF2-40B4-BE49-F238E27FC236}">
                <a16:creationId xmlns:a16="http://schemas.microsoft.com/office/drawing/2014/main" id="{6FBEB172-D18C-47F0-AF96-DA1D6239BD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84" y="5282752"/>
            <a:ext cx="6972391" cy="11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5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2B5E5-4B6C-4363-B4EA-743434CF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altLang="en-US" sz="3500" b="1">
                <a:solidFill>
                  <a:srgbClr val="FFFFFF"/>
                </a:solidFill>
              </a:rPr>
              <a:t>Compressed Tries</a:t>
            </a:r>
            <a:endParaRPr lang="en-IN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2D16-B0E4-42B5-9FB4-A1AF2FA8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61" y="1597432"/>
            <a:ext cx="7421963" cy="1332669"/>
          </a:xfrm>
        </p:spPr>
        <p:txBody>
          <a:bodyPr anchor="ctr">
            <a:normAutofit/>
          </a:bodyPr>
          <a:lstStyle/>
          <a:p>
            <a:r>
              <a:rPr lang="en-US" altLang="en-US" sz="1700" dirty="0" err="1"/>
              <a:t>Trie</a:t>
            </a:r>
            <a:r>
              <a:rPr lang="en-US" altLang="en-US" sz="1700" dirty="0"/>
              <a:t> with nodes of degree at least 2</a:t>
            </a:r>
          </a:p>
          <a:p>
            <a:r>
              <a:rPr lang="en-US" altLang="en-US" sz="1700" dirty="0"/>
              <a:t>Obtained from standard </a:t>
            </a:r>
            <a:r>
              <a:rPr lang="en-US" altLang="en-US" sz="1700" dirty="0" err="1"/>
              <a:t>trie</a:t>
            </a:r>
            <a:r>
              <a:rPr lang="en-US" altLang="en-US" sz="1700" dirty="0"/>
              <a:t> by compressing chains of </a:t>
            </a:r>
            <a:r>
              <a:rPr lang="en-US" altLang="en-US" sz="1700" b="1" i="1" dirty="0"/>
              <a:t>redundant nodes</a:t>
            </a:r>
            <a:endParaRPr lang="en-US" alt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B9C39-BFD4-4FB3-81CC-8CECE086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4EEBCE-AF20-476D-BE12-3163E54ED4A0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52A846F-70E7-4DAD-9CDE-4EDF3D390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50" y="5004525"/>
            <a:ext cx="18266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Compressed </a:t>
            </a:r>
            <a:r>
              <a:rPr lang="en-US" altLang="en-US" sz="1800" dirty="0" err="1"/>
              <a:t>Trie</a:t>
            </a:r>
            <a:r>
              <a:rPr lang="en-US" altLang="en-US" sz="2000" dirty="0"/>
              <a:t>: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BEBA98F-F19C-4A8D-8DA3-667DFCE0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61" y="3151299"/>
            <a:ext cx="1499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Standard </a:t>
            </a:r>
            <a:r>
              <a:rPr lang="en-US" altLang="en-US" sz="1800" dirty="0" err="1"/>
              <a:t>Trie</a:t>
            </a:r>
            <a:r>
              <a:rPr lang="en-US" altLang="en-US" sz="1800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95B184-CF69-49C4-BE71-A12F22AE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42" y="2838297"/>
            <a:ext cx="4478371" cy="18963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C1CAE-1B0F-44DE-81D5-97547149F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3"/>
          <a:stretch/>
        </p:blipFill>
        <p:spPr>
          <a:xfrm>
            <a:off x="3067660" y="4769115"/>
            <a:ext cx="4289733" cy="204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851BA8-3312-497D-B33A-D723DDFB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altLang="en-US" sz="3100" b="1"/>
              <a:t>Compact Storage of Compressed Tries</a:t>
            </a:r>
            <a:endParaRPr lang="en-US" alt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9B7F-DCE5-43BC-8312-02B133A10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6" y="1782981"/>
            <a:ext cx="3006288" cy="4393982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A compressed </a:t>
            </a:r>
            <a:r>
              <a:rPr lang="en-US" altLang="en-US" sz="1700" dirty="0" err="1"/>
              <a:t>trie</a:t>
            </a:r>
            <a:r>
              <a:rPr lang="en-US" altLang="en-US" sz="1700" dirty="0"/>
              <a:t> can be stored in space O(s), where s = |S|, by using O(1) space </a:t>
            </a:r>
            <a:r>
              <a:rPr lang="en-US" altLang="en-US" sz="1700" b="1" i="1" dirty="0"/>
              <a:t>index ranges</a:t>
            </a:r>
            <a:r>
              <a:rPr lang="en-US" altLang="en-US" sz="1700" dirty="0"/>
              <a:t> at the nodes</a:t>
            </a:r>
          </a:p>
          <a:p>
            <a:endParaRPr lang="en-IN" sz="1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37963-AB45-4F9D-8D1A-EFC8C6BC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257535"/>
            <a:ext cx="5953584" cy="491942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92D4-99D5-4130-A34B-08F01BC4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4EEBCE-AF20-476D-BE12-3163E54ED4A0}" type="slidenum">
              <a:rPr lang="en-US" altLang="en-US"/>
              <a:pPr>
                <a:spcAft>
                  <a:spcPts val="600"/>
                </a:spcAft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911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48953CD-EE0F-409E-B853-6FFB3AB24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Insertion and Deletion</a:t>
            </a:r>
            <a:br>
              <a:rPr lang="en-US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into/from a Compressed Trie</a:t>
            </a:r>
            <a:endParaRPr lang="en-US" alt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1192A-CF60-41B4-98B9-FCC5D71A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33" y="1966293"/>
            <a:ext cx="7879931" cy="44521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D8793-F48C-443F-846B-CE6A0032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D848D5FB-7679-401F-8E66-C642483F5FBA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eaLnBrk="1" hangingPunct="1">
                <a:spcAft>
                  <a:spcPts val="600"/>
                </a:spcAft>
              </a:pPr>
              <a:t>34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48953CD-EE0F-409E-B853-6FFB3AB24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Insertion and Deletion</a:t>
            </a:r>
            <a:br>
              <a:rPr lang="en-US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into/from a Compressed Trie</a:t>
            </a:r>
            <a:endParaRPr lang="en-US" alt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9F861-031E-4AE9-A3AA-41884672E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24"/>
          <a:stretch/>
        </p:blipFill>
        <p:spPr>
          <a:xfrm>
            <a:off x="324168" y="2013440"/>
            <a:ext cx="8495662" cy="435786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D8793-F48C-443F-846B-CE6A0032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D848D5FB-7679-401F-8E66-C642483F5FBA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eaLnBrk="1" hangingPunct="1">
                <a:spcAft>
                  <a:spcPts val="600"/>
                </a:spcAft>
              </a:pPr>
              <a:t>35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7193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AC4E5-A548-4C7E-BC5A-48B693EA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70" y="586822"/>
            <a:ext cx="27432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en-US" sz="2800" b="1">
                <a:solidFill>
                  <a:schemeClr val="tx1"/>
                </a:solidFill>
              </a:rPr>
              <a:t>Suffix Tries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78898-8407-4322-AA66-054988C5709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37579" y="586822"/>
            <a:ext cx="4580057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 </a:t>
            </a:r>
            <a:r>
              <a:rPr lang="en-US" altLang="en-US" sz="1600" b="1" i="1" dirty="0"/>
              <a:t>suffix </a:t>
            </a:r>
            <a:r>
              <a:rPr lang="en-US" altLang="en-US" sz="1600" b="1" i="1" dirty="0" err="1"/>
              <a:t>trie</a:t>
            </a:r>
            <a:r>
              <a:rPr lang="en-US" altLang="en-US" sz="1600" dirty="0"/>
              <a:t> is a compressed </a:t>
            </a:r>
            <a:r>
              <a:rPr lang="en-US" altLang="en-US" sz="1600" dirty="0" err="1"/>
              <a:t>trie</a:t>
            </a:r>
            <a:r>
              <a:rPr lang="en-US" altLang="en-US" sz="1600" dirty="0"/>
              <a:t> for all the suffixes of a text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CE2CF1-6410-4436-8755-6E8A931C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5" y="2833917"/>
            <a:ext cx="4291261" cy="2360192"/>
          </a:xfrm>
          <a:prstGeom prst="rect">
            <a:avLst/>
          </a:prstGeom>
        </p:spPr>
      </p:pic>
      <p:pic>
        <p:nvPicPr>
          <p:cNvPr id="17" name="Picture 16" descr="A picture containing text, sky, different, variety&#10;&#10;Description automatically generated">
            <a:extLst>
              <a:ext uri="{FF2B5EF4-FFF2-40B4-BE49-F238E27FC236}">
                <a16:creationId xmlns:a16="http://schemas.microsoft.com/office/drawing/2014/main" id="{A654D483-B098-4927-84F0-80345654E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74" y="4131656"/>
            <a:ext cx="4619533" cy="20210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E8276-A303-4FB7-9B1B-58DE9485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96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2C763CF7-F1F1-4ED9-B528-9E160C917FC8}" type="slidenum">
              <a:rPr lang="en-US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eaLnBrk="1" hangingPunct="1">
                <a:spcAft>
                  <a:spcPts val="600"/>
                </a:spcAft>
              </a:pPr>
              <a:t>36</a:t>
            </a:fld>
            <a:endParaRPr lang="en-US" altLang="en-US" sz="12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7EB3EAC-1B56-4FBA-8CA1-CE171B446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10" y="2551153"/>
            <a:ext cx="1898899" cy="53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90000"/>
              </a:lnSpc>
              <a:buNone/>
            </a:pPr>
            <a:r>
              <a:rPr lang="en-US" altLang="en-US" sz="1800" dirty="0"/>
              <a:t>Example: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B0515661-F268-4A74-A7C4-B7D4701D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26" y="3762324"/>
            <a:ext cx="4142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/>
              <a:t>Compact representation: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7864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1" name="Rectangle 7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2" name="Rectangle 7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BEF271E2-B873-4A67-9553-755AA34FE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Properties of Suffix Tries</a:t>
            </a:r>
            <a:endParaRPr lang="en-US" alt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23" name="Rectangle 7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B70E0E7-9128-467B-A1EF-F5A37E5BD5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13373" y="586822"/>
            <a:ext cx="4501977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/>
              <a:t>The </a:t>
            </a:r>
            <a:r>
              <a:rPr lang="en-US" altLang="en-US" sz="1200" b="1" i="1"/>
              <a:t>suffix trie</a:t>
            </a:r>
            <a:r>
              <a:rPr lang="en-US" altLang="en-US" sz="1200"/>
              <a:t> for a text X of size </a:t>
            </a:r>
            <a:r>
              <a:rPr lang="en-US" altLang="en-US" sz="1200" b="1" i="1"/>
              <a:t>n</a:t>
            </a:r>
            <a:r>
              <a:rPr lang="en-US" altLang="en-US" sz="1200"/>
              <a:t> from an alphabet of size </a:t>
            </a:r>
            <a:r>
              <a:rPr lang="en-US" altLang="en-US" sz="1200" b="1" i="1"/>
              <a:t>d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/>
              <a:t>	-stores all the </a:t>
            </a:r>
            <a:r>
              <a:rPr lang="en-US" altLang="en-US" sz="1200" b="1" i="1"/>
              <a:t>n(n-1)/2 suffixes</a:t>
            </a:r>
            <a:r>
              <a:rPr lang="en-US" altLang="en-US" sz="1200"/>
              <a:t> of X in O(n) space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/>
              <a:t>	-supports arbitrary </a:t>
            </a:r>
            <a:r>
              <a:rPr lang="en-US" altLang="en-US" sz="1200" b="1" i="1"/>
              <a:t>pattern matching</a:t>
            </a:r>
            <a:r>
              <a:rPr lang="en-US" altLang="en-US" sz="1200"/>
              <a:t> and prefix matching queries in </a:t>
            </a:r>
            <a:r>
              <a:rPr lang="en-US" altLang="en-US" sz="1200" b="1" i="1"/>
              <a:t>O(dm) time</a:t>
            </a:r>
            <a:r>
              <a:rPr lang="en-US" altLang="en-US" sz="1200"/>
              <a:t>, where m is the length of the pattern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/>
              <a:t>	-can be constructed in </a:t>
            </a:r>
            <a:r>
              <a:rPr lang="en-US" altLang="en-US" sz="1200" b="1" i="1"/>
              <a:t>O(dn)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BA699-A442-48D1-9928-09908D51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00" y="2734056"/>
            <a:ext cx="6058893" cy="34838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78327-671F-4ACA-B805-0DF92D75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927F8239-1A9B-4AD3-AD9B-4CF1B2B88CD8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eaLnBrk="1" hangingPunct="1">
                <a:spcAft>
                  <a:spcPts val="600"/>
                </a:spcAft>
              </a:pPr>
              <a:t>37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61EE1C7-A80D-4F7C-9B67-B6A043AD8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Tries and Web Search Engines</a:t>
            </a:r>
            <a:endParaRPr lang="en-US" alt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3426127-FF8A-46A1-B304-6297D75045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4512" y="1772816"/>
            <a:ext cx="8547967" cy="4896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The </a:t>
            </a:r>
            <a:r>
              <a:rPr lang="en-US" altLang="en-US" sz="2000" b="1" i="1" dirty="0"/>
              <a:t>index of a search engine</a:t>
            </a:r>
            <a:r>
              <a:rPr lang="en-US" altLang="en-US" sz="2000" dirty="0"/>
              <a:t> (collection of all searchable words) is stored into a compressed </a:t>
            </a:r>
            <a:r>
              <a:rPr lang="en-US" altLang="en-US" sz="2000" dirty="0" err="1"/>
              <a:t>trie</a:t>
            </a:r>
            <a:endParaRPr lang="en-US" altLang="en-US" sz="20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Each leaf of the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is associated with a word and has a list of pages (URLs) containing that word, called </a:t>
            </a:r>
            <a:r>
              <a:rPr lang="en-US" altLang="en-US" sz="2000" b="1" i="1" dirty="0"/>
              <a:t>occurrence list</a:t>
            </a:r>
            <a:endParaRPr lang="en-US" altLang="en-US" sz="20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The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is kept in internal memory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The occurrence lists are kept in external memory and are ranked by relevance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Boolean queries for sets of words (e.g., Java and coffee) correspond to set operations (e.g., intersection) on the occurrence lists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Additional </a:t>
            </a:r>
            <a:r>
              <a:rPr lang="en-US" altLang="en-US" sz="2000" b="1" i="1" dirty="0"/>
              <a:t>information retrieval</a:t>
            </a:r>
            <a:r>
              <a:rPr lang="en-US" altLang="en-US" sz="2000" dirty="0"/>
              <a:t> techniques are used, such as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/>
              <a:t>stopword</a:t>
            </a:r>
            <a:r>
              <a:rPr lang="en-US" altLang="en-US" sz="2000" dirty="0"/>
              <a:t> elimination (e.g., ignore “the” “a” “is”)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stemming (e.g., identify “add” “adding” “added”)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link analysis (recognize authoritative pages)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60AF61E-0E28-44F7-AD76-A3521C4B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402712F8-0FE8-4680-A112-E6536D643418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eaLnBrk="1" hangingPunct="1">
                <a:spcAft>
                  <a:spcPts val="600"/>
                </a:spcAft>
              </a:pPr>
              <a:t>38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774EA88-F31A-4654-80D8-C4FCFCDFE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Tries and Internet Routers</a:t>
            </a:r>
            <a:endParaRPr lang="en-US" alt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6789E5C-5AAD-4EC9-8D12-703E77F9AC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1332" y="1700809"/>
            <a:ext cx="8238688" cy="47546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Computers on the internet (hosts) are identified by a unique 32-bit IP (</a:t>
            </a:r>
            <a:r>
              <a:rPr lang="en-US" altLang="en-US" sz="2000" b="1" i="1" dirty="0"/>
              <a:t>internet protocol</a:t>
            </a:r>
            <a:r>
              <a:rPr lang="en-US" altLang="en-US" sz="2000" dirty="0"/>
              <a:t>) </a:t>
            </a:r>
            <a:r>
              <a:rPr lang="en-US" altLang="en-US" sz="2000" dirty="0" err="1"/>
              <a:t>addres</a:t>
            </a:r>
            <a:r>
              <a:rPr lang="en-US" altLang="en-US" sz="2000" dirty="0"/>
              <a:t>, usually written in “dotted-quad-decimal” notation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E.g., </a:t>
            </a:r>
            <a:r>
              <a:rPr lang="en-US" altLang="en-US" sz="2000" dirty="0" err="1"/>
              <a:t>www.cs.brown.edu</a:t>
            </a:r>
            <a:r>
              <a:rPr lang="en-US" altLang="en-US" sz="2000" dirty="0"/>
              <a:t> is 128.148.32.110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Use </a:t>
            </a:r>
            <a:r>
              <a:rPr lang="en-US" altLang="en-US" sz="2000" dirty="0" err="1"/>
              <a:t>nslookup</a:t>
            </a:r>
            <a:r>
              <a:rPr lang="en-US" altLang="en-US" sz="2000" dirty="0"/>
              <a:t> on Unix to find out IP addresses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An organization uses a subset of IP addresses with the same prefix, e.g., Brown uses 128.148.*.*, Yale uses 130.132.*.*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Data is sent to a host by fragmenting it into packets. Each packet carries the IP address of its destination.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The internet whose nodes are </a:t>
            </a:r>
            <a:r>
              <a:rPr lang="en-US" altLang="en-US" sz="2000" b="1" i="1" dirty="0"/>
              <a:t>routers</a:t>
            </a:r>
            <a:r>
              <a:rPr lang="en-US" altLang="en-US" sz="2000" dirty="0"/>
              <a:t>, and whose edges are communication links.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A router forwards packets to its neighbors using IP </a:t>
            </a:r>
            <a:r>
              <a:rPr lang="en-US" altLang="en-US" sz="2000" b="1" i="1" dirty="0"/>
              <a:t>prefix matching</a:t>
            </a:r>
            <a:r>
              <a:rPr lang="en-US" altLang="en-US" sz="2000" dirty="0"/>
              <a:t> rules. E.g., a packet with IP prefix 128.148. should be forwarded to the Brown gateway router.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Routers use tries on the alphabet 0,1 to do prefix matching.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BCCE3C2-895A-439D-A0F2-62C288A9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C6BC1F57-5C0B-4756-B28A-808E1DFF0EE3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eaLnBrk="1" hangingPunct="1">
                <a:spcAft>
                  <a:spcPts val="600"/>
                </a:spcAft>
              </a:pPr>
              <a:t>39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Applications 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D8B637B2-4647-4B48-830A-78200260B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127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71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204864"/>
            <a:ext cx="7992888" cy="36833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basic tool for string data structures, similar in role to the balanced binary search tree, is called “</a:t>
            </a:r>
            <a:r>
              <a:rPr lang="en-US" sz="2400" dirty="0" err="1">
                <a:latin typeface="Times New Roman"/>
                <a:cs typeface="Times New Roman"/>
              </a:rPr>
              <a:t>trie</a:t>
            </a:r>
            <a:r>
              <a:rPr lang="en-US" sz="2400" dirty="0">
                <a:latin typeface="Times New Roman"/>
                <a:cs typeface="Times New Roman"/>
              </a:rPr>
              <a:t>” 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Derive from “retrieval.”  (Pronounced either try or tree)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In this tree, the nodes are not binary. They contain potentially one outgoing edge for each possible character, so the degree is at most the alphabet size   |A| .</a:t>
            </a:r>
          </a:p>
        </p:txBody>
      </p:sp>
    </p:spTree>
    <p:extLst>
      <p:ext uri="{BB962C8B-B14F-4D97-AF65-F5344CB8AC3E}">
        <p14:creationId xmlns:p14="http://schemas.microsoft.com/office/powerpoint/2010/main" val="249808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Tries cont.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490" y="1885278"/>
            <a:ext cx="8266492" cy="4424041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Prefix Vs. Suffix. </a:t>
            </a:r>
          </a:p>
          <a:p>
            <a:r>
              <a:rPr lang="en-US" sz="2400" dirty="0">
                <a:latin typeface="Times New Roman"/>
                <a:cs typeface="Times New Roman"/>
              </a:rPr>
              <a:t>Ex. “computer”.    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Prefix:(c, co, com).     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Suffix: (r, er, </a:t>
            </a:r>
            <a:r>
              <a:rPr lang="en-US" dirty="0" err="1">
                <a:latin typeface="Times New Roman"/>
                <a:cs typeface="Times New Roman"/>
              </a:rPr>
              <a:t>ter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>
                <a:latin typeface="Times New Roman"/>
                <a:cs typeface="Times New Roman"/>
              </a:rPr>
              <a:t>Each node in this tree structure corresponds to a prefix of some strings of the set.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If the same prefix occurs several times, there is only one node to represent it.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The root of the tree structure is the node corresponding to the empty prefix.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0982" y="28884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Tries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DEF68C-51DE-43CC-BD7A-B5BB8B09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53" y="1742801"/>
            <a:ext cx="8799485" cy="1231586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Example: standard </a:t>
            </a:r>
            <a:r>
              <a:rPr lang="en-US" sz="1800" dirty="0" err="1">
                <a:latin typeface="Times New Roman"/>
                <a:cs typeface="Times New Roman"/>
              </a:rPr>
              <a:t>trie</a:t>
            </a:r>
            <a:r>
              <a:rPr lang="en-US" sz="1800" dirty="0">
                <a:latin typeface="Times New Roman"/>
                <a:cs typeface="Times New Roman"/>
              </a:rPr>
              <a:t> for the set of strings</a:t>
            </a:r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S = { bear, bell, bid, bull, buy, sell, stock, stop }</a:t>
            </a:r>
          </a:p>
          <a:p>
            <a:endParaRPr lang="en-IN" sz="1800" dirty="0"/>
          </a:p>
        </p:txBody>
      </p:sp>
      <p:graphicFrame>
        <p:nvGraphicFramePr>
          <p:cNvPr id="20" name="Object 1028">
            <a:extLst>
              <a:ext uri="{FF2B5EF4-FFF2-40B4-BE49-F238E27FC236}">
                <a16:creationId xmlns:a16="http://schemas.microsoft.com/office/drawing/2014/main" id="{B51C36C4-79B4-4C9C-84E3-C9384BBAED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422223"/>
              </p:ext>
            </p:extLst>
          </p:nvPr>
        </p:nvGraphicFramePr>
        <p:xfrm>
          <a:off x="1216815" y="3119757"/>
          <a:ext cx="671036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5819760" imgH="2561400" progId="Visio.Drawing.11">
                  <p:embed/>
                </p:oleObj>
              </mc:Choice>
              <mc:Fallback>
                <p:oleObj name="VISIO" r:id="rId3" imgW="5819760" imgH="2561400" progId="Visio.Drawing.11">
                  <p:embed/>
                  <p:pic>
                    <p:nvPicPr>
                      <p:cNvPr id="9" name="Object 1028">
                        <a:extLst>
                          <a:ext uri="{FF2B5EF4-FFF2-40B4-BE49-F238E27FC236}">
                            <a16:creationId xmlns:a16="http://schemas.microsoft.com/office/drawing/2014/main" id="{9642E846-09B9-42F6-A77C-CADCD3470CD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815" y="3119757"/>
                        <a:ext cx="6710363" cy="295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01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E055C-BCD0-416B-AC24-533035B5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altLang="en-US" sz="3500">
                <a:ln w="0"/>
                <a:solidFill>
                  <a:srgbClr val="FFFFFF"/>
                </a:solidFill>
              </a:rPr>
              <a:t>Tries</a:t>
            </a:r>
            <a:endParaRPr lang="en-IN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1E7D-7924-44F1-B93B-B6B6C3ED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altLang="en-US" sz="1700" dirty="0"/>
              <a:t>Standard Tries</a:t>
            </a:r>
          </a:p>
          <a:p>
            <a:r>
              <a:rPr lang="en-US" altLang="en-US" sz="1700" dirty="0"/>
              <a:t>Compressed Tries</a:t>
            </a:r>
          </a:p>
          <a:p>
            <a:r>
              <a:rPr lang="en-US" altLang="en-US" sz="1700" dirty="0"/>
              <a:t>Suffix Tries</a:t>
            </a:r>
          </a:p>
          <a:p>
            <a:endParaRPr lang="en-IN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2EC34-B59E-44A1-97D9-F2BCE885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4EEBCE-AF20-476D-BE12-3163E54ED4A0}" type="slidenum">
              <a:rPr lang="en-US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C79E2621-0BDB-44C2-B7C7-373C981B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65" y="2987867"/>
            <a:ext cx="5621630" cy="29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0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ED629-318E-47E0-8F57-88CF0ADF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altLang="en-US" sz="3500" b="1" dirty="0">
                <a:solidFill>
                  <a:srgbClr val="FFFFFF"/>
                </a:solidFill>
              </a:rPr>
              <a:t>Standard Tries</a:t>
            </a:r>
            <a:endParaRPr lang="en-IN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2EAB-3304-4649-8656-5C2D44D1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37344"/>
            <a:ext cx="7983890" cy="44279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b="1" i="1" dirty="0"/>
              <a:t>standard </a:t>
            </a:r>
            <a:r>
              <a:rPr lang="en-US" altLang="en-US" sz="1800" b="1" i="1" dirty="0" err="1"/>
              <a:t>trie</a:t>
            </a:r>
            <a:r>
              <a:rPr lang="en-US" altLang="en-US" sz="1800" dirty="0"/>
              <a:t> for a set of strings S is an ordered tree such that: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each node except the root is labeled with a character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children of a node are </a:t>
            </a:r>
            <a:r>
              <a:rPr lang="en-US" altLang="en-US" sz="1800" dirty="0">
                <a:solidFill>
                  <a:srgbClr val="FF0000"/>
                </a:solidFill>
              </a:rPr>
              <a:t>alphabetically</a:t>
            </a:r>
            <a:r>
              <a:rPr lang="en-US" altLang="en-US" sz="1800" dirty="0"/>
              <a:t> ordered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paths from the external nodes to the root yield the strings of S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Example: standard </a:t>
            </a:r>
            <a:r>
              <a:rPr lang="en-US" altLang="en-US" sz="1800" dirty="0" err="1"/>
              <a:t>trie</a:t>
            </a:r>
            <a:r>
              <a:rPr lang="en-US" altLang="en-US" sz="1800" dirty="0"/>
              <a:t> for the set of strings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	S = { bear, bell, bid, bull, buy, sell, stock, stop 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A standard </a:t>
            </a:r>
            <a:r>
              <a:rPr lang="en-US" altLang="en-US" sz="1800" dirty="0" err="1"/>
              <a:t>trie</a:t>
            </a:r>
            <a:r>
              <a:rPr lang="en-US" altLang="en-US" sz="1800" dirty="0"/>
              <a:t> uses O(n) space. Operations (find, insert, remove) take time O(dm) each, where: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/>
              <a:t>-n = total size of the strings in S,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/>
              <a:t>-m =size of the string parameter of the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/>
              <a:t>operation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/>
              <a:t>-d =alphabet size, </a:t>
            </a:r>
          </a:p>
          <a:p>
            <a:pPr>
              <a:lnSpc>
                <a:spcPct val="90000"/>
              </a:lnSpc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04631-0C59-4B00-90E7-6004CA85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4EEBCE-AF20-476D-BE12-3163E54ED4A0}" type="slidenum">
              <a:rPr lang="en-US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F40F4E04-546C-4994-B81F-26A2FE86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644" y="4653136"/>
            <a:ext cx="4770596" cy="21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7707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1815</Words>
  <Application>Microsoft Macintosh PowerPoint</Application>
  <PresentationFormat>On-screen Show (4:3)</PresentationFormat>
  <Paragraphs>207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Times</vt:lpstr>
      <vt:lpstr>Times New Roman</vt:lpstr>
      <vt:lpstr>Blank</vt:lpstr>
      <vt:lpstr>VISIO</vt:lpstr>
      <vt:lpstr>Tries</vt:lpstr>
      <vt:lpstr>Introduction </vt:lpstr>
      <vt:lpstr>Motivating Example</vt:lpstr>
      <vt:lpstr>Applications </vt:lpstr>
      <vt:lpstr>Tries</vt:lpstr>
      <vt:lpstr>Tries cont.</vt:lpstr>
      <vt:lpstr>Tries Example</vt:lpstr>
      <vt:lpstr>Tries</vt:lpstr>
      <vt:lpstr>Standard Tries</vt:lpstr>
      <vt:lpstr>PowerPoint Presentation</vt:lpstr>
      <vt:lpstr>Applications of 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Find, Insert and Delete</vt:lpstr>
      <vt:lpstr>Find, Insert and Delete</vt:lpstr>
      <vt:lpstr>Find, Insert and Delete</vt:lpstr>
      <vt:lpstr>Performance </vt:lpstr>
      <vt:lpstr> Alphabet Size</vt:lpstr>
      <vt:lpstr>List Example</vt:lpstr>
      <vt:lpstr>Lists Performance</vt:lpstr>
      <vt:lpstr>Alphabet Size</vt:lpstr>
      <vt:lpstr>Alphabet Reduction Example</vt:lpstr>
      <vt:lpstr> Reduction Performance</vt:lpstr>
      <vt:lpstr>Other Reduction Techniques </vt:lpstr>
      <vt:lpstr>Patricia Tree</vt:lpstr>
      <vt:lpstr>Patricia Tree</vt:lpstr>
      <vt:lpstr>Patricia Tree: Example</vt:lpstr>
      <vt:lpstr>Patricia Tree: Insert &amp; Delete</vt:lpstr>
      <vt:lpstr>Compressed Tries</vt:lpstr>
      <vt:lpstr>Compact Storage of Compressed Tries</vt:lpstr>
      <vt:lpstr>Insertion and Deletion into/from a Compressed Trie</vt:lpstr>
      <vt:lpstr>Insertion and Deletion into/from a Compressed Trie</vt:lpstr>
      <vt:lpstr>Suffix Tries</vt:lpstr>
      <vt:lpstr>Properties of Suffix Tries</vt:lpstr>
      <vt:lpstr>Tries and Web Search Engines</vt:lpstr>
      <vt:lpstr>Tries and Internet Routers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Tries</dc:title>
  <dc:creator>iu</dc:creator>
  <cp:lastModifiedBy>Microsoft Office User</cp:lastModifiedBy>
  <cp:revision>48</cp:revision>
  <dcterms:created xsi:type="dcterms:W3CDTF">2001-06-27T06:14:47Z</dcterms:created>
  <dcterms:modified xsi:type="dcterms:W3CDTF">2021-10-08T04:33:38Z</dcterms:modified>
</cp:coreProperties>
</file>